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CC99"/>
    <a:srgbClr val="66CCFF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5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873FA-900A-4B53-AD55-0D874C82E19B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90699-4886-4B7E-95E4-0A0BCA956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549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90699-4886-4B7E-95E4-0A0BCA9565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40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90699-4886-4B7E-95E4-0A0BCA9565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40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90699-4886-4B7E-95E4-0A0BCA9565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40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90699-4886-4B7E-95E4-0A0BCA9565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40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90699-4886-4B7E-95E4-0A0BCA9565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40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90699-4886-4B7E-95E4-0A0BCA9565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40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90699-4886-4B7E-95E4-0A0BCA95659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40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6132C-277C-4D3B-9008-59160687AE73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AACE-6423-4094-B996-5BC9AF481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87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6132C-277C-4D3B-9008-59160687AE73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AACE-6423-4094-B996-5BC9AF481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17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6132C-277C-4D3B-9008-59160687AE73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AACE-6423-4094-B996-5BC9AF481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206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6132C-277C-4D3B-9008-59160687AE73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AACE-6423-4094-B996-5BC9AF481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038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6132C-277C-4D3B-9008-59160687AE73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AACE-6423-4094-B996-5BC9AF481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867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6132C-277C-4D3B-9008-59160687AE73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AACE-6423-4094-B996-5BC9AF481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6132C-277C-4D3B-9008-59160687AE73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AACE-6423-4094-B996-5BC9AF481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115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6132C-277C-4D3B-9008-59160687AE73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AACE-6423-4094-B996-5BC9AF481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21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6132C-277C-4D3B-9008-59160687AE73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AACE-6423-4094-B996-5BC9AF481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423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6132C-277C-4D3B-9008-59160687AE73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AACE-6423-4094-B996-5BC9AF481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45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6132C-277C-4D3B-9008-59160687AE73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0AACE-6423-4094-B996-5BC9AF481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363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6132C-277C-4D3B-9008-59160687AE73}" type="datetimeFigureOut">
              <a:rPr lang="en-US" smtClean="0"/>
              <a:t>8/2/2017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0AACE-6423-4094-B996-5BC9AF481A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209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895600" cy="33528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Marie Curie </a:t>
            </a:r>
            <a:endParaRPr lang="en-US" dirty="0"/>
          </a:p>
        </p:txBody>
      </p:sp>
      <p:sp>
        <p:nvSpPr>
          <p:cNvPr id="9" name="10-Point Star 8"/>
          <p:cNvSpPr/>
          <p:nvPr/>
        </p:nvSpPr>
        <p:spPr>
          <a:xfrm>
            <a:off x="19812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133600" y="5334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0k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28295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Discovered radioactivity</a:t>
            </a:r>
          </a:p>
          <a:p>
            <a:pPr algn="ctr"/>
            <a:r>
              <a:rPr lang="en-US" sz="1400" dirty="0" smtClean="0"/>
              <a:t>Pioneered medical radiation therapy</a:t>
            </a: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0" y="3505200"/>
            <a:ext cx="2895600" cy="33528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Albert Einstein</a:t>
            </a:r>
            <a:endParaRPr lang="en-US" dirty="0"/>
          </a:p>
        </p:txBody>
      </p:sp>
      <p:sp>
        <p:nvSpPr>
          <p:cNvPr id="19" name="10-Point Star 18"/>
          <p:cNvSpPr/>
          <p:nvPr/>
        </p:nvSpPr>
        <p:spPr>
          <a:xfrm>
            <a:off x="1981200" y="38745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0" y="63347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Developed theory of relativity,</a:t>
            </a:r>
          </a:p>
          <a:p>
            <a:pPr algn="ctr"/>
            <a:r>
              <a:rPr lang="en-US" sz="1400" dirty="0" smtClean="0"/>
              <a:t>law of photoelectric effect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3124200" y="3505200"/>
            <a:ext cx="2895600" cy="33528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12420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Richard Feynman</a:t>
            </a:r>
            <a:endParaRPr lang="en-US" dirty="0"/>
          </a:p>
        </p:txBody>
      </p:sp>
      <p:sp>
        <p:nvSpPr>
          <p:cNvPr id="27" name="10-Point Star 26"/>
          <p:cNvSpPr/>
          <p:nvPr/>
        </p:nvSpPr>
        <p:spPr>
          <a:xfrm>
            <a:off x="5105400" y="38745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3124200" y="63347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Developed theory of quantum electrodynamics</a:t>
            </a:r>
            <a:endParaRPr lang="en-US" sz="1400" dirty="0"/>
          </a:p>
        </p:txBody>
      </p:sp>
      <p:sp>
        <p:nvSpPr>
          <p:cNvPr id="30" name="Rectangle 29"/>
          <p:cNvSpPr/>
          <p:nvPr/>
        </p:nvSpPr>
        <p:spPr>
          <a:xfrm>
            <a:off x="6248400" y="3505200"/>
            <a:ext cx="2895600" cy="33528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24840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Niels Bohr</a:t>
            </a:r>
            <a:endParaRPr lang="en-US" dirty="0"/>
          </a:p>
        </p:txBody>
      </p:sp>
      <p:sp>
        <p:nvSpPr>
          <p:cNvPr id="34" name="10-Point Star 33"/>
          <p:cNvSpPr/>
          <p:nvPr/>
        </p:nvSpPr>
        <p:spPr>
          <a:xfrm>
            <a:off x="8229600" y="38745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6248400" y="63347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Developed model of atom,</a:t>
            </a:r>
            <a:br>
              <a:rPr lang="en-US" sz="1400" dirty="0" smtClean="0"/>
            </a:br>
            <a:r>
              <a:rPr lang="en-US" sz="1400" dirty="0" smtClean="0"/>
              <a:t>principle of complementarity</a:t>
            </a:r>
            <a:endParaRPr lang="en-US" sz="1400" dirty="0"/>
          </a:p>
        </p:txBody>
      </p:sp>
      <p:sp>
        <p:nvSpPr>
          <p:cNvPr id="37" name="Rectangle 36"/>
          <p:cNvSpPr/>
          <p:nvPr/>
        </p:nvSpPr>
        <p:spPr>
          <a:xfrm>
            <a:off x="3124200" y="0"/>
            <a:ext cx="2895600" cy="33528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312420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Saul </a:t>
            </a:r>
            <a:r>
              <a:rPr lang="en-US" dirty="0" err="1" smtClean="0"/>
              <a:t>Perlmutter</a:t>
            </a:r>
            <a:endParaRPr lang="en-US" dirty="0"/>
          </a:p>
        </p:txBody>
      </p:sp>
      <p:sp>
        <p:nvSpPr>
          <p:cNvPr id="41" name="10-Point Star 40"/>
          <p:cNvSpPr/>
          <p:nvPr/>
        </p:nvSpPr>
        <p:spPr>
          <a:xfrm>
            <a:off x="51054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3124200" y="2829580"/>
            <a:ext cx="289560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Proved universe is expanding</a:t>
            </a:r>
            <a:endParaRPr lang="en-US" sz="1400" dirty="0"/>
          </a:p>
        </p:txBody>
      </p:sp>
      <p:sp>
        <p:nvSpPr>
          <p:cNvPr id="44" name="Rectangle 43"/>
          <p:cNvSpPr/>
          <p:nvPr/>
        </p:nvSpPr>
        <p:spPr>
          <a:xfrm>
            <a:off x="6248400" y="0"/>
            <a:ext cx="2895600" cy="33528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24840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Stephen Hawking</a:t>
            </a:r>
            <a:endParaRPr lang="en-US" dirty="0"/>
          </a:p>
        </p:txBody>
      </p:sp>
      <p:sp>
        <p:nvSpPr>
          <p:cNvPr id="48" name="10-Point Star 47"/>
          <p:cNvSpPr/>
          <p:nvPr/>
        </p:nvSpPr>
        <p:spPr>
          <a:xfrm>
            <a:off x="82296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6248400" y="28295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Developed theory of cosmology</a:t>
            </a:r>
          </a:p>
          <a:p>
            <a:pPr algn="ctr"/>
            <a:r>
              <a:rPr lang="en-US" sz="1400" dirty="0" smtClean="0"/>
              <a:t>Studied black holes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600200" y="1639669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PHYSICS</a:t>
            </a:r>
            <a:endParaRPr lang="en-US" sz="20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5181600" y="533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16k</a:t>
            </a:r>
            <a:endParaRPr lang="en-US" sz="3200" dirty="0"/>
          </a:p>
        </p:txBody>
      </p:sp>
      <p:sp>
        <p:nvSpPr>
          <p:cNvPr id="53" name="TextBox 52"/>
          <p:cNvSpPr txBox="1"/>
          <p:nvPr/>
        </p:nvSpPr>
        <p:spPr>
          <a:xfrm>
            <a:off x="8305800" y="533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34k</a:t>
            </a:r>
            <a:endParaRPr lang="en-US" sz="3200" dirty="0"/>
          </a:p>
        </p:txBody>
      </p:sp>
      <p:sp>
        <p:nvSpPr>
          <p:cNvPr id="54" name="TextBox 53"/>
          <p:cNvSpPr txBox="1"/>
          <p:nvPr/>
        </p:nvSpPr>
        <p:spPr>
          <a:xfrm>
            <a:off x="5181600" y="4038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74k</a:t>
            </a:r>
            <a:endParaRPr lang="en-US" sz="3200" dirty="0"/>
          </a:p>
        </p:txBody>
      </p:sp>
      <p:sp>
        <p:nvSpPr>
          <p:cNvPr id="55" name="TextBox 54"/>
          <p:cNvSpPr txBox="1"/>
          <p:nvPr/>
        </p:nvSpPr>
        <p:spPr>
          <a:xfrm>
            <a:off x="8305800" y="4038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16k</a:t>
            </a:r>
            <a:endParaRPr lang="en-US" sz="3200" dirty="0"/>
          </a:p>
        </p:txBody>
      </p:sp>
      <p:sp>
        <p:nvSpPr>
          <p:cNvPr id="56" name="TextBox 55"/>
          <p:cNvSpPr txBox="1"/>
          <p:nvPr/>
        </p:nvSpPr>
        <p:spPr>
          <a:xfrm>
            <a:off x="2057400" y="4038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94k</a:t>
            </a:r>
            <a:endParaRPr lang="en-US" sz="3200" dirty="0"/>
          </a:p>
        </p:txBody>
      </p:sp>
      <p:pic>
        <p:nvPicPr>
          <p:cNvPr id="1030" name="Picture 6" descr="Nobel Prize 2011-Press Conference KVA-DSC 77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226582"/>
            <a:ext cx="9906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4648200" y="1654314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PHYSICS</a:t>
            </a:r>
            <a:endParaRPr lang="en-US" sz="20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7924800" y="1654314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PHYSICS</a:t>
            </a:r>
            <a:endParaRPr lang="en-US" sz="20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1600200" y="5221069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PHYSICS</a:t>
            </a:r>
            <a:endParaRPr lang="en-US" sz="20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4648200" y="5235714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PHYSICS</a:t>
            </a:r>
            <a:endParaRPr lang="en-US" sz="20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7924800" y="5235714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PHYSICS</a:t>
            </a:r>
            <a:endParaRPr lang="en-US" sz="2000" b="1" dirty="0"/>
          </a:p>
        </p:txBody>
      </p:sp>
      <p:pic>
        <p:nvPicPr>
          <p:cNvPr id="1032" name="Picture 8" descr="Black &amp; White photo of Hawking at NASA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327666"/>
            <a:ext cx="893031" cy="128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hotograph showing the head and shoulders of a man in a suit and ti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707" y="4815505"/>
            <a:ext cx="963386" cy="1364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32" y="401117"/>
            <a:ext cx="657893" cy="700534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7" y="381000"/>
            <a:ext cx="657893" cy="700534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107" y="381000"/>
            <a:ext cx="657893" cy="700534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7" y="3916933"/>
            <a:ext cx="657893" cy="700534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886200"/>
            <a:ext cx="657893" cy="700534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886200"/>
            <a:ext cx="657893" cy="7005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23" y="1284261"/>
            <a:ext cx="966777" cy="13672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2" y="4681746"/>
            <a:ext cx="1255447" cy="15666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269" y="4788932"/>
            <a:ext cx="1040911" cy="135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54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895600" cy="33528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Ernest Rutherford</a:t>
            </a:r>
            <a:endParaRPr lang="en-US" dirty="0"/>
          </a:p>
        </p:txBody>
      </p:sp>
      <p:sp>
        <p:nvSpPr>
          <p:cNvPr id="9" name="10-Point Star 8"/>
          <p:cNvSpPr/>
          <p:nvPr/>
        </p:nvSpPr>
        <p:spPr>
          <a:xfrm>
            <a:off x="19812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133600" y="5334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3k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28295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Discovered radiation half-life</a:t>
            </a:r>
            <a:br>
              <a:rPr lang="en-US" sz="1400" dirty="0" smtClean="0"/>
            </a:br>
            <a:r>
              <a:rPr lang="en-US" sz="1400" dirty="0" smtClean="0"/>
              <a:t>Discovered element transmutation</a:t>
            </a: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0" y="3505200"/>
            <a:ext cx="2895600" cy="33528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John Bardeen</a:t>
            </a:r>
            <a:endParaRPr lang="en-US" dirty="0"/>
          </a:p>
        </p:txBody>
      </p:sp>
      <p:sp>
        <p:nvSpPr>
          <p:cNvPr id="19" name="10-Point Star 18"/>
          <p:cNvSpPr/>
          <p:nvPr/>
        </p:nvSpPr>
        <p:spPr>
          <a:xfrm>
            <a:off x="1981200" y="38745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0" y="63347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Invented transistor</a:t>
            </a:r>
          </a:p>
          <a:p>
            <a:pPr algn="ctr"/>
            <a:r>
              <a:rPr lang="en-US" sz="1400" dirty="0" smtClean="0"/>
              <a:t>Dev. theory of superconductivity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3124200" y="3505200"/>
            <a:ext cx="2895600" cy="3352800"/>
          </a:xfrm>
          <a:prstGeom prst="rect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12420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Steven Pinker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124200" y="63347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Developed theory of language acquisition</a:t>
            </a:r>
            <a:endParaRPr lang="en-US" sz="1400" dirty="0"/>
          </a:p>
        </p:txBody>
      </p:sp>
      <p:sp>
        <p:nvSpPr>
          <p:cNvPr id="30" name="Rectangle 29"/>
          <p:cNvSpPr/>
          <p:nvPr/>
        </p:nvSpPr>
        <p:spPr>
          <a:xfrm>
            <a:off x="6248400" y="3505200"/>
            <a:ext cx="2895600" cy="3352800"/>
          </a:xfrm>
          <a:prstGeom prst="rect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24840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Ernst </a:t>
            </a:r>
            <a:r>
              <a:rPr lang="en-US" dirty="0" err="1" smtClean="0"/>
              <a:t>Mayr</a:t>
            </a:r>
            <a:endParaRPr lang="en-US" dirty="0"/>
          </a:p>
        </p:txBody>
      </p:sp>
      <p:sp>
        <p:nvSpPr>
          <p:cNvPr id="34" name="10-Point Star 33"/>
          <p:cNvSpPr/>
          <p:nvPr/>
        </p:nvSpPr>
        <p:spPr>
          <a:xfrm>
            <a:off x="8229600" y="38745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6248400" y="63347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Defined species,</a:t>
            </a:r>
            <a:br>
              <a:rPr lang="en-US" sz="1400" dirty="0" smtClean="0"/>
            </a:br>
            <a:r>
              <a:rPr lang="en-US" sz="1400" dirty="0" smtClean="0"/>
              <a:t>modern evolutionary biology</a:t>
            </a:r>
            <a:endParaRPr lang="en-US" sz="1400" dirty="0"/>
          </a:p>
        </p:txBody>
      </p:sp>
      <p:sp>
        <p:nvSpPr>
          <p:cNvPr id="37" name="Rectangle 36"/>
          <p:cNvSpPr/>
          <p:nvPr/>
        </p:nvSpPr>
        <p:spPr>
          <a:xfrm>
            <a:off x="3124200" y="0"/>
            <a:ext cx="2895600" cy="33528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312420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Paul Dirac</a:t>
            </a:r>
            <a:endParaRPr lang="en-US" dirty="0"/>
          </a:p>
        </p:txBody>
      </p:sp>
      <p:sp>
        <p:nvSpPr>
          <p:cNvPr id="41" name="10-Point Star 40"/>
          <p:cNvSpPr/>
          <p:nvPr/>
        </p:nvSpPr>
        <p:spPr>
          <a:xfrm>
            <a:off x="51054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3124200" y="2829580"/>
            <a:ext cx="289560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Predicted existence of antimatter</a:t>
            </a:r>
            <a:endParaRPr lang="en-US" sz="1400" dirty="0"/>
          </a:p>
        </p:txBody>
      </p:sp>
      <p:sp>
        <p:nvSpPr>
          <p:cNvPr id="44" name="Rectangle 43"/>
          <p:cNvSpPr/>
          <p:nvPr/>
        </p:nvSpPr>
        <p:spPr>
          <a:xfrm>
            <a:off x="6248400" y="0"/>
            <a:ext cx="2895600" cy="33528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24840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Erwin Schrodinger</a:t>
            </a:r>
            <a:endParaRPr lang="en-US" dirty="0"/>
          </a:p>
        </p:txBody>
      </p:sp>
      <p:sp>
        <p:nvSpPr>
          <p:cNvPr id="48" name="10-Point Star 47"/>
          <p:cNvSpPr/>
          <p:nvPr/>
        </p:nvSpPr>
        <p:spPr>
          <a:xfrm>
            <a:off x="82296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6248400" y="2829580"/>
            <a:ext cx="289560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Proposed “Schrodinger’s Cat”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600200" y="1639669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PHYSICS</a:t>
            </a:r>
            <a:endParaRPr lang="en-US" sz="20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5181600" y="533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50k</a:t>
            </a:r>
            <a:endParaRPr lang="en-US" sz="3200" dirty="0"/>
          </a:p>
        </p:txBody>
      </p:sp>
      <p:sp>
        <p:nvSpPr>
          <p:cNvPr id="53" name="TextBox 52"/>
          <p:cNvSpPr txBox="1"/>
          <p:nvPr/>
        </p:nvSpPr>
        <p:spPr>
          <a:xfrm>
            <a:off x="8305800" y="533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10k</a:t>
            </a:r>
            <a:endParaRPr lang="en-US" sz="3200" dirty="0"/>
          </a:p>
        </p:txBody>
      </p:sp>
      <p:sp>
        <p:nvSpPr>
          <p:cNvPr id="54" name="TextBox 53"/>
          <p:cNvSpPr txBox="1"/>
          <p:nvPr/>
        </p:nvSpPr>
        <p:spPr>
          <a:xfrm>
            <a:off x="5181600" y="4038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55k</a:t>
            </a:r>
            <a:endParaRPr lang="en-US" sz="3200" dirty="0"/>
          </a:p>
        </p:txBody>
      </p:sp>
      <p:sp>
        <p:nvSpPr>
          <p:cNvPr id="55" name="TextBox 54"/>
          <p:cNvSpPr txBox="1"/>
          <p:nvPr/>
        </p:nvSpPr>
        <p:spPr>
          <a:xfrm>
            <a:off x="8305800" y="4038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39k</a:t>
            </a:r>
            <a:endParaRPr lang="en-US" sz="3200" dirty="0"/>
          </a:p>
        </p:txBody>
      </p:sp>
      <p:sp>
        <p:nvSpPr>
          <p:cNvPr id="56" name="TextBox 55"/>
          <p:cNvSpPr txBox="1"/>
          <p:nvPr/>
        </p:nvSpPr>
        <p:spPr>
          <a:xfrm>
            <a:off x="2057400" y="4038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26k</a:t>
            </a:r>
            <a:endParaRPr lang="en-US" sz="3200" dirty="0"/>
          </a:p>
        </p:txBody>
      </p:sp>
      <p:pic>
        <p:nvPicPr>
          <p:cNvPr id="2050" name="Picture 2" descr="Ernest Rutherford LO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" y="1195893"/>
            <a:ext cx="1190625" cy="159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4648200" y="1654314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PHYSICS</a:t>
            </a:r>
            <a:endParaRPr lang="en-US" sz="20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7924800" y="1654314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PHYSICS</a:t>
            </a:r>
            <a:endParaRPr lang="en-US" sz="20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1600200" y="5221069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PHYSICS</a:t>
            </a:r>
            <a:endParaRPr lang="en-US" sz="20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7924800" y="5235714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BIOMED</a:t>
            </a:r>
            <a:endParaRPr lang="en-US" sz="2000" b="1" dirty="0"/>
          </a:p>
        </p:txBody>
      </p:sp>
      <p:pic>
        <p:nvPicPr>
          <p:cNvPr id="2052" name="Picture 4" descr="Dirac 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1290060"/>
            <a:ext cx="952500" cy="140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rwin Schrödinger (1933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1290060"/>
            <a:ext cx="952500" cy="1346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Triangle 1"/>
          <p:cNvSpPr/>
          <p:nvPr/>
        </p:nvSpPr>
        <p:spPr>
          <a:xfrm flipH="1">
            <a:off x="3124200" y="3899357"/>
            <a:ext cx="2895600" cy="2435423"/>
          </a:xfrm>
          <a:prstGeom prst="rtTriangle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6" name="Picture 8" descr="Bardee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38190"/>
            <a:ext cx="1014412" cy="143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teven Pinker 201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262" y="4749076"/>
            <a:ext cx="1095375" cy="146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10-Point Star 26"/>
          <p:cNvSpPr/>
          <p:nvPr/>
        </p:nvSpPr>
        <p:spPr>
          <a:xfrm>
            <a:off x="5105400" y="38745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4267200" y="5235714"/>
            <a:ext cx="175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BIOMED</a:t>
            </a:r>
            <a:br>
              <a:rPr lang="en-US" sz="2000" b="1" dirty="0" smtClean="0"/>
            </a:br>
            <a:r>
              <a:rPr lang="en-US" sz="2000" b="1" dirty="0" smtClean="0"/>
              <a:t>PSYCHOLOGY</a:t>
            </a:r>
            <a:endParaRPr lang="en-US" sz="20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5181600" y="4038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55k</a:t>
            </a:r>
            <a:endParaRPr lang="en-US" sz="3200" dirty="0"/>
          </a:p>
        </p:txBody>
      </p:sp>
      <p:pic>
        <p:nvPicPr>
          <p:cNvPr id="2060" name="Picture 12" descr="Ernst Mayr PLoS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126" y="5027964"/>
            <a:ext cx="1604674" cy="109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7" y="381000"/>
            <a:ext cx="657893" cy="700534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107" y="381000"/>
            <a:ext cx="657893" cy="700534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7" y="3916933"/>
            <a:ext cx="657893" cy="700534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307" y="381000"/>
            <a:ext cx="657893" cy="700534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07" y="3886200"/>
            <a:ext cx="657893" cy="70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9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895600" cy="3352800"/>
          </a:xfrm>
          <a:prstGeom prst="rect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Rosalind Franklin</a:t>
            </a:r>
            <a:endParaRPr lang="en-US" dirty="0"/>
          </a:p>
        </p:txBody>
      </p:sp>
      <p:sp>
        <p:nvSpPr>
          <p:cNvPr id="9" name="10-Point Star 8"/>
          <p:cNvSpPr/>
          <p:nvPr/>
        </p:nvSpPr>
        <p:spPr>
          <a:xfrm>
            <a:off x="19812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133600" y="5334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4</a:t>
            </a:r>
            <a:r>
              <a:rPr lang="en-US" sz="3200" dirty="0" smtClean="0"/>
              <a:t>k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28295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Discovered structure of DNA, molecular structure of viruses</a:t>
            </a: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0" y="3505200"/>
            <a:ext cx="2895600" cy="3352800"/>
          </a:xfrm>
          <a:prstGeom prst="rect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Henry Heimlich</a:t>
            </a:r>
            <a:endParaRPr lang="en-US" dirty="0"/>
          </a:p>
        </p:txBody>
      </p:sp>
      <p:sp>
        <p:nvSpPr>
          <p:cNvPr id="19" name="10-Point Star 18"/>
          <p:cNvSpPr/>
          <p:nvPr/>
        </p:nvSpPr>
        <p:spPr>
          <a:xfrm>
            <a:off x="1981200" y="38745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0" y="6334780"/>
            <a:ext cx="289560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Invented “Heimlich maneuver”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3124200" y="3505200"/>
            <a:ext cx="2895600" cy="3352800"/>
          </a:xfrm>
          <a:prstGeom prst="rect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12420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Alexander Fleming</a:t>
            </a:r>
            <a:endParaRPr lang="en-US" dirty="0"/>
          </a:p>
        </p:txBody>
      </p:sp>
      <p:sp>
        <p:nvSpPr>
          <p:cNvPr id="27" name="10-Point Star 26"/>
          <p:cNvSpPr/>
          <p:nvPr/>
        </p:nvSpPr>
        <p:spPr>
          <a:xfrm>
            <a:off x="5105400" y="38745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3124200" y="6334780"/>
            <a:ext cx="289560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Discovered Penicillin</a:t>
            </a:r>
            <a:endParaRPr lang="en-US" sz="1400" dirty="0"/>
          </a:p>
        </p:txBody>
      </p:sp>
      <p:sp>
        <p:nvSpPr>
          <p:cNvPr id="30" name="Rectangle 29"/>
          <p:cNvSpPr/>
          <p:nvPr/>
        </p:nvSpPr>
        <p:spPr>
          <a:xfrm>
            <a:off x="6248400" y="3505200"/>
            <a:ext cx="2895600" cy="3352800"/>
          </a:xfrm>
          <a:prstGeom prst="rect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24840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Craig Venter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48400" y="6334780"/>
            <a:ext cx="289560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Sequenced the human genome</a:t>
            </a:r>
            <a:endParaRPr lang="en-US" sz="1400" dirty="0"/>
          </a:p>
        </p:txBody>
      </p:sp>
      <p:sp>
        <p:nvSpPr>
          <p:cNvPr id="37" name="Rectangle 36"/>
          <p:cNvSpPr/>
          <p:nvPr/>
        </p:nvSpPr>
        <p:spPr>
          <a:xfrm>
            <a:off x="3124200" y="0"/>
            <a:ext cx="2895600" cy="3352800"/>
          </a:xfrm>
          <a:prstGeom prst="rect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312420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Rachel Carson</a:t>
            </a:r>
            <a:endParaRPr lang="en-US" dirty="0"/>
          </a:p>
        </p:txBody>
      </p:sp>
      <p:sp>
        <p:nvSpPr>
          <p:cNvPr id="41" name="10-Point Star 40"/>
          <p:cNvSpPr/>
          <p:nvPr/>
        </p:nvSpPr>
        <p:spPr>
          <a:xfrm>
            <a:off x="51054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3124200" y="28295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Inspired conservation and environmental movements</a:t>
            </a:r>
            <a:endParaRPr lang="en-US" sz="1400" dirty="0"/>
          </a:p>
        </p:txBody>
      </p:sp>
      <p:sp>
        <p:nvSpPr>
          <p:cNvPr id="44" name="Rectangle 43"/>
          <p:cNvSpPr/>
          <p:nvPr/>
        </p:nvSpPr>
        <p:spPr>
          <a:xfrm>
            <a:off x="6248400" y="0"/>
            <a:ext cx="2895600" cy="3352800"/>
          </a:xfrm>
          <a:prstGeom prst="rect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24840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Louis Pasteur</a:t>
            </a:r>
            <a:endParaRPr lang="en-US" dirty="0"/>
          </a:p>
        </p:txBody>
      </p:sp>
      <p:sp>
        <p:nvSpPr>
          <p:cNvPr id="48" name="10-Point Star 47"/>
          <p:cNvSpPr/>
          <p:nvPr/>
        </p:nvSpPr>
        <p:spPr>
          <a:xfrm>
            <a:off x="82296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6248400" y="28295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Invented vaccination</a:t>
            </a:r>
            <a:br>
              <a:rPr lang="en-US" sz="1400" dirty="0" smtClean="0"/>
            </a:br>
            <a:r>
              <a:rPr lang="en-US" sz="1400" dirty="0" smtClean="0"/>
              <a:t>Proved germ theory of disease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600200" y="1639669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BIOMED</a:t>
            </a:r>
            <a:endParaRPr lang="en-US" sz="20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5181600" y="533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13k</a:t>
            </a:r>
            <a:endParaRPr lang="en-US" sz="3200" dirty="0"/>
          </a:p>
        </p:txBody>
      </p:sp>
      <p:sp>
        <p:nvSpPr>
          <p:cNvPr id="53" name="TextBox 52"/>
          <p:cNvSpPr txBox="1"/>
          <p:nvPr/>
        </p:nvSpPr>
        <p:spPr>
          <a:xfrm>
            <a:off x="8305800" y="533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3k</a:t>
            </a:r>
            <a:endParaRPr lang="en-US" sz="3200" dirty="0"/>
          </a:p>
        </p:txBody>
      </p:sp>
      <p:sp>
        <p:nvSpPr>
          <p:cNvPr id="54" name="TextBox 53"/>
          <p:cNvSpPr txBox="1"/>
          <p:nvPr/>
        </p:nvSpPr>
        <p:spPr>
          <a:xfrm>
            <a:off x="5181600" y="4038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5k</a:t>
            </a:r>
            <a:endParaRPr lang="en-US" sz="3200" dirty="0"/>
          </a:p>
        </p:txBody>
      </p:sp>
      <p:sp>
        <p:nvSpPr>
          <p:cNvPr id="56" name="TextBox 55"/>
          <p:cNvSpPr txBox="1"/>
          <p:nvPr/>
        </p:nvSpPr>
        <p:spPr>
          <a:xfrm>
            <a:off x="2057400" y="4038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1k</a:t>
            </a:r>
            <a:endParaRPr lang="en-US" sz="3200" dirty="0"/>
          </a:p>
        </p:txBody>
      </p:sp>
      <p:sp>
        <p:nvSpPr>
          <p:cNvPr id="49" name="TextBox 48"/>
          <p:cNvSpPr txBox="1"/>
          <p:nvPr/>
        </p:nvSpPr>
        <p:spPr>
          <a:xfrm>
            <a:off x="4876800" y="1654314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BIOMED</a:t>
            </a:r>
            <a:endParaRPr lang="en-US" sz="20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8001000" y="1654314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BIOMED</a:t>
            </a:r>
            <a:endParaRPr lang="en-US" sz="20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1600200" y="5297269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BIOMED</a:t>
            </a:r>
            <a:endParaRPr lang="en-US" sz="20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4876800" y="5311914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BIOMED</a:t>
            </a:r>
            <a:endParaRPr lang="en-US" sz="2000" b="1" dirty="0"/>
          </a:p>
        </p:txBody>
      </p:sp>
      <p:pic>
        <p:nvPicPr>
          <p:cNvPr id="5124" name="Picture 4" descr="Rachel-Cars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650" y="1246566"/>
            <a:ext cx="1181100" cy="149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Synthetic Production of Penicillin TR146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7227" r="36000" b="44879"/>
          <a:stretch/>
        </p:blipFill>
        <p:spPr bwMode="auto">
          <a:xfrm>
            <a:off x="3295650" y="5120640"/>
            <a:ext cx="1031966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ight Triangle 59"/>
          <p:cNvSpPr/>
          <p:nvPr/>
        </p:nvSpPr>
        <p:spPr>
          <a:xfrm flipH="1">
            <a:off x="6248400" y="3874532"/>
            <a:ext cx="2895600" cy="2435423"/>
          </a:xfrm>
          <a:prstGeom prst="rtTriangle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8001000" y="5311914"/>
            <a:ext cx="114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BIOMED</a:t>
            </a:r>
            <a:br>
              <a:rPr lang="en-US" sz="2000" b="1" dirty="0" smtClean="0"/>
            </a:br>
            <a:r>
              <a:rPr lang="en-US" sz="2000" b="1" dirty="0" smtClean="0"/>
              <a:t>CS</a:t>
            </a:r>
            <a:endParaRPr lang="en-US" sz="2000" b="1" dirty="0"/>
          </a:p>
        </p:txBody>
      </p:sp>
      <p:sp>
        <p:nvSpPr>
          <p:cNvPr id="34" name="10-Point Star 33"/>
          <p:cNvSpPr/>
          <p:nvPr/>
        </p:nvSpPr>
        <p:spPr>
          <a:xfrm>
            <a:off x="8229600" y="38745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8305800" y="4038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58k</a:t>
            </a:r>
            <a:endParaRPr lang="en-US" sz="3200" dirty="0"/>
          </a:p>
        </p:txBody>
      </p:sp>
      <p:pic>
        <p:nvPicPr>
          <p:cNvPr id="5132" name="Picture 12" descr="Craigventer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129" y="4960620"/>
            <a:ext cx="8382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7" y="381000"/>
            <a:ext cx="657893" cy="700534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886200"/>
            <a:ext cx="657893" cy="70053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669" y="1195820"/>
            <a:ext cx="1301393" cy="153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82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895600" cy="3352800"/>
          </a:xfrm>
          <a:prstGeom prst="rect">
            <a:avLst/>
          </a:prstGeom>
          <a:solidFill>
            <a:srgbClr val="66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Jonas Salk</a:t>
            </a:r>
            <a:endParaRPr lang="en-US" dirty="0"/>
          </a:p>
        </p:txBody>
      </p:sp>
      <p:sp>
        <p:nvSpPr>
          <p:cNvPr id="9" name="10-Point Star 8"/>
          <p:cNvSpPr/>
          <p:nvPr/>
        </p:nvSpPr>
        <p:spPr>
          <a:xfrm>
            <a:off x="19812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133600" y="5334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3k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2829580"/>
            <a:ext cx="289560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Invented polio vaccine</a:t>
            </a: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0" y="3505200"/>
            <a:ext cx="2895600" cy="335280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Ken Koedinger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0" y="6334780"/>
            <a:ext cx="2895600" cy="4924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Co-developed Cognitive Tutor</a:t>
            </a:r>
            <a:r>
              <a:rPr lang="en-US" sz="1400" dirty="0"/>
              <a:t>,</a:t>
            </a:r>
            <a:r>
              <a:rPr lang="en-US" sz="1400" dirty="0" smtClean="0"/>
              <a:t> </a:t>
            </a:r>
            <a:r>
              <a:rPr lang="en-US" sz="1200" dirty="0" smtClean="0"/>
              <a:t>Knowledge-Learning-Instruction Theory</a:t>
            </a:r>
            <a:endParaRPr lang="en-US" sz="1200" dirty="0"/>
          </a:p>
        </p:txBody>
      </p:sp>
      <p:sp>
        <p:nvSpPr>
          <p:cNvPr id="23" name="Rectangle 22"/>
          <p:cNvSpPr/>
          <p:nvPr/>
        </p:nvSpPr>
        <p:spPr>
          <a:xfrm>
            <a:off x="3124200" y="3505200"/>
            <a:ext cx="2895600" cy="335280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12420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Alan Turing</a:t>
            </a:r>
            <a:endParaRPr lang="en-US" dirty="0"/>
          </a:p>
        </p:txBody>
      </p:sp>
      <p:sp>
        <p:nvSpPr>
          <p:cNvPr id="27" name="10-Point Star 26"/>
          <p:cNvSpPr/>
          <p:nvPr/>
        </p:nvSpPr>
        <p:spPr>
          <a:xfrm>
            <a:off x="5105400" y="38745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3124200" y="63347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Developed first theory of computer</a:t>
            </a:r>
          </a:p>
          <a:p>
            <a:pPr algn="ctr"/>
            <a:r>
              <a:rPr lang="en-US" sz="1400" dirty="0" smtClean="0"/>
              <a:t>Led cryptographic efforts</a:t>
            </a:r>
            <a:endParaRPr lang="en-US" sz="1400" dirty="0"/>
          </a:p>
        </p:txBody>
      </p:sp>
      <p:sp>
        <p:nvSpPr>
          <p:cNvPr id="30" name="Rectangle 29"/>
          <p:cNvSpPr/>
          <p:nvPr/>
        </p:nvSpPr>
        <p:spPr>
          <a:xfrm>
            <a:off x="6248400" y="3505200"/>
            <a:ext cx="2895600" cy="335280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24840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Kurt </a:t>
            </a:r>
            <a:r>
              <a:rPr lang="en-US" dirty="0" err="1" smtClean="0"/>
              <a:t>Godel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48400" y="6334780"/>
            <a:ext cx="289560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Developed incompleteness theorem</a:t>
            </a:r>
            <a:endParaRPr lang="en-US" sz="1400" dirty="0"/>
          </a:p>
        </p:txBody>
      </p:sp>
      <p:sp>
        <p:nvSpPr>
          <p:cNvPr id="37" name="Rectangle 36"/>
          <p:cNvSpPr/>
          <p:nvPr/>
        </p:nvSpPr>
        <p:spPr>
          <a:xfrm>
            <a:off x="3124200" y="0"/>
            <a:ext cx="2895600" cy="335280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312420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Danielle McNamara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124200" y="28295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Leader in text mining and </a:t>
            </a:r>
            <a:br>
              <a:rPr lang="en-US" sz="1400" dirty="0" smtClean="0"/>
            </a:br>
            <a:r>
              <a:rPr lang="en-US" sz="1400" dirty="0" smtClean="0"/>
              <a:t>discourse processing</a:t>
            </a:r>
            <a:endParaRPr lang="en-US" sz="1400" dirty="0"/>
          </a:p>
        </p:txBody>
      </p:sp>
      <p:sp>
        <p:nvSpPr>
          <p:cNvPr id="44" name="Rectangle 43"/>
          <p:cNvSpPr/>
          <p:nvPr/>
        </p:nvSpPr>
        <p:spPr>
          <a:xfrm>
            <a:off x="6248400" y="0"/>
            <a:ext cx="2895600" cy="335280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24840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Arthur </a:t>
            </a:r>
            <a:r>
              <a:rPr lang="en-US" dirty="0" err="1" smtClean="0"/>
              <a:t>Graesser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6248400" y="28295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Invented </a:t>
            </a:r>
            <a:r>
              <a:rPr lang="en-US" sz="1400" dirty="0" err="1" smtClean="0"/>
              <a:t>AutoTutor</a:t>
            </a:r>
            <a:endParaRPr lang="en-US" sz="1400" dirty="0" smtClean="0"/>
          </a:p>
          <a:p>
            <a:pPr algn="ctr"/>
            <a:r>
              <a:rPr lang="en-US" sz="1400" dirty="0" smtClean="0"/>
              <a:t>Studied discourse comprehension</a:t>
            </a:r>
            <a:endParaRPr lang="en-US" sz="1400" dirty="0"/>
          </a:p>
        </p:txBody>
      </p:sp>
      <p:sp>
        <p:nvSpPr>
          <p:cNvPr id="54" name="TextBox 53"/>
          <p:cNvSpPr txBox="1"/>
          <p:nvPr/>
        </p:nvSpPr>
        <p:spPr>
          <a:xfrm>
            <a:off x="5181600" y="4038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31k</a:t>
            </a:r>
            <a:endParaRPr lang="en-US" sz="3200" dirty="0"/>
          </a:p>
        </p:txBody>
      </p:sp>
      <p:sp>
        <p:nvSpPr>
          <p:cNvPr id="49" name="TextBox 48"/>
          <p:cNvSpPr txBox="1"/>
          <p:nvPr/>
        </p:nvSpPr>
        <p:spPr>
          <a:xfrm>
            <a:off x="1600200" y="1639669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BIOMED</a:t>
            </a:r>
            <a:endParaRPr lang="en-US" sz="2000" b="1" dirty="0"/>
          </a:p>
        </p:txBody>
      </p:sp>
      <p:sp>
        <p:nvSpPr>
          <p:cNvPr id="57" name="Right Triangle 56"/>
          <p:cNvSpPr/>
          <p:nvPr/>
        </p:nvSpPr>
        <p:spPr>
          <a:xfrm flipH="1">
            <a:off x="3124200" y="381000"/>
            <a:ext cx="2895600" cy="2435423"/>
          </a:xfrm>
          <a:prstGeom prst="rtTriangle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10-Point Star 40"/>
          <p:cNvSpPr/>
          <p:nvPr/>
        </p:nvSpPr>
        <p:spPr>
          <a:xfrm>
            <a:off x="51054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5181600" y="533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12k</a:t>
            </a:r>
            <a:endParaRPr lang="en-US" sz="3200" dirty="0"/>
          </a:p>
        </p:txBody>
      </p:sp>
      <p:sp>
        <p:nvSpPr>
          <p:cNvPr id="58" name="TextBox 57"/>
          <p:cNvSpPr txBox="1"/>
          <p:nvPr/>
        </p:nvSpPr>
        <p:spPr>
          <a:xfrm>
            <a:off x="4267200" y="1524000"/>
            <a:ext cx="175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CS</a:t>
            </a:r>
            <a:br>
              <a:rPr lang="en-US" sz="2000" b="1" dirty="0" smtClean="0"/>
            </a:br>
            <a:r>
              <a:rPr lang="en-US" sz="2000" b="1" dirty="0" smtClean="0"/>
              <a:t>PSYCHOLOGY</a:t>
            </a:r>
            <a:endParaRPr lang="en-US" sz="2000" b="1" dirty="0"/>
          </a:p>
        </p:txBody>
      </p:sp>
      <p:pic>
        <p:nvPicPr>
          <p:cNvPr id="1026" name="Picture 2" descr="http://circle2014.wustl.edu/wp-content/uploads/2014/04/d-mcnamar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485900"/>
            <a:ext cx="1104900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Right Triangle 59"/>
          <p:cNvSpPr/>
          <p:nvPr/>
        </p:nvSpPr>
        <p:spPr>
          <a:xfrm flipH="1">
            <a:off x="6248400" y="381000"/>
            <a:ext cx="2895600" cy="2435423"/>
          </a:xfrm>
          <a:prstGeom prst="rtTriangle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7391400" y="1524000"/>
            <a:ext cx="175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CS</a:t>
            </a:r>
            <a:br>
              <a:rPr lang="en-US" sz="2000" b="1" dirty="0" smtClean="0"/>
            </a:br>
            <a:r>
              <a:rPr lang="en-US" sz="2000" b="1" dirty="0" smtClean="0"/>
              <a:t>PSYCHOLOGY</a:t>
            </a:r>
            <a:endParaRPr lang="en-US" sz="2000" b="1" dirty="0"/>
          </a:p>
        </p:txBody>
      </p:sp>
      <p:sp>
        <p:nvSpPr>
          <p:cNvPr id="48" name="10-Point Star 47"/>
          <p:cNvSpPr/>
          <p:nvPr/>
        </p:nvSpPr>
        <p:spPr>
          <a:xfrm>
            <a:off x="82296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8305800" y="533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35</a:t>
            </a:r>
            <a:r>
              <a:rPr lang="en-US" sz="3200" dirty="0" smtClean="0"/>
              <a:t>k</a:t>
            </a:r>
            <a:endParaRPr lang="en-US" sz="3200" dirty="0"/>
          </a:p>
        </p:txBody>
      </p:sp>
      <p:pic>
        <p:nvPicPr>
          <p:cNvPr id="1028" name="Picture 4" descr="http://web0.memphis.edu/mediaroom/releases/images/graess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745" y="1282665"/>
            <a:ext cx="914400" cy="1421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ight Triangle 61"/>
          <p:cNvSpPr/>
          <p:nvPr/>
        </p:nvSpPr>
        <p:spPr>
          <a:xfrm flipH="1">
            <a:off x="0" y="3889177"/>
            <a:ext cx="2895600" cy="2435423"/>
          </a:xfrm>
          <a:prstGeom prst="rtTriangle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1143000" y="5032177"/>
            <a:ext cx="175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CS</a:t>
            </a:r>
            <a:br>
              <a:rPr lang="en-US" sz="2000" b="1" dirty="0" smtClean="0"/>
            </a:br>
            <a:r>
              <a:rPr lang="en-US" sz="2000" b="1" dirty="0" smtClean="0"/>
              <a:t>PSYCHOLOGY</a:t>
            </a:r>
            <a:endParaRPr lang="en-US" sz="2000" b="1" dirty="0"/>
          </a:p>
        </p:txBody>
      </p:sp>
      <p:sp>
        <p:nvSpPr>
          <p:cNvPr id="19" name="10-Point Star 18"/>
          <p:cNvSpPr/>
          <p:nvPr/>
        </p:nvSpPr>
        <p:spPr>
          <a:xfrm>
            <a:off x="1981200" y="38745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2057400" y="4038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16k</a:t>
            </a:r>
            <a:endParaRPr lang="en-US" sz="3200" dirty="0"/>
          </a:p>
        </p:txBody>
      </p:sp>
      <p:pic>
        <p:nvPicPr>
          <p:cNvPr id="1030" name="Picture 6" descr="http://www.cmu.edu/homepage/images/2009/kennethKoedinger_236x23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38" y="4884043"/>
            <a:ext cx="1206162" cy="120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blog.sciencemuseum.org.uk/insight/files/2013/12/Alan-Turing-29-March-1951-picture-credit-NPL-Archive-Science-Museu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270" y="4866065"/>
            <a:ext cx="994930" cy="134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4267200" y="5228432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</a:t>
            </a:r>
          </a:p>
          <a:p>
            <a:pPr algn="ctr"/>
            <a:r>
              <a:rPr lang="en-US" sz="2000" b="1" dirty="0" smtClean="0"/>
              <a:t>CS</a:t>
            </a:r>
            <a:endParaRPr lang="en-US" sz="2000" b="1" dirty="0"/>
          </a:p>
        </p:txBody>
      </p:sp>
      <p:sp>
        <p:nvSpPr>
          <p:cNvPr id="65" name="Right Triangle 64"/>
          <p:cNvSpPr/>
          <p:nvPr/>
        </p:nvSpPr>
        <p:spPr>
          <a:xfrm flipH="1">
            <a:off x="6248400" y="3889177"/>
            <a:ext cx="2895600" cy="2435423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10-Point Star 33"/>
          <p:cNvSpPr/>
          <p:nvPr/>
        </p:nvSpPr>
        <p:spPr>
          <a:xfrm>
            <a:off x="8229600" y="38745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8305800" y="4038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4k</a:t>
            </a:r>
            <a:endParaRPr lang="en-US" sz="3200" dirty="0"/>
          </a:p>
        </p:txBody>
      </p:sp>
      <p:sp>
        <p:nvSpPr>
          <p:cNvPr id="66" name="TextBox 65"/>
          <p:cNvSpPr txBox="1"/>
          <p:nvPr/>
        </p:nvSpPr>
        <p:spPr>
          <a:xfrm>
            <a:off x="7467600" y="5029200"/>
            <a:ext cx="175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CS</a:t>
            </a:r>
            <a:br>
              <a:rPr lang="en-US" sz="2000" b="1" dirty="0" smtClean="0"/>
            </a:br>
            <a:r>
              <a:rPr lang="en-US" sz="2000" b="1" dirty="0" smtClean="0"/>
              <a:t>PHILOSOPHY</a:t>
            </a:r>
            <a:endParaRPr lang="en-US" sz="2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627" y="4902867"/>
            <a:ext cx="996635" cy="12903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50" y="1330204"/>
            <a:ext cx="980555" cy="132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4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895600" cy="335280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Grace Hopper</a:t>
            </a:r>
            <a:endParaRPr lang="en-US" dirty="0"/>
          </a:p>
        </p:txBody>
      </p:sp>
      <p:sp>
        <p:nvSpPr>
          <p:cNvPr id="9" name="10-Point Star 8"/>
          <p:cNvSpPr/>
          <p:nvPr/>
        </p:nvSpPr>
        <p:spPr>
          <a:xfrm>
            <a:off x="19812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133600" y="5334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0k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28295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Invented compiler</a:t>
            </a:r>
            <a:br>
              <a:rPr lang="en-US" sz="1400" dirty="0" smtClean="0"/>
            </a:br>
            <a:r>
              <a:rPr lang="en-US" sz="1400" dirty="0" smtClean="0"/>
              <a:t>Coined term “debugging”</a:t>
            </a: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0" y="3505200"/>
            <a:ext cx="2895600" cy="3352800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Herbert Simon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0" y="63347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Invented concept of satisficing</a:t>
            </a:r>
            <a:br>
              <a:rPr lang="en-US" sz="1400" dirty="0" smtClean="0"/>
            </a:br>
            <a:r>
              <a:rPr lang="en-US" sz="1400" dirty="0" smtClean="0"/>
              <a:t>Developed cognitive architecture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3124200" y="3505200"/>
            <a:ext cx="2895600" cy="3352800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12420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John Anderson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124200" y="63347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Co-developed Cognitive </a:t>
            </a:r>
            <a:r>
              <a:rPr lang="en-US" sz="1400" dirty="0" smtClean="0"/>
              <a:t>Tutor</a:t>
            </a:r>
            <a:br>
              <a:rPr lang="en-US" sz="1400" dirty="0" smtClean="0"/>
            </a:br>
            <a:r>
              <a:rPr lang="en-US" sz="1400" dirty="0" smtClean="0"/>
              <a:t>ACT-R Theoretical Framework</a:t>
            </a:r>
            <a:endParaRPr lang="en-US" sz="1400" dirty="0"/>
          </a:p>
        </p:txBody>
      </p:sp>
      <p:sp>
        <p:nvSpPr>
          <p:cNvPr id="30" name="Rectangle 29"/>
          <p:cNvSpPr/>
          <p:nvPr/>
        </p:nvSpPr>
        <p:spPr>
          <a:xfrm>
            <a:off x="6248400" y="3505200"/>
            <a:ext cx="2895600" cy="3352800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24840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Albert Bandura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48400" y="6334780"/>
            <a:ext cx="289560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Developed self-efficacy theory</a:t>
            </a:r>
            <a:endParaRPr lang="en-US" sz="1400" dirty="0"/>
          </a:p>
        </p:txBody>
      </p:sp>
      <p:sp>
        <p:nvSpPr>
          <p:cNvPr id="37" name="Rectangle 36"/>
          <p:cNvSpPr/>
          <p:nvPr/>
        </p:nvSpPr>
        <p:spPr>
          <a:xfrm>
            <a:off x="3124200" y="0"/>
            <a:ext cx="2895600" cy="335280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312420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Tim Berners-Lee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124200" y="2829580"/>
            <a:ext cx="289560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Invented World Wide Web</a:t>
            </a:r>
            <a:endParaRPr lang="en-US" sz="1400" dirty="0"/>
          </a:p>
        </p:txBody>
      </p:sp>
      <p:sp>
        <p:nvSpPr>
          <p:cNvPr id="44" name="Rectangle 43"/>
          <p:cNvSpPr/>
          <p:nvPr/>
        </p:nvSpPr>
        <p:spPr>
          <a:xfrm>
            <a:off x="6248400" y="0"/>
            <a:ext cx="2895600" cy="3352800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24840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Edsger</a:t>
            </a:r>
            <a:r>
              <a:rPr lang="en-US" dirty="0" smtClean="0"/>
              <a:t> Dijkstra</a:t>
            </a:r>
            <a:endParaRPr lang="en-US" dirty="0"/>
          </a:p>
        </p:txBody>
      </p:sp>
      <p:sp>
        <p:nvSpPr>
          <p:cNvPr id="48" name="10-Point Star 47"/>
          <p:cNvSpPr/>
          <p:nvPr/>
        </p:nvSpPr>
        <p:spPr>
          <a:xfrm>
            <a:off x="82296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6248400" y="28295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Invented core Computer Science algorithms</a:t>
            </a:r>
            <a:endParaRPr lang="en-US" sz="1400" dirty="0"/>
          </a:p>
        </p:txBody>
      </p:sp>
      <p:sp>
        <p:nvSpPr>
          <p:cNvPr id="53" name="TextBox 52"/>
          <p:cNvSpPr txBox="1"/>
          <p:nvPr/>
        </p:nvSpPr>
        <p:spPr>
          <a:xfrm>
            <a:off x="8305800" y="533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43k</a:t>
            </a:r>
            <a:endParaRPr lang="en-US" sz="3200" dirty="0"/>
          </a:p>
        </p:txBody>
      </p:sp>
      <p:sp>
        <p:nvSpPr>
          <p:cNvPr id="49" name="TextBox 48"/>
          <p:cNvSpPr txBox="1"/>
          <p:nvPr/>
        </p:nvSpPr>
        <p:spPr>
          <a:xfrm>
            <a:off x="1600200" y="1639669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CS</a:t>
            </a:r>
            <a:endParaRPr lang="en-US" sz="2000" b="1" dirty="0"/>
          </a:p>
        </p:txBody>
      </p:sp>
      <p:sp>
        <p:nvSpPr>
          <p:cNvPr id="41" name="10-Point Star 40"/>
          <p:cNvSpPr/>
          <p:nvPr/>
        </p:nvSpPr>
        <p:spPr>
          <a:xfrm>
            <a:off x="51054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5181600" y="533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44k</a:t>
            </a:r>
            <a:endParaRPr lang="en-US" sz="3200" dirty="0"/>
          </a:p>
        </p:txBody>
      </p:sp>
      <p:sp>
        <p:nvSpPr>
          <p:cNvPr id="2" name="AutoShape 2" descr="Image result for grace hopp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https://upload.wikimedia.org/wikipedia/commons/thumb/5/55/Grace_Hopper.jpg/220px-Grace_Hopp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1349000"/>
            <a:ext cx="1139825" cy="1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ir Tim Berners-Le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0" r="-34730"/>
          <a:stretch/>
        </p:blipFill>
        <p:spPr bwMode="auto">
          <a:xfrm>
            <a:off x="3268979" y="1458641"/>
            <a:ext cx="1836421" cy="122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/>
          <p:cNvSpPr txBox="1"/>
          <p:nvPr/>
        </p:nvSpPr>
        <p:spPr>
          <a:xfrm>
            <a:off x="4876800" y="1730514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CS</a:t>
            </a:r>
            <a:endParaRPr lang="en-US" sz="2000" b="1" dirty="0"/>
          </a:p>
        </p:txBody>
      </p:sp>
      <p:pic>
        <p:nvPicPr>
          <p:cNvPr id="2056" name="Picture 8" descr="Edsger Wybe Dijkstr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410076"/>
            <a:ext cx="990600" cy="131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7848600" y="17526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CS</a:t>
            </a:r>
            <a:endParaRPr lang="en-US" sz="2000" b="1" dirty="0"/>
          </a:p>
        </p:txBody>
      </p:sp>
      <p:sp>
        <p:nvSpPr>
          <p:cNvPr id="61" name="Right Triangle 60"/>
          <p:cNvSpPr/>
          <p:nvPr/>
        </p:nvSpPr>
        <p:spPr>
          <a:xfrm flipH="1">
            <a:off x="0" y="3889177"/>
            <a:ext cx="2895600" cy="2435423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10-Point Star 18"/>
          <p:cNvSpPr/>
          <p:nvPr/>
        </p:nvSpPr>
        <p:spPr>
          <a:xfrm>
            <a:off x="1676400" y="3874532"/>
            <a:ext cx="12192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1828800" y="40386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259k</a:t>
            </a:r>
            <a:endParaRPr lang="en-US" sz="3200" dirty="0"/>
          </a:p>
        </p:txBody>
      </p:sp>
      <p:sp>
        <p:nvSpPr>
          <p:cNvPr id="62" name="TextBox 61"/>
          <p:cNvSpPr txBox="1"/>
          <p:nvPr/>
        </p:nvSpPr>
        <p:spPr>
          <a:xfrm>
            <a:off x="1143000" y="5032177"/>
            <a:ext cx="175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PSYCHOLOGY</a:t>
            </a:r>
          </a:p>
          <a:p>
            <a:pPr algn="ctr"/>
            <a:r>
              <a:rPr lang="en-US" sz="2000" b="1" dirty="0" smtClean="0"/>
              <a:t>PHILOSOPHY</a:t>
            </a:r>
            <a:endParaRPr lang="en-US" sz="20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4343400" y="5311914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PSYCHOLOGY</a:t>
            </a:r>
          </a:p>
        </p:txBody>
      </p:sp>
      <p:sp>
        <p:nvSpPr>
          <p:cNvPr id="64" name="10-Point Star 63"/>
          <p:cNvSpPr/>
          <p:nvPr/>
        </p:nvSpPr>
        <p:spPr>
          <a:xfrm>
            <a:off x="4724400" y="3886200"/>
            <a:ext cx="12192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4876800" y="4050268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117k</a:t>
            </a:r>
            <a:endParaRPr lang="en-US" sz="3200" dirty="0"/>
          </a:p>
        </p:txBody>
      </p:sp>
      <p:pic>
        <p:nvPicPr>
          <p:cNvPr id="2060" name="Picture 12" descr="http://act-r.psy.cmu.edu/peoplepages/ja/j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788932"/>
            <a:ext cx="971389" cy="143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10-Point Star 65"/>
          <p:cNvSpPr/>
          <p:nvPr/>
        </p:nvSpPr>
        <p:spPr>
          <a:xfrm>
            <a:off x="7924800" y="3886200"/>
            <a:ext cx="12192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8077200" y="4050268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229k</a:t>
            </a:r>
            <a:endParaRPr lang="en-US" sz="3200" dirty="0"/>
          </a:p>
        </p:txBody>
      </p:sp>
      <p:sp>
        <p:nvSpPr>
          <p:cNvPr id="68" name="TextBox 67"/>
          <p:cNvSpPr txBox="1"/>
          <p:nvPr/>
        </p:nvSpPr>
        <p:spPr>
          <a:xfrm>
            <a:off x="7467600" y="533400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PSYCHOLOGY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7" y="3886200"/>
            <a:ext cx="657893" cy="7005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412" y="4908407"/>
            <a:ext cx="891988" cy="126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82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895600" cy="3352800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Bob </a:t>
            </a:r>
            <a:r>
              <a:rPr lang="en-US" dirty="0" err="1" smtClean="0"/>
              <a:t>Cialdini</a:t>
            </a:r>
            <a:endParaRPr lang="en-US" dirty="0"/>
          </a:p>
        </p:txBody>
      </p:sp>
      <p:sp>
        <p:nvSpPr>
          <p:cNvPr id="9" name="10-Point Star 8"/>
          <p:cNvSpPr/>
          <p:nvPr/>
        </p:nvSpPr>
        <p:spPr>
          <a:xfrm>
            <a:off x="19812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019300" y="533400"/>
            <a:ext cx="876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20k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2829580"/>
            <a:ext cx="289560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Studied science of persuasion</a:t>
            </a: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0" y="3505200"/>
            <a:ext cx="2895600" cy="3352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Thomas Kuhn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0" y="6334780"/>
            <a:ext cx="289560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PARADIGM SHIFT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3124200" y="3505200"/>
            <a:ext cx="2895600" cy="3352800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12420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Elizabeth Loftus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124200" y="63347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Studied memory and </a:t>
            </a:r>
            <a:br>
              <a:rPr lang="en-US" sz="1400" dirty="0" smtClean="0"/>
            </a:br>
            <a:r>
              <a:rPr lang="en-US" sz="1400" dirty="0" smtClean="0"/>
              <a:t>eyewitness testimony</a:t>
            </a:r>
            <a:endParaRPr lang="en-US" sz="1400" dirty="0"/>
          </a:p>
        </p:txBody>
      </p:sp>
      <p:sp>
        <p:nvSpPr>
          <p:cNvPr id="30" name="Rectangle 29"/>
          <p:cNvSpPr/>
          <p:nvPr/>
        </p:nvSpPr>
        <p:spPr>
          <a:xfrm>
            <a:off x="6248400" y="3505200"/>
            <a:ext cx="2895600" cy="3352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248400" y="350520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Karl Popper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248400" y="6334780"/>
            <a:ext cx="289560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Developed theory of positivism</a:t>
            </a:r>
            <a:endParaRPr lang="en-US" sz="1400" dirty="0"/>
          </a:p>
        </p:txBody>
      </p:sp>
      <p:sp>
        <p:nvSpPr>
          <p:cNvPr id="37" name="Rectangle 36"/>
          <p:cNvSpPr/>
          <p:nvPr/>
        </p:nvSpPr>
        <p:spPr>
          <a:xfrm>
            <a:off x="3124200" y="0"/>
            <a:ext cx="2895600" cy="3352800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312420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Mihalyi</a:t>
            </a:r>
            <a:r>
              <a:rPr lang="en-US" dirty="0" smtClean="0"/>
              <a:t> </a:t>
            </a:r>
            <a:r>
              <a:rPr lang="en-US" dirty="0" err="1" smtClean="0"/>
              <a:t>Csikszentmihalyi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124200" y="2829580"/>
            <a:ext cx="289560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Developed Flow Theory</a:t>
            </a:r>
            <a:endParaRPr lang="en-US" sz="1400" dirty="0"/>
          </a:p>
        </p:txBody>
      </p:sp>
      <p:sp>
        <p:nvSpPr>
          <p:cNvPr id="44" name="Rectangle 43"/>
          <p:cNvSpPr/>
          <p:nvPr/>
        </p:nvSpPr>
        <p:spPr>
          <a:xfrm>
            <a:off x="6248400" y="0"/>
            <a:ext cx="2895600" cy="3352800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24840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Walter </a:t>
            </a:r>
            <a:r>
              <a:rPr lang="en-US" dirty="0" err="1" smtClean="0"/>
              <a:t>Mischel</a:t>
            </a:r>
            <a:endParaRPr lang="en-US" dirty="0"/>
          </a:p>
        </p:txBody>
      </p:sp>
      <p:sp>
        <p:nvSpPr>
          <p:cNvPr id="48" name="10-Point Star 47"/>
          <p:cNvSpPr/>
          <p:nvPr/>
        </p:nvSpPr>
        <p:spPr>
          <a:xfrm>
            <a:off x="82296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6248400" y="28295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Studied delay of gratification</a:t>
            </a:r>
          </a:p>
          <a:p>
            <a:pPr algn="ctr"/>
            <a:r>
              <a:rPr lang="en-US" sz="1400" dirty="0" smtClean="0"/>
              <a:t>Invented marshmallow test</a:t>
            </a:r>
            <a:endParaRPr lang="en-US" sz="1400" dirty="0"/>
          </a:p>
        </p:txBody>
      </p:sp>
      <p:sp>
        <p:nvSpPr>
          <p:cNvPr id="53" name="TextBox 52"/>
          <p:cNvSpPr txBox="1"/>
          <p:nvPr/>
        </p:nvSpPr>
        <p:spPr>
          <a:xfrm>
            <a:off x="8305800" y="533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29k</a:t>
            </a:r>
            <a:endParaRPr lang="en-US" sz="3200" dirty="0"/>
          </a:p>
        </p:txBody>
      </p:sp>
      <p:sp>
        <p:nvSpPr>
          <p:cNvPr id="49" name="TextBox 48"/>
          <p:cNvSpPr txBox="1"/>
          <p:nvPr/>
        </p:nvSpPr>
        <p:spPr>
          <a:xfrm>
            <a:off x="1219200" y="1806714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PSYCHOLOGY</a:t>
            </a:r>
            <a:endParaRPr lang="en-US" sz="2000" b="1" dirty="0"/>
          </a:p>
        </p:txBody>
      </p:sp>
      <p:sp>
        <p:nvSpPr>
          <p:cNvPr id="41" name="10-Point Star 40"/>
          <p:cNvSpPr/>
          <p:nvPr/>
        </p:nvSpPr>
        <p:spPr>
          <a:xfrm>
            <a:off x="51054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5181600" y="533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71k</a:t>
            </a:r>
            <a:endParaRPr lang="en-US" sz="3200" dirty="0"/>
          </a:p>
        </p:txBody>
      </p:sp>
      <p:sp>
        <p:nvSpPr>
          <p:cNvPr id="2" name="AutoShape 2" descr="Image result for grace hopp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4343400" y="5311914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PSYCHOLOGY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19600" y="1806714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PSYCHOLOGY</a:t>
            </a:r>
            <a:endParaRPr lang="en-US" sz="20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7467600" y="18288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PSYCHOLOGY</a:t>
            </a:r>
            <a:endParaRPr lang="en-US" sz="2000" b="1" dirty="0"/>
          </a:p>
        </p:txBody>
      </p:sp>
      <p:sp>
        <p:nvSpPr>
          <p:cNvPr id="55" name="10-Point Star 54"/>
          <p:cNvSpPr/>
          <p:nvPr/>
        </p:nvSpPr>
        <p:spPr>
          <a:xfrm>
            <a:off x="5105400" y="3886200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5181600" y="4050268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43k</a:t>
            </a:r>
            <a:endParaRPr lang="en-US" sz="3200" dirty="0"/>
          </a:p>
        </p:txBody>
      </p:sp>
      <p:sp>
        <p:nvSpPr>
          <p:cNvPr id="58" name="TextBox 57"/>
          <p:cNvSpPr txBox="1"/>
          <p:nvPr/>
        </p:nvSpPr>
        <p:spPr>
          <a:xfrm>
            <a:off x="1219200" y="533400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PHILOSOPHY</a:t>
            </a:r>
          </a:p>
        </p:txBody>
      </p:sp>
      <p:sp>
        <p:nvSpPr>
          <p:cNvPr id="5" name="Flowchart: Collate 4"/>
          <p:cNvSpPr/>
          <p:nvPr/>
        </p:nvSpPr>
        <p:spPr>
          <a:xfrm>
            <a:off x="76200" y="4050268"/>
            <a:ext cx="1825625" cy="978932"/>
          </a:xfrm>
          <a:prstGeom prst="flowChartCol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25456" y="3961362"/>
            <a:ext cx="17526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PARADIGM</a:t>
            </a:r>
            <a:r>
              <a:rPr lang="en-US" sz="2000" b="1" dirty="0" smtClean="0"/>
              <a:t> </a:t>
            </a:r>
          </a:p>
          <a:p>
            <a:pPr algn="ctr"/>
            <a:endParaRPr lang="en-US" sz="2400" b="1" dirty="0"/>
          </a:p>
          <a:p>
            <a:pPr algn="ctr"/>
            <a:r>
              <a:rPr lang="en-US" b="1" dirty="0" smtClean="0"/>
              <a:t>SHIFT</a:t>
            </a:r>
          </a:p>
        </p:txBody>
      </p:sp>
      <p:sp>
        <p:nvSpPr>
          <p:cNvPr id="72" name="10-Point Star 71"/>
          <p:cNvSpPr/>
          <p:nvPr/>
        </p:nvSpPr>
        <p:spPr>
          <a:xfrm>
            <a:off x="1676400" y="3886200"/>
            <a:ext cx="12192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1828800" y="4050268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102k</a:t>
            </a:r>
            <a:endParaRPr lang="en-US" sz="3200" dirty="0"/>
          </a:p>
        </p:txBody>
      </p:sp>
      <p:sp>
        <p:nvSpPr>
          <p:cNvPr id="74" name="TextBox 73"/>
          <p:cNvSpPr txBox="1"/>
          <p:nvPr/>
        </p:nvSpPr>
        <p:spPr>
          <a:xfrm>
            <a:off x="7467600" y="533400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PHILOSOPHY</a:t>
            </a:r>
          </a:p>
        </p:txBody>
      </p:sp>
      <p:sp>
        <p:nvSpPr>
          <p:cNvPr id="75" name="10-Point Star 74"/>
          <p:cNvSpPr/>
          <p:nvPr/>
        </p:nvSpPr>
        <p:spPr>
          <a:xfrm>
            <a:off x="8153400" y="3886200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8229600" y="4050268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60k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645" y="1295400"/>
            <a:ext cx="1237155" cy="14228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8" y="1371600"/>
            <a:ext cx="1186832" cy="13192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407" y="4853915"/>
            <a:ext cx="910393" cy="13655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4885496"/>
            <a:ext cx="1167576" cy="136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07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895600" cy="3352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Paul </a:t>
            </a:r>
            <a:r>
              <a:rPr lang="en-US" dirty="0" err="1" smtClean="0"/>
              <a:t>Feyerabend</a:t>
            </a:r>
            <a:endParaRPr lang="en-US" dirty="0"/>
          </a:p>
        </p:txBody>
      </p:sp>
      <p:sp>
        <p:nvSpPr>
          <p:cNvPr id="9" name="10-Point Star 8"/>
          <p:cNvSpPr/>
          <p:nvPr/>
        </p:nvSpPr>
        <p:spPr>
          <a:xfrm>
            <a:off x="19812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057400" y="533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47k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28295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Argued against universal methodological rules</a:t>
            </a:r>
            <a:endParaRPr lang="en-US" sz="1400" dirty="0"/>
          </a:p>
        </p:txBody>
      </p:sp>
      <p:sp>
        <p:nvSpPr>
          <p:cNvPr id="37" name="Rectangle 36"/>
          <p:cNvSpPr/>
          <p:nvPr/>
        </p:nvSpPr>
        <p:spPr>
          <a:xfrm>
            <a:off x="3124200" y="0"/>
            <a:ext cx="2895600" cy="3352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312420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Imre</a:t>
            </a:r>
            <a:r>
              <a:rPr lang="en-US" dirty="0" smtClean="0"/>
              <a:t> </a:t>
            </a:r>
            <a:r>
              <a:rPr lang="en-US" dirty="0" err="1" smtClean="0"/>
              <a:t>Lakatos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124200" y="28295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Developed theory of </a:t>
            </a:r>
            <a:br>
              <a:rPr lang="en-US" sz="1400" dirty="0" smtClean="0"/>
            </a:br>
            <a:r>
              <a:rPr lang="en-US" sz="1400" dirty="0" smtClean="0"/>
              <a:t>progressive theory</a:t>
            </a:r>
            <a:endParaRPr lang="en-US" sz="1400" dirty="0"/>
          </a:p>
        </p:txBody>
      </p:sp>
      <p:sp>
        <p:nvSpPr>
          <p:cNvPr id="44" name="Rectangle 43"/>
          <p:cNvSpPr/>
          <p:nvPr/>
        </p:nvSpPr>
        <p:spPr>
          <a:xfrm>
            <a:off x="6248400" y="0"/>
            <a:ext cx="2895600" cy="3352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248400" y="0"/>
            <a:ext cx="2895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Dick Buchanan</a:t>
            </a:r>
            <a:endParaRPr lang="en-US" dirty="0"/>
          </a:p>
        </p:txBody>
      </p:sp>
      <p:sp>
        <p:nvSpPr>
          <p:cNvPr id="48" name="10-Point Star 47"/>
          <p:cNvSpPr/>
          <p:nvPr/>
        </p:nvSpPr>
        <p:spPr>
          <a:xfrm>
            <a:off x="82296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6248400" y="2829580"/>
            <a:ext cx="2895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Created core theory of design</a:t>
            </a:r>
            <a:br>
              <a:rPr lang="en-US" sz="1400" dirty="0" smtClean="0"/>
            </a:br>
            <a:r>
              <a:rPr lang="en-US" sz="1400" dirty="0" smtClean="0"/>
              <a:t>Created concept of wicked problem</a:t>
            </a:r>
            <a:endParaRPr lang="en-US" sz="1400" dirty="0"/>
          </a:p>
        </p:txBody>
      </p:sp>
      <p:sp>
        <p:nvSpPr>
          <p:cNvPr id="53" name="TextBox 52"/>
          <p:cNvSpPr txBox="1"/>
          <p:nvPr/>
        </p:nvSpPr>
        <p:spPr>
          <a:xfrm>
            <a:off x="8305800" y="533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</a:t>
            </a:r>
            <a:r>
              <a:rPr lang="en-US" sz="3200" dirty="0" smtClean="0"/>
              <a:t>3k</a:t>
            </a:r>
            <a:endParaRPr lang="en-US" sz="3200" dirty="0"/>
          </a:p>
        </p:txBody>
      </p:sp>
      <p:sp>
        <p:nvSpPr>
          <p:cNvPr id="49" name="TextBox 48"/>
          <p:cNvSpPr txBox="1"/>
          <p:nvPr/>
        </p:nvSpPr>
        <p:spPr>
          <a:xfrm>
            <a:off x="1295400" y="1806714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PHILOSOPHY</a:t>
            </a:r>
            <a:endParaRPr lang="en-US" sz="2000" b="1" dirty="0"/>
          </a:p>
        </p:txBody>
      </p:sp>
      <p:sp>
        <p:nvSpPr>
          <p:cNvPr id="41" name="10-Point Star 40"/>
          <p:cNvSpPr/>
          <p:nvPr/>
        </p:nvSpPr>
        <p:spPr>
          <a:xfrm>
            <a:off x="5105400" y="369332"/>
            <a:ext cx="914400" cy="914400"/>
          </a:xfrm>
          <a:prstGeom prst="star10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5181600" y="533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21k</a:t>
            </a:r>
            <a:endParaRPr lang="en-US" sz="3200" dirty="0"/>
          </a:p>
        </p:txBody>
      </p:sp>
      <p:sp>
        <p:nvSpPr>
          <p:cNvPr id="2" name="AutoShape 2" descr="Image result for grace hopp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4419600" y="1806714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PHILOSOPHY</a:t>
            </a:r>
            <a:endParaRPr lang="en-US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7543800" y="1828800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TEAM </a:t>
            </a:r>
            <a:br>
              <a:rPr lang="en-US" sz="2000" b="1" dirty="0" smtClean="0"/>
            </a:br>
            <a:r>
              <a:rPr lang="en-US" sz="2000" b="1" dirty="0" smtClean="0"/>
              <a:t>PHILOSOPHY</a:t>
            </a:r>
            <a:endParaRPr lang="en-US" sz="2000" b="1" dirty="0"/>
          </a:p>
        </p:txBody>
      </p:sp>
      <p:pic>
        <p:nvPicPr>
          <p:cNvPr id="3078" name="Picture 6" descr="https://weatherhead.case.edu/images/people/grb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307" y="1484315"/>
            <a:ext cx="1238250" cy="123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AutoShape 2" descr="Image result for grace hopper"/>
          <p:cNvSpPr>
            <a:spLocks noChangeAspect="1" noChangeArrowheads="1"/>
          </p:cNvSpPr>
          <p:nvPr/>
        </p:nvSpPr>
        <p:spPr bwMode="auto">
          <a:xfrm>
            <a:off x="155575" y="3360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367</Words>
  <Application>Microsoft Office PowerPoint</Application>
  <PresentationFormat>Letter Paper (8.5x11 in)</PresentationFormat>
  <Paragraphs>176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Columbia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S. Baker</dc:creator>
  <cp:lastModifiedBy>Ryan Baker</cp:lastModifiedBy>
  <cp:revision>40</cp:revision>
  <dcterms:created xsi:type="dcterms:W3CDTF">2015-10-02T09:05:16Z</dcterms:created>
  <dcterms:modified xsi:type="dcterms:W3CDTF">2017-08-02T16:27:54Z</dcterms:modified>
</cp:coreProperties>
</file>