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413" r:id="rId3"/>
    <p:sldId id="533" r:id="rId4"/>
    <p:sldId id="523" r:id="rId5"/>
    <p:sldId id="733" r:id="rId6"/>
    <p:sldId id="549" r:id="rId7"/>
    <p:sldId id="550" r:id="rId8"/>
    <p:sldId id="551" r:id="rId9"/>
    <p:sldId id="552" r:id="rId10"/>
    <p:sldId id="553" r:id="rId11"/>
    <p:sldId id="721" r:id="rId12"/>
    <p:sldId id="734" r:id="rId13"/>
    <p:sldId id="722" r:id="rId14"/>
    <p:sldId id="555" r:id="rId15"/>
    <p:sldId id="557" r:id="rId16"/>
    <p:sldId id="558" r:id="rId17"/>
    <p:sldId id="556" r:id="rId18"/>
    <p:sldId id="713" r:id="rId19"/>
    <p:sldId id="714" r:id="rId20"/>
    <p:sldId id="715" r:id="rId21"/>
    <p:sldId id="716" r:id="rId22"/>
    <p:sldId id="717" r:id="rId23"/>
    <p:sldId id="718" r:id="rId24"/>
    <p:sldId id="723" r:id="rId25"/>
    <p:sldId id="724" r:id="rId26"/>
    <p:sldId id="725" r:id="rId27"/>
    <p:sldId id="726" r:id="rId28"/>
    <p:sldId id="727" r:id="rId29"/>
    <p:sldId id="728" r:id="rId30"/>
    <p:sldId id="719" r:id="rId31"/>
    <p:sldId id="729" r:id="rId32"/>
    <p:sldId id="730" r:id="rId33"/>
    <p:sldId id="731" r:id="rId34"/>
    <p:sldId id="732" r:id="rId35"/>
    <p:sldId id="735" r:id="rId36"/>
    <p:sldId id="736" r:id="rId37"/>
    <p:sldId id="737" r:id="rId38"/>
    <p:sldId id="554" r:id="rId39"/>
    <p:sldId id="548" r:id="rId40"/>
    <p:sldId id="534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1" d="100"/>
          <a:sy n="61" d="100"/>
        </p:scale>
        <p:origin x="137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429E-787A-FF31-BB26-03A30588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Assignment 1 </a:t>
            </a:r>
            <a:br>
              <a:rPr lang="en-US" dirty="0"/>
            </a:br>
            <a:r>
              <a:rPr lang="en-US" dirty="0"/>
              <a:t>paper requirements?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14760-3F37-BCF1-92CB-D09C2E64E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5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start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most advanced, technologically mature, and high-quality aspect of contemporary learning systems</a:t>
            </a:r>
          </a:p>
          <a:p>
            <a:endParaRPr lang="en-US" dirty="0"/>
          </a:p>
          <a:p>
            <a:r>
              <a:rPr lang="en-US" dirty="0"/>
              <a:t>Technology: knowledge tracing</a:t>
            </a:r>
          </a:p>
          <a:p>
            <a:r>
              <a:rPr lang="en-US" dirty="0"/>
              <a:t>Adaptivity it supports: mastery learning </a:t>
            </a:r>
            <a:br>
              <a:rPr lang="en-US" dirty="0"/>
            </a:br>
            <a:r>
              <a:rPr lang="en-US" dirty="0"/>
              <a:t>(and other uses too)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spreadsheet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17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spreadsheet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mastery learning?</a:t>
            </a:r>
          </a:p>
        </p:txBody>
      </p:sp>
    </p:spTree>
    <p:extLst>
      <p:ext uri="{BB962C8B-B14F-4D97-AF65-F5344CB8AC3E}">
        <p14:creationId xmlns:p14="http://schemas.microsoft.com/office/powerpoint/2010/main" val="3482395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spreadsheet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is mastery learning conducted in classrooms? (without adaptive learning systems)</a:t>
            </a:r>
          </a:p>
        </p:txBody>
      </p:sp>
    </p:spTree>
    <p:extLst>
      <p:ext uri="{BB962C8B-B14F-4D97-AF65-F5344CB8AC3E}">
        <p14:creationId xmlns:p14="http://schemas.microsoft.com/office/powerpoint/2010/main" val="2827779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1CB6F-9725-BB3D-F7A4-C3FBC09A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Mastery learning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0FA7-B243-D530-8A61-72170522E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Mastery learning improves learning when used by teachers through adaptive learning systems (Ritter et al., 2016)</a:t>
            </a:r>
          </a:p>
          <a:p>
            <a:r>
              <a:rPr lang="en-US" dirty="0"/>
              <a:t>Mastery learning improves learning when used by teachers in traditional classrooms (Kulik &amp; Kulik, 1990)</a:t>
            </a:r>
          </a:p>
          <a:p>
            <a:endParaRPr lang="en-US" dirty="0"/>
          </a:p>
          <a:p>
            <a:r>
              <a:rPr lang="en-US" dirty="0"/>
              <a:t>Why don’t teachers use it more?</a:t>
            </a:r>
          </a:p>
        </p:txBody>
      </p:sp>
    </p:spTree>
    <p:extLst>
      <p:ext uri="{BB962C8B-B14F-4D97-AF65-F5344CB8AC3E}">
        <p14:creationId xmlns:p14="http://schemas.microsoft.com/office/powerpoint/2010/main" val="1365278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E61B2-E941-70DE-1B48-BC59C220F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AF01-BC7B-BCE2-896B-09C926C8F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Assessing mastery during learning</a:t>
            </a:r>
          </a:p>
          <a:p>
            <a:endParaRPr lang="en-US" dirty="0"/>
          </a:p>
          <a:p>
            <a:r>
              <a:rPr lang="en-US" dirty="0"/>
              <a:t>Rather than assessing mastery during tests</a:t>
            </a:r>
          </a:p>
        </p:txBody>
      </p:sp>
    </p:spTree>
    <p:extLst>
      <p:ext uri="{BB962C8B-B14F-4D97-AF65-F5344CB8AC3E}">
        <p14:creationId xmlns:p14="http://schemas.microsoft.com/office/powerpoint/2010/main" val="71503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1930-854A-6FFE-1B05-73FA96FB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Mastery learning relies on </a:t>
            </a:r>
            <a:br>
              <a:rPr lang="en-US" dirty="0"/>
            </a:br>
            <a:r>
              <a:rPr lang="en-US" dirty="0"/>
              <a:t>knowledge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5B370-3C44-F342-9A15-2E77FEFC0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tracing?</a:t>
            </a:r>
          </a:p>
        </p:txBody>
      </p:sp>
    </p:spTree>
    <p:extLst>
      <p:ext uri="{BB962C8B-B14F-4D97-AF65-F5344CB8AC3E}">
        <p14:creationId xmlns:p14="http://schemas.microsoft.com/office/powerpoint/2010/main" val="1838939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1930-854A-6FFE-1B05-73FA96FB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Mastery learning relies on </a:t>
            </a:r>
            <a:br>
              <a:rPr lang="en-US" dirty="0"/>
            </a:br>
            <a:r>
              <a:rPr lang="en-US" dirty="0"/>
              <a:t>knowledge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5B370-3C44-F342-9A15-2E77FEFC0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Classically: automated assessments of </a:t>
            </a:r>
            <a:r>
              <a:rPr lang="en-US" i="1" dirty="0"/>
              <a:t>what a student knows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recently and controversially: automated predictions of </a:t>
            </a:r>
            <a:r>
              <a:rPr lang="en-US" i="1" dirty="0"/>
              <a:t>which items a student will get 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7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1930-854A-6FFE-1B05-73FA96FB8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Mastery learning relies on </a:t>
            </a:r>
            <a:br>
              <a:rPr lang="en-US" dirty="0"/>
            </a:br>
            <a:r>
              <a:rPr lang="en-US" dirty="0"/>
              <a:t>knowledge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5B370-3C44-F342-9A15-2E77FEFC0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Classically: automated assessments of </a:t>
            </a:r>
            <a:r>
              <a:rPr lang="en-US" i="1" dirty="0"/>
              <a:t>what a student knows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More recently and controversially: automated predictions of </a:t>
            </a:r>
            <a:r>
              <a:rPr lang="en-US" i="1" dirty="0"/>
              <a:t>which items a student will get right</a:t>
            </a:r>
          </a:p>
          <a:p>
            <a:endParaRPr lang="en-US" i="1" dirty="0"/>
          </a:p>
          <a:p>
            <a:r>
              <a:rPr lang="en-US" dirty="0"/>
              <a:t>What‘s the difference?</a:t>
            </a:r>
          </a:p>
          <a:p>
            <a:r>
              <a:rPr lang="en-US" dirty="0"/>
              <a:t>What applications fit each of these better?</a:t>
            </a:r>
          </a:p>
        </p:txBody>
      </p:sp>
    </p:spTree>
    <p:extLst>
      <p:ext uri="{BB962C8B-B14F-4D97-AF65-F5344CB8AC3E}">
        <p14:creationId xmlns:p14="http://schemas.microsoft.com/office/powerpoint/2010/main" val="148044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5CBC5-E803-7485-6867-F22A8E59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Simple Assessment in Online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328AD-528C-8F9E-D603-9A372D575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in a row</a:t>
            </a:r>
          </a:p>
          <a:p>
            <a:r>
              <a:rPr lang="en-US" dirty="0"/>
              <a:t>Bayesian Knowledge Tracing (BKT; the most widely-used algorithm) (Corbett &amp; Anderson, 1995)</a:t>
            </a:r>
          </a:p>
        </p:txBody>
      </p:sp>
    </p:spTree>
    <p:extLst>
      <p:ext uri="{BB962C8B-B14F-4D97-AF65-F5344CB8AC3E}">
        <p14:creationId xmlns:p14="http://schemas.microsoft.com/office/powerpoint/2010/main" val="1609816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0E1B4-7225-F128-29C9-290365AA4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BKT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BD57-6ACB-0474-CFA8-1A273EED5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played with BKT in the spreadsheet?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96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0E1B4-7225-F128-29C9-290365AA4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BKT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EBD57-6ACB-0474-CFA8-1A273EED5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played with BKT in the spreadsheet?</a:t>
            </a:r>
          </a:p>
          <a:p>
            <a:endParaRPr lang="en-US" dirty="0"/>
          </a:p>
          <a:p>
            <a:r>
              <a:rPr lang="en-US" dirty="0"/>
              <a:t>What are some of your observations?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108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6824A-83AD-38F2-DE17-4E448EB3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BKT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42A6A-29E5-CBB6-B13B-8B45AECAA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Apologies to those of you in 6191, this will be a little repetitive for you (next month)</a:t>
            </a:r>
          </a:p>
          <a:p>
            <a:endParaRPr lang="en-US" dirty="0"/>
          </a:p>
          <a:p>
            <a:r>
              <a:rPr lang="en-US" dirty="0"/>
              <a:t>We’ll go into a lot more detail in that class</a:t>
            </a:r>
          </a:p>
        </p:txBody>
      </p:sp>
    </p:spTree>
    <p:extLst>
      <p:ext uri="{BB962C8B-B14F-4D97-AF65-F5344CB8AC3E}">
        <p14:creationId xmlns:p14="http://schemas.microsoft.com/office/powerpoint/2010/main" val="20178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Assess a student’s knowledge of skill/KC X</a:t>
            </a:r>
          </a:p>
          <a:p>
            <a:endParaRPr lang="en-US" dirty="0"/>
          </a:p>
          <a:p>
            <a:r>
              <a:rPr lang="en-US" dirty="0"/>
              <a:t>Based on a sequence of items that are scored between 0 and 1</a:t>
            </a:r>
          </a:p>
          <a:p>
            <a:pPr lvl="1"/>
            <a:r>
              <a:rPr lang="en-US" dirty="0"/>
              <a:t>Classically 0 </a:t>
            </a:r>
            <a:r>
              <a:rPr lang="en-US" b="1" i="1" dirty="0"/>
              <a:t>or</a:t>
            </a:r>
            <a:r>
              <a:rPr lang="en-US" dirty="0"/>
              <a:t> 1, but there are variants that relax this</a:t>
            </a:r>
            <a:br>
              <a:rPr lang="en-US" dirty="0"/>
            </a:br>
            <a:r>
              <a:rPr lang="en-US" dirty="0"/>
              <a:t>(e.g. Sao Pedro et al., 2013)</a:t>
            </a:r>
          </a:p>
          <a:p>
            <a:pPr lvl="1"/>
            <a:endParaRPr lang="en-US" dirty="0"/>
          </a:p>
          <a:p>
            <a:r>
              <a:rPr lang="en-US" dirty="0"/>
              <a:t>Where each item corresponds to a single skill</a:t>
            </a:r>
          </a:p>
          <a:p>
            <a:endParaRPr lang="en-US" dirty="0"/>
          </a:p>
          <a:p>
            <a:r>
              <a:rPr lang="en-US" dirty="0"/>
              <a:t>Where the student can learn on each item, due to help, feedback, scaffolding,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Each skill has four parameters</a:t>
            </a:r>
            <a:endParaRPr lang="en-US" dirty="0">
              <a:latin typeface="Symbol" pitchFamily="18" charset="2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From these parameters, and the pattern of successes and failures the student has had on each relevant skill so far</a:t>
            </a:r>
          </a:p>
          <a:p>
            <a:endParaRPr lang="en-US" dirty="0"/>
          </a:p>
          <a:p>
            <a:r>
              <a:rPr lang="en-US" dirty="0"/>
              <a:t>We can compute </a:t>
            </a:r>
          </a:p>
          <a:p>
            <a:pPr lvl="1"/>
            <a:r>
              <a:rPr lang="en-US" dirty="0"/>
              <a:t>Latent knowledge P(Ln) </a:t>
            </a:r>
          </a:p>
          <a:p>
            <a:pPr lvl="1"/>
            <a:r>
              <a:rPr lang="en-US" dirty="0"/>
              <a:t>The probability P(CORR) that the learner will get the item correct</a:t>
            </a:r>
          </a:p>
        </p:txBody>
      </p:sp>
    </p:spTree>
    <p:extLst>
      <p:ext uri="{BB962C8B-B14F-4D97-AF65-F5344CB8AC3E}">
        <p14:creationId xmlns:p14="http://schemas.microsoft.com/office/powerpoint/2010/main" val="29303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Key assumptions of BKT</a:t>
            </a:r>
          </a:p>
        </p:txBody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Two-state learning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Each skill is either </a:t>
            </a:r>
            <a:r>
              <a:rPr lang="en-US" altLang="en-US" u="sng" dirty="0"/>
              <a:t>learned</a:t>
            </a:r>
            <a:r>
              <a:rPr lang="en-US" altLang="en-US" dirty="0"/>
              <a:t> or </a:t>
            </a:r>
            <a:r>
              <a:rPr lang="en-US" altLang="en-US" u="sng" dirty="0"/>
              <a:t>unlearned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sz="3200" u="sng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In problem-solving, the student can learn a skill at each opportunity to apply the skill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/>
              <a:t>A student does not forget a skill, once he or she knows it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027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Model Performance Assumptions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If the student knows a skill, there is still some chance the student will </a:t>
            </a:r>
            <a:r>
              <a:rPr lang="en-US" altLang="en-US" u="sng" dirty="0"/>
              <a:t>slip</a:t>
            </a:r>
            <a:r>
              <a:rPr lang="en-US" altLang="en-US" dirty="0"/>
              <a:t> and make a mistake.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If the student does not know a skill, there is still some chance the student will </a:t>
            </a:r>
            <a:r>
              <a:rPr lang="en-US" altLang="en-US" u="sng" dirty="0"/>
              <a:t>guess</a:t>
            </a:r>
            <a:r>
              <a:rPr lang="en-US" altLang="en-US" dirty="0"/>
              <a:t> correctly.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345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Classical BKT</a:t>
            </a:r>
            <a:endParaRPr lang="en-US" altLang="en-US" dirty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Learning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Performance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2B9C-1EB9-5A7D-7E21-4BCFA5BC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808934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BKT weaknesses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BKT is a good, successful, and useful algorithm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But BKT has some blatant weaknesses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Can anyone list some?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06290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BKT weaknesses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dirty="0"/>
              <a:t>BKT has some blatant weaknesses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Here are a few I identify</a:t>
            </a:r>
          </a:p>
          <a:p>
            <a:pPr lvl="1"/>
            <a:r>
              <a:rPr lang="en-US" altLang="en-US" dirty="0"/>
              <a:t>Doesn’t pay attention to forgetting over time (extensions to do so aren’t great)</a:t>
            </a:r>
          </a:p>
          <a:p>
            <a:pPr lvl="1"/>
            <a:r>
              <a:rPr lang="en-US" altLang="en-US" dirty="0"/>
              <a:t>Doesn’t fit data as well as more recent algorithms</a:t>
            </a:r>
          </a:p>
          <a:p>
            <a:pPr lvl="1"/>
            <a:r>
              <a:rPr lang="en-US" altLang="en-US" dirty="0"/>
              <a:t>You need a high-quality skill-item mapping</a:t>
            </a:r>
          </a:p>
          <a:p>
            <a:pPr lvl="1"/>
            <a:r>
              <a:rPr lang="en-US" altLang="en-US" dirty="0"/>
              <a:t>Assumes all items within skill are same difficulty</a:t>
            </a:r>
          </a:p>
          <a:p>
            <a:pPr lvl="1"/>
            <a:r>
              <a:rPr lang="en-US" altLang="en-US" dirty="0"/>
              <a:t>Doesn’t account for relationships between skills</a:t>
            </a:r>
            <a:br>
              <a:rPr lang="en-US" altLang="en-US" dirty="0"/>
            </a:br>
            <a:r>
              <a:rPr lang="en-US" altLang="en-US" dirty="0"/>
              <a:t>(extensions to do so more for research than real-world)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19905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Some competitors</a:t>
            </a:r>
            <a:br>
              <a:rPr lang="en-US" altLang="en-US" dirty="0"/>
            </a:br>
            <a:r>
              <a:rPr lang="en-US" altLang="en-US" dirty="0"/>
              <a:t>(can anyone give a quick description of each, from the chapter?)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4000" dirty="0"/>
          </a:p>
          <a:p>
            <a:pPr eaLnBrk="1" hangingPunct="1"/>
            <a:r>
              <a:rPr lang="en-US" altLang="en-US" sz="4000" dirty="0"/>
              <a:t>PFA</a:t>
            </a:r>
          </a:p>
          <a:p>
            <a:pPr eaLnBrk="1" hangingPunct="1"/>
            <a:r>
              <a:rPr lang="en-US" altLang="en-US" sz="4000" dirty="0"/>
              <a:t>Elo</a:t>
            </a:r>
          </a:p>
          <a:p>
            <a:pPr eaLnBrk="1" hangingPunct="1"/>
            <a:r>
              <a:rPr lang="en-US" altLang="en-US" sz="4000" dirty="0"/>
              <a:t>DKT</a:t>
            </a:r>
          </a:p>
        </p:txBody>
      </p:sp>
    </p:spTree>
    <p:extLst>
      <p:ext uri="{BB962C8B-B14F-4D97-AF65-F5344CB8AC3E}">
        <p14:creationId xmlns:p14="http://schemas.microsoft.com/office/powerpoint/2010/main" val="335472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What are some strengths and weaknesses of each of these?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/>
          </a:bodyPr>
          <a:lstStyle/>
          <a:p>
            <a:pPr eaLnBrk="1" hangingPunct="1"/>
            <a:endParaRPr lang="en-US" altLang="en-US" sz="4000" dirty="0"/>
          </a:p>
          <a:p>
            <a:pPr eaLnBrk="1" hangingPunct="1"/>
            <a:r>
              <a:rPr lang="en-US" altLang="en-US" sz="4000" dirty="0"/>
              <a:t>PFA</a:t>
            </a:r>
          </a:p>
          <a:p>
            <a:pPr eaLnBrk="1" hangingPunct="1"/>
            <a:r>
              <a:rPr lang="en-US" altLang="en-US" sz="4000" dirty="0"/>
              <a:t>Elo</a:t>
            </a:r>
          </a:p>
          <a:p>
            <a:pPr eaLnBrk="1" hangingPunct="1"/>
            <a:r>
              <a:rPr lang="en-US" altLang="en-US" sz="4000" dirty="0"/>
              <a:t>DKT</a:t>
            </a:r>
          </a:p>
        </p:txBody>
      </p:sp>
    </p:spTree>
    <p:extLst>
      <p:ext uri="{BB962C8B-B14F-4D97-AF65-F5344CB8AC3E}">
        <p14:creationId xmlns:p14="http://schemas.microsoft.com/office/powerpoint/2010/main" val="5069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More recent competitors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4000" dirty="0"/>
              <a:t>LFKT </a:t>
            </a:r>
          </a:p>
          <a:p>
            <a:pPr eaLnBrk="1" hangingPunct="1"/>
            <a:r>
              <a:rPr lang="en-US" altLang="en-US" sz="4000" dirty="0"/>
              <a:t>FAST</a:t>
            </a:r>
          </a:p>
          <a:p>
            <a:r>
              <a:rPr lang="en-US" altLang="en-US" sz="4000" dirty="0"/>
              <a:t>LKT family: extensions to PFA</a:t>
            </a:r>
          </a:p>
          <a:p>
            <a:r>
              <a:rPr lang="en-US" altLang="en-US" sz="4000" dirty="0"/>
              <a:t>DKT family: DKVMN, SAKT, </a:t>
            </a:r>
            <a:r>
              <a:rPr lang="pt-BR" sz="4000" dirty="0"/>
              <a:t>LSTM-SAKT, SAINT, SAINT+, LANA, ADKT, KQN, </a:t>
            </a:r>
            <a:r>
              <a:rPr lang="pt-BR" sz="4000" dirty="0" err="1"/>
              <a:t>Deep</a:t>
            </a:r>
            <a:r>
              <a:rPr lang="pt-BR" sz="4000" dirty="0"/>
              <a:t>-IRT, </a:t>
            </a:r>
            <a:r>
              <a:rPr lang="pt-BR" sz="4000" dirty="0" err="1"/>
              <a:t>Rkt</a:t>
            </a:r>
            <a:r>
              <a:rPr lang="pt-BR" sz="4000" dirty="0"/>
              <a:t>, etc. etc. etc.)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AOA extension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42484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4772B-18BC-5BA9-2567-BAA0D1D5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9C37D-432E-9146-F385-D89343565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797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Picking the best algorithm: Dimensions to the debate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401507"/>
              </p:ext>
            </p:extLst>
          </p:nvPr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282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Which dimensions are most important for use </a:t>
            </a:r>
            <a:r>
              <a:rPr lang="en-US" sz="2900" dirty="0"/>
              <a:t>to adapt system? (student never sees estimate)</a:t>
            </a:r>
            <a:endParaRPr lang="en-US" sz="29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77022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Which dimensions are most important for use </a:t>
            </a:r>
            <a:r>
              <a:rPr lang="en-US" sz="2900" dirty="0"/>
              <a:t>to support teacher decision-making?</a:t>
            </a:r>
            <a:endParaRPr lang="en-US" sz="29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30674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Other thoughts or observations on these dimensions?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9481D88-CDC3-F401-EC95-F518761669CC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371600"/>
          <a:ext cx="8229600" cy="5195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92136222"/>
                    </a:ext>
                  </a:extLst>
                </a:gridCol>
              </a:tblGrid>
              <a:tr h="313484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840241023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in the learning system?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499333169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Which model is most accurate at predicting future performance on external tests?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673930634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quickly? (Leading to a student moving on who is not ready)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73477142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say a student has mastered too slowly? (Leading to a student wasting time)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012164882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Does a model display other weird behavior (such as lowering a knowledge estimate after a correct answer)?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1983955346"/>
                  </a:ext>
                </a:extLst>
              </a:tr>
              <a:tr h="35939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data does a model need in order to function correctly?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929652878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Can a model take into account situations where an item involves multiple skills?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311994326"/>
                  </a:ext>
                </a:extLst>
              </a:tr>
              <a:tr h="64606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* How much should a model adjust itself to an individual student? (rate of learning, amount of guessing, etc.)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2" marR="3332" marT="3332" marB="0" anchor="b"/>
                </a:tc>
                <a:extLst>
                  <a:ext uri="{0D108BD9-81ED-4DB2-BD59-A6C34878D82A}">
                    <a16:rowId xmlns:a16="http://schemas.microsoft.com/office/drawing/2014/main" val="2985792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9135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E46D4-3616-8960-C4FE-5A1B00884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F670F-73A9-DFEE-A781-C3A1AC6CC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7275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67A1-D2A8-A75B-C8A3-F2C8655E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Bayesian Knowledge Tracing still used so often?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417CC-2A70-8DF3-7AB0-5308F2F83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14460690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D67A1-D2A8-A75B-C8A3-F2C8655E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Bayesian Knowledge Tracing still used so often?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417CC-2A70-8DF3-7AB0-5308F2F83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Predictable behavior</a:t>
            </a:r>
          </a:p>
          <a:p>
            <a:r>
              <a:rPr lang="en-US" dirty="0"/>
              <a:t>Gives teacher interpretable estimates of student skill</a:t>
            </a:r>
          </a:p>
          <a:p>
            <a:r>
              <a:rPr lang="en-US" dirty="0"/>
              <a:t>Does not require much data to fit, and performs tolerably even with no fitting at all</a:t>
            </a:r>
          </a:p>
          <a:p>
            <a:r>
              <a:rPr lang="en-US" dirty="0"/>
              <a:t>Estimates knowledge as well as DKT once it has enough data for a given student and skill (Zhang et al., 2021)</a:t>
            </a:r>
          </a:p>
        </p:txBody>
      </p:sp>
    </p:spTree>
    <p:extLst>
      <p:ext uri="{BB962C8B-B14F-4D97-AF65-F5344CB8AC3E}">
        <p14:creationId xmlns:p14="http://schemas.microsoft.com/office/powerpoint/2010/main" val="889060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1A66-3B22-4574-531A-2C08BE85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435F4-3F27-50ED-6C69-F191B7F62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868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877A2-852C-4417-34D8-5E9E108C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If there’s a few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97164-54A9-F999-F604-DD6AFAE10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Can we use adaptive learning to eliminate all testing?</a:t>
            </a:r>
          </a:p>
          <a:p>
            <a:endParaRPr lang="en-US" dirty="0"/>
          </a:p>
          <a:p>
            <a:r>
              <a:rPr lang="en-US" dirty="0"/>
              <a:t>Several papers have found that adaptive learning systems can predict standardized tests extremely well</a:t>
            </a:r>
            <a:br>
              <a:rPr lang="en-US" dirty="0"/>
            </a:br>
            <a:r>
              <a:rPr lang="en-US" dirty="0"/>
              <a:t>(Feng et al., 2006, 2008; Ritter et al., 2013; Feng &amp; </a:t>
            </a:r>
            <a:r>
              <a:rPr lang="en-US" dirty="0" err="1"/>
              <a:t>Roschelle</a:t>
            </a:r>
            <a:r>
              <a:rPr lang="en-US" dirty="0"/>
              <a:t>, 2016)</a:t>
            </a:r>
          </a:p>
          <a:p>
            <a:endParaRPr lang="en-US" dirty="0"/>
          </a:p>
          <a:p>
            <a:r>
              <a:rPr lang="en-US" dirty="0"/>
              <a:t>Should we replace standardized tests with adaptive learning? What are the pluses and minuses?</a:t>
            </a:r>
          </a:p>
        </p:txBody>
      </p:sp>
    </p:spTree>
    <p:extLst>
      <p:ext uri="{BB962C8B-B14F-4D97-AF65-F5344CB8AC3E}">
        <p14:creationId xmlns:p14="http://schemas.microsoft.com/office/powerpoint/2010/main" val="233914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548E-89FD-77CF-6B99-A747B1F0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a couple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73204-FA0C-DC3E-15DA-A57BD3BE1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Herb Simon story on decomposition and chunking</a:t>
            </a:r>
          </a:p>
        </p:txBody>
      </p:sp>
    </p:spTree>
    <p:extLst>
      <p:ext uri="{BB962C8B-B14F-4D97-AF65-F5344CB8AC3E}">
        <p14:creationId xmlns:p14="http://schemas.microsoft.com/office/powerpoint/2010/main" val="724173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September 22</a:t>
            </a:r>
          </a:p>
          <a:p>
            <a:pPr lvl="1"/>
            <a:r>
              <a:rPr lang="en-US" dirty="0"/>
              <a:t>Knowledge Graphs and Prerequisite Tracing</a:t>
            </a:r>
          </a:p>
          <a:p>
            <a:pPr lvl="1"/>
            <a:endParaRPr lang="en-US" dirty="0"/>
          </a:p>
          <a:p>
            <a:r>
              <a:rPr lang="en-US" dirty="0"/>
              <a:t>September 29 VIRTUAL</a:t>
            </a:r>
          </a:p>
          <a:p>
            <a:pPr lvl="1"/>
            <a:r>
              <a:rPr lang="en-US" dirty="0"/>
              <a:t>Memory Optimization and Spiraling Review</a:t>
            </a:r>
          </a:p>
          <a:p>
            <a:pPr lvl="1"/>
            <a:endParaRPr lang="en-US" dirty="0"/>
          </a:p>
          <a:p>
            <a:r>
              <a:rPr lang="en-US" dirty="0"/>
              <a:t>October 6</a:t>
            </a:r>
          </a:p>
          <a:p>
            <a:pPr lvl="1"/>
            <a:r>
              <a:rPr lang="en-US" dirty="0"/>
              <a:t>Hints and Feedback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1650</Words>
  <Application>Microsoft Office PowerPoint</Application>
  <PresentationFormat>On-screen Show (4:3)</PresentationFormat>
  <Paragraphs>190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Symbol</vt:lpstr>
      <vt:lpstr>Times</vt:lpstr>
      <vt:lpstr>Office Theme</vt:lpstr>
      <vt:lpstr>Adaptive Learning Systems</vt:lpstr>
      <vt:lpstr>Welcome!</vt:lpstr>
      <vt:lpstr>Any questions about Assignment 1  paper requirements?</vt:lpstr>
      <vt:lpstr>Final Questions? Comments?</vt:lpstr>
      <vt:lpstr>We start today…</vt:lpstr>
      <vt:lpstr>Let’s discuss the spreadsheet</vt:lpstr>
      <vt:lpstr>Let’s discuss the spreadsheet</vt:lpstr>
      <vt:lpstr>Let’s discuss the spreadsheet</vt:lpstr>
      <vt:lpstr>Mastery learning works</vt:lpstr>
      <vt:lpstr>What are the benefits</vt:lpstr>
      <vt:lpstr>Mastery learning relies on  knowledge tracing</vt:lpstr>
      <vt:lpstr>Mastery learning relies on  knowledge tracing</vt:lpstr>
      <vt:lpstr>Mastery learning relies on  knowledge tracing</vt:lpstr>
      <vt:lpstr>Simple Assessment in Online Learning</vt:lpstr>
      <vt:lpstr>How BKT works</vt:lpstr>
      <vt:lpstr>How BKT works</vt:lpstr>
      <vt:lpstr>How BKT works</vt:lpstr>
      <vt:lpstr>Key assumptions of BKT</vt:lpstr>
      <vt:lpstr>Key assumptions of BKT</vt:lpstr>
      <vt:lpstr>Key assumptions of BKT</vt:lpstr>
      <vt:lpstr>Model Performance Assumptions</vt:lpstr>
      <vt:lpstr>Classical BKT</vt:lpstr>
      <vt:lpstr>Questions? Comments?</vt:lpstr>
      <vt:lpstr>BKT weaknesses</vt:lpstr>
      <vt:lpstr>BKT weaknesses</vt:lpstr>
      <vt:lpstr>Some competitors (can anyone give a quick description of each, from the chapter?)</vt:lpstr>
      <vt:lpstr>What are some strengths and weaknesses of each of these?</vt:lpstr>
      <vt:lpstr>More recent competitors</vt:lpstr>
      <vt:lpstr>Comments? Questions?</vt:lpstr>
      <vt:lpstr>Picking the best algorithm: Dimensions to the debate</vt:lpstr>
      <vt:lpstr>Which dimensions are most important for use to adapt system? (student never sees estimate)</vt:lpstr>
      <vt:lpstr>Which dimensions are most important for use to support teacher decision-making?</vt:lpstr>
      <vt:lpstr>Other thoughts or observations on these dimensions?</vt:lpstr>
      <vt:lpstr>Comments? Questions?</vt:lpstr>
      <vt:lpstr>Why is Bayesian Knowledge Tracing still used so often?</vt:lpstr>
      <vt:lpstr>Why is Bayesian Knowledge Tracing still used so often?</vt:lpstr>
      <vt:lpstr>Comments? Questions?</vt:lpstr>
      <vt:lpstr>If there’s a few minutes</vt:lpstr>
      <vt:lpstr>If there’s a couple minutes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519</cp:revision>
  <dcterms:created xsi:type="dcterms:W3CDTF">2010-01-07T20:34:12Z</dcterms:created>
  <dcterms:modified xsi:type="dcterms:W3CDTF">2022-09-10T11:43:18Z</dcterms:modified>
</cp:coreProperties>
</file>