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413" r:id="rId3"/>
    <p:sldId id="532" r:id="rId4"/>
    <p:sldId id="533" r:id="rId5"/>
    <p:sldId id="536" r:id="rId6"/>
    <p:sldId id="535" r:id="rId7"/>
    <p:sldId id="537" r:id="rId8"/>
    <p:sldId id="538" r:id="rId9"/>
    <p:sldId id="539" r:id="rId10"/>
    <p:sldId id="546" r:id="rId11"/>
    <p:sldId id="541" r:id="rId12"/>
    <p:sldId id="540" r:id="rId13"/>
    <p:sldId id="543" r:id="rId14"/>
    <p:sldId id="545" r:id="rId15"/>
    <p:sldId id="547" r:id="rId16"/>
    <p:sldId id="554" r:id="rId17"/>
    <p:sldId id="555" r:id="rId18"/>
    <p:sldId id="550" r:id="rId19"/>
    <p:sldId id="551" r:id="rId20"/>
    <p:sldId id="549" r:id="rId21"/>
    <p:sldId id="553" r:id="rId22"/>
    <p:sldId id="523" r:id="rId23"/>
    <p:sldId id="548" r:id="rId24"/>
    <p:sldId id="552" r:id="rId25"/>
    <p:sldId id="534" r:id="rId26"/>
    <p:sldId id="301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360" autoAdjust="0"/>
  </p:normalViewPr>
  <p:slideViewPr>
    <p:cSldViewPr>
      <p:cViewPr varScale="1">
        <p:scale>
          <a:sx n="61" d="100"/>
          <a:sy n="61" d="100"/>
        </p:scale>
        <p:origin x="1373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9/3/2022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9/3/2022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Adaptive Learning Systems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EDUC5100</a:t>
            </a:r>
            <a:br>
              <a:rPr lang="en-US" dirty="0"/>
            </a:br>
            <a:r>
              <a:rPr lang="en-US" dirty="0"/>
              <a:t>Fall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680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0429E-787A-FF31-BB26-03A305880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 questions about Assignment 1 </a:t>
            </a:r>
            <a:br>
              <a:rPr lang="en-US" dirty="0"/>
            </a:br>
            <a:r>
              <a:rPr lang="en-US" dirty="0"/>
              <a:t>system signup?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14760-3F37-BCF1-92CB-D09C2E64E5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Looks like we have a few people who haven’t signed up yet (which is fine, you have another week to do so)</a:t>
            </a:r>
          </a:p>
        </p:txBody>
      </p:sp>
    </p:spTree>
    <p:extLst>
      <p:ext uri="{BB962C8B-B14F-4D97-AF65-F5344CB8AC3E}">
        <p14:creationId xmlns:p14="http://schemas.microsoft.com/office/powerpoint/2010/main" val="2099276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0429E-787A-FF31-BB26-03A305880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 questions about Assignment 1 </a:t>
            </a:r>
            <a:br>
              <a:rPr lang="en-US" dirty="0"/>
            </a:br>
            <a:r>
              <a:rPr lang="en-US" dirty="0"/>
              <a:t>paper requirements?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214760-3F37-BCF1-92CB-D09C2E64E5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7528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6A9EC-50CC-0810-AD98-4F9190D7D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Three paradigms for what an intelligent tutoring system </a:t>
            </a:r>
            <a:br>
              <a:rPr lang="en-US" dirty="0"/>
            </a:br>
            <a:r>
              <a:rPr lang="en-US" dirty="0"/>
              <a:t>should accomplish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F87EA19-B90D-DCD9-E34A-007BEC849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572000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Knowledge Communication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Procedural Skill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Knowledge Construction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678E47-1EDE-CF01-4BF6-347F32736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1401" y="1981200"/>
            <a:ext cx="2882599" cy="15602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3496EC8-1585-9270-BF4D-303E62825A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3637034"/>
            <a:ext cx="2133600" cy="15342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90ADFFD-4CFE-B966-E731-57355B1FA9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3875" y="5217095"/>
            <a:ext cx="2717650" cy="1488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44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6A99C-C37C-91C3-3E93-25CDE16E0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Knowledge 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DAC5B1-524D-CD73-84F2-7840C7AC75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anyone summarize this perspective?</a:t>
            </a:r>
          </a:p>
        </p:txBody>
      </p:sp>
      <p:pic>
        <p:nvPicPr>
          <p:cNvPr id="5" name="Picture 2" descr="Etienne Wenger-Trayner's Page – Knowledge Management for Development">
            <a:extLst>
              <a:ext uri="{FF2B5EF4-FFF2-40B4-BE49-F238E27FC236}">
                <a16:creationId xmlns:a16="http://schemas.microsoft.com/office/drawing/2014/main" id="{9AE79797-C5D5-3E86-3358-1D57907BBF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637387"/>
            <a:ext cx="3236171" cy="242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92CB065-1F38-7246-E3D8-91176AF1A7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3505200"/>
            <a:ext cx="2133600" cy="267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841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6A99C-C37C-91C3-3E93-25CDE16E0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Development of Procedural Skill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DAC5B1-524D-CD73-84F2-7840C7AC75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anyone summarize this perspective?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F1C4BD-079E-3BFD-EDE2-BBCA687704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3276600"/>
            <a:ext cx="3511208" cy="25248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613638-A032-F737-D9E4-C0262E3A56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3048000"/>
            <a:ext cx="2209800" cy="273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0401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6A99C-C37C-91C3-3E93-25CDE16E0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Construction of Complex Knowledge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DAC5B1-524D-CD73-84F2-7840C7AC75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anyone summarize this perspective?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F3C694-3356-7B2B-D944-F01D6317CC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33400" y="3124200"/>
            <a:ext cx="3895437" cy="2133600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CA74E1E-24E3-775B-0DEC-775D03FB75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819400"/>
            <a:ext cx="2403734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92292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6A99C-C37C-91C3-3E93-25CDE16E0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Construction of Complex Knowledge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DAC5B1-524D-CD73-84F2-7840C7AC75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anyone summarize this perspective?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F3C694-3356-7B2B-D944-F01D6317CC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33400" y="3124200"/>
            <a:ext cx="3895437" cy="2133600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CA74E1E-24E3-775B-0DEC-775D03FB75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819400"/>
            <a:ext cx="2403734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D8518647-783D-DDBB-D2F3-FA58ED9089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259" y="2590800"/>
            <a:ext cx="2495550" cy="322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1963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40791-CA69-F22F-1634-BCB58A903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Which of these was this week’s video?</a:t>
            </a:r>
          </a:p>
        </p:txBody>
      </p:sp>
    </p:spTree>
    <p:extLst>
      <p:ext uri="{BB962C8B-B14F-4D97-AF65-F5344CB8AC3E}">
        <p14:creationId xmlns:p14="http://schemas.microsoft.com/office/powerpoint/2010/main" val="31378217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0ABE6-3530-2AAD-556C-197B8F184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Does anyone want to argue…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3B658-A767-C753-CB02-41AD273BDC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That one of these paradigms is usually best?</a:t>
            </a:r>
          </a:p>
          <a:p>
            <a:endParaRPr lang="en-US" dirty="0"/>
          </a:p>
          <a:p>
            <a:r>
              <a:rPr lang="en-US" dirty="0"/>
              <a:t>(Go for it)</a:t>
            </a:r>
          </a:p>
        </p:txBody>
      </p:sp>
    </p:spTree>
    <p:extLst>
      <p:ext uri="{BB962C8B-B14F-4D97-AF65-F5344CB8AC3E}">
        <p14:creationId xmlns:p14="http://schemas.microsoft.com/office/powerpoint/2010/main" val="654295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C82FA-5EF5-C8D0-1747-57AF7DFF2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Contexts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7AC2D3-F594-27F5-3D02-9B224D5B9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what kind of content</a:t>
            </a:r>
          </a:p>
          <a:p>
            <a:r>
              <a:rPr lang="en-US" dirty="0"/>
              <a:t>And in what kind of learning situation</a:t>
            </a:r>
          </a:p>
          <a:p>
            <a:endParaRPr lang="en-US" dirty="0"/>
          </a:p>
          <a:p>
            <a:r>
              <a:rPr lang="en-US" dirty="0"/>
              <a:t>Might each paradigm be best?</a:t>
            </a:r>
          </a:p>
        </p:txBody>
      </p:sp>
    </p:spTree>
    <p:extLst>
      <p:ext uri="{BB962C8B-B14F-4D97-AF65-F5344CB8AC3E}">
        <p14:creationId xmlns:p14="http://schemas.microsoft.com/office/powerpoint/2010/main" val="3081450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7736C-2741-CEBC-6574-C65DF2B92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Knowledge Communication metaphors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1AA0D6-5B8C-AA6D-6C52-3B028320D4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92500"/>
          </a:bodyPr>
          <a:lstStyle/>
          <a:p>
            <a:r>
              <a:rPr lang="en-US" dirty="0"/>
              <a:t>“Supporting the acquisition of knowledge”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“Programming the knowledge into the student”</a:t>
            </a:r>
          </a:p>
          <a:p>
            <a:endParaRPr lang="en-US" dirty="0"/>
          </a:p>
          <a:p>
            <a:r>
              <a:rPr lang="en-US" dirty="0"/>
              <a:t>“Pouring it in their head” (“Depositing it in their head” – Freire)</a:t>
            </a:r>
          </a:p>
          <a:p>
            <a:endParaRPr lang="en-US" dirty="0"/>
          </a:p>
          <a:p>
            <a:r>
              <a:rPr lang="en-US" dirty="0"/>
              <a:t>What are the differences between these metaphors?</a:t>
            </a:r>
          </a:p>
        </p:txBody>
      </p:sp>
    </p:spTree>
    <p:extLst>
      <p:ext uri="{BB962C8B-B14F-4D97-AF65-F5344CB8AC3E}">
        <p14:creationId xmlns:p14="http://schemas.microsoft.com/office/powerpoint/2010/main" val="10758497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94A67-B95F-0444-6633-DBE4EF23D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“Doing the task like an expert”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6D3A20-1D93-AB89-6674-E9E691502A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is this an appropriate instructional goal?</a:t>
            </a:r>
          </a:p>
          <a:p>
            <a:endParaRPr lang="en-US" dirty="0"/>
          </a:p>
          <a:p>
            <a:r>
              <a:rPr lang="en-US" dirty="0"/>
              <a:t>When is it not?</a:t>
            </a:r>
          </a:p>
        </p:txBody>
      </p:sp>
    </p:spTree>
    <p:extLst>
      <p:ext uri="{BB962C8B-B14F-4D97-AF65-F5344CB8AC3E}">
        <p14:creationId xmlns:p14="http://schemas.microsoft.com/office/powerpoint/2010/main" val="1462602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40791-CA69-F22F-1634-BCB58A903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Knowledge Construction and Dialogue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DE8A17-BEEE-74B6-6EF5-FC82E0A6ED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Both this video and a lot of </a:t>
            </a:r>
            <a:r>
              <a:rPr lang="en-US" dirty="0" err="1"/>
              <a:t>Graesser’s</a:t>
            </a:r>
            <a:r>
              <a:rPr lang="en-US" dirty="0"/>
              <a:t> examples involve a dialogue</a:t>
            </a:r>
          </a:p>
          <a:p>
            <a:endParaRPr lang="en-US" dirty="0"/>
          </a:p>
          <a:p>
            <a:r>
              <a:rPr lang="en-US" dirty="0" err="1"/>
              <a:t>Bodong</a:t>
            </a:r>
            <a:r>
              <a:rPr lang="en-US" dirty="0"/>
              <a:t> Chen’s work (not an intelligent tutor) uses </a:t>
            </a:r>
            <a:r>
              <a:rPr lang="en-US" dirty="0" err="1"/>
              <a:t>asycnronous</a:t>
            </a:r>
            <a:r>
              <a:rPr lang="en-US" dirty="0"/>
              <a:t> scaffolded discussion to support knowledge construction – effectively a very slow dialogue</a:t>
            </a:r>
          </a:p>
          <a:p>
            <a:endParaRPr lang="en-US" dirty="0"/>
          </a:p>
          <a:p>
            <a:r>
              <a:rPr lang="en-US" dirty="0"/>
              <a:t>Is dialogue the best way to do knowledge construction?</a:t>
            </a:r>
          </a:p>
          <a:p>
            <a:endParaRPr lang="en-US" dirty="0"/>
          </a:p>
          <a:p>
            <a:r>
              <a:rPr lang="en-US" dirty="0"/>
              <a:t>What are some other ways?</a:t>
            </a:r>
          </a:p>
        </p:txBody>
      </p:sp>
    </p:spTree>
    <p:extLst>
      <p:ext uri="{BB962C8B-B14F-4D97-AF65-F5344CB8AC3E}">
        <p14:creationId xmlns:p14="http://schemas.microsoft.com/office/powerpoint/2010/main" val="23505188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D10A1-103A-71C6-A43C-15EF66726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Constructionism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4F6607-DEC9-FC1E-6081-683E3F0D75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B97FC92-738B-4859-5068-B725D1DA4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600200"/>
            <a:ext cx="51816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4065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D10A1-103A-71C6-A43C-15EF66726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Constructionism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4F6607-DEC9-FC1E-6081-683E3F0D75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Learning by creating</a:t>
            </a:r>
          </a:p>
          <a:p>
            <a:endParaRPr lang="en-US" dirty="0"/>
          </a:p>
          <a:p>
            <a:r>
              <a:rPr lang="en-US" dirty="0"/>
              <a:t>Very open-ended</a:t>
            </a:r>
          </a:p>
          <a:p>
            <a:endParaRPr lang="en-US" dirty="0"/>
          </a:p>
          <a:p>
            <a:r>
              <a:rPr lang="en-US" dirty="0"/>
              <a:t>Logo </a:t>
            </a:r>
          </a:p>
          <a:p>
            <a:r>
              <a:rPr lang="en-US" dirty="0"/>
              <a:t>Lego Mindstorms (early)</a:t>
            </a:r>
          </a:p>
          <a:p>
            <a:r>
              <a:rPr lang="en-US" dirty="0"/>
              <a:t>Not adaptive learning/ITS</a:t>
            </a:r>
          </a:p>
        </p:txBody>
      </p:sp>
    </p:spTree>
    <p:extLst>
      <p:ext uri="{BB962C8B-B14F-4D97-AF65-F5344CB8AC3E}">
        <p14:creationId xmlns:p14="http://schemas.microsoft.com/office/powerpoint/2010/main" val="505909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4AF85-617C-51D4-5BFE-BAEE4412F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During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968AD1-1B49-F1E5-A061-D1BEED5D85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Should we try to be efficient (knowledge communication) or repetitive (skill building)?</a:t>
            </a:r>
          </a:p>
        </p:txBody>
      </p:sp>
    </p:spTree>
    <p:extLst>
      <p:ext uri="{BB962C8B-B14F-4D97-AF65-F5344CB8AC3E}">
        <p14:creationId xmlns:p14="http://schemas.microsoft.com/office/powerpoint/2010/main" val="1996446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4AF85-617C-51D4-5BFE-BAEE4412F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During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968AD1-1B49-F1E5-A061-D1BEED5D85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Should we try to be efficient (knowledge communication) or repetitive (skill building)?</a:t>
            </a:r>
          </a:p>
          <a:p>
            <a:endParaRPr lang="en-US" dirty="0"/>
          </a:p>
          <a:p>
            <a:r>
              <a:rPr lang="en-US" dirty="0"/>
              <a:t>Note: we’ll come back to this Sep 29</a:t>
            </a:r>
          </a:p>
        </p:txBody>
      </p:sp>
    </p:spTree>
    <p:extLst>
      <p:ext uri="{BB962C8B-B14F-4D97-AF65-F5344CB8AC3E}">
        <p14:creationId xmlns:p14="http://schemas.microsoft.com/office/powerpoint/2010/main" val="10813962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4AF85-617C-51D4-5BFE-BAEE4412F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During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968AD1-1B49-F1E5-A061-D1BEED5D85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Should we seek to expose the learner to contradictions (in dialogue) or avoid them (in knowledge communication and skill building)?</a:t>
            </a:r>
          </a:p>
          <a:p>
            <a:endParaRPr lang="en-US" dirty="0"/>
          </a:p>
          <a:p>
            <a:r>
              <a:rPr lang="en-US" dirty="0"/>
              <a:t>Does it depend on what the student is learning? If so, how?</a:t>
            </a:r>
          </a:p>
        </p:txBody>
      </p:sp>
    </p:spTree>
    <p:extLst>
      <p:ext uri="{BB962C8B-B14F-4D97-AF65-F5344CB8AC3E}">
        <p14:creationId xmlns:p14="http://schemas.microsoft.com/office/powerpoint/2010/main" val="26942667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6CE9F-B1F7-56BE-CECE-BA12EE235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aren’t knowledge construction dialogues used more?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005D09-A662-45E9-F3BA-67FC36B5E0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“Knowledge construction is the learning paradigm of the future. And it always will be. Hah.”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8F04A00-7515-2C98-A816-22F2C0CA51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3626402"/>
            <a:ext cx="3511208" cy="2524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8126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45E9F-4F53-4C6E-84AE-AB31367A2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 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B60CBE-1401-4359-9500-CF14C8DF5D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1134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C548E-89FD-77CF-6B99-A747B1F02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there’s a couple minutes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673204-FA0C-DC3E-15DA-A57BD3BE1A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Herb Simon story on decomposition and chunking</a:t>
            </a:r>
          </a:p>
        </p:txBody>
      </p:sp>
    </p:spTree>
    <p:extLst>
      <p:ext uri="{BB962C8B-B14F-4D97-AF65-F5344CB8AC3E}">
        <p14:creationId xmlns:p14="http://schemas.microsoft.com/office/powerpoint/2010/main" val="7241735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EF48C1-3077-0A79-11D8-53269079A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there’s a couple minutes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035BF-3002-1E0C-2F2D-A47AF8856B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Did anyone follow up on the video’s recommendation of (</a:t>
            </a:r>
            <a:r>
              <a:rPr lang="en-US" dirty="0" err="1"/>
              <a:t>Reder</a:t>
            </a:r>
            <a:r>
              <a:rPr lang="en-US" dirty="0"/>
              <a:t> &amp; Anderson, 1999)</a:t>
            </a:r>
          </a:p>
          <a:p>
            <a:pPr lvl="1"/>
            <a:r>
              <a:rPr lang="en-US" dirty="0"/>
              <a:t>“The hippie is in the church”</a:t>
            </a:r>
          </a:p>
          <a:p>
            <a:pPr lvl="1"/>
            <a:endParaRPr lang="en-US" dirty="0"/>
          </a:p>
          <a:p>
            <a:r>
              <a:rPr lang="en-US" dirty="0"/>
              <a:t>This technique really works! Try it at home!</a:t>
            </a:r>
          </a:p>
        </p:txBody>
      </p:sp>
    </p:spTree>
    <p:extLst>
      <p:ext uri="{BB962C8B-B14F-4D97-AF65-F5344CB8AC3E}">
        <p14:creationId xmlns:p14="http://schemas.microsoft.com/office/powerpoint/2010/main" val="9785148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A3DA3-AB6F-83FC-9B25-655EC67CF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C09DD-7055-BECF-14D3-5AADFB544D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September 15</a:t>
            </a:r>
          </a:p>
          <a:p>
            <a:pPr lvl="1"/>
            <a:r>
              <a:rPr lang="en-US" dirty="0"/>
              <a:t>Knowledge Tracing and Mastery Learning</a:t>
            </a:r>
          </a:p>
          <a:p>
            <a:pPr lvl="1"/>
            <a:r>
              <a:rPr lang="en-US" dirty="0"/>
              <a:t>System signup due</a:t>
            </a:r>
          </a:p>
          <a:p>
            <a:pPr lvl="1"/>
            <a:endParaRPr lang="en-US" dirty="0"/>
          </a:p>
          <a:p>
            <a:r>
              <a:rPr lang="en-US" dirty="0"/>
              <a:t>September 22</a:t>
            </a:r>
          </a:p>
          <a:p>
            <a:pPr lvl="1"/>
            <a:r>
              <a:rPr lang="en-US" dirty="0"/>
              <a:t>Knowledge Graphs and Prerequisite Tracing</a:t>
            </a:r>
          </a:p>
          <a:p>
            <a:pPr lvl="1"/>
            <a:endParaRPr lang="en-US" dirty="0"/>
          </a:p>
          <a:p>
            <a:r>
              <a:rPr lang="en-US" dirty="0"/>
              <a:t>September 29 VIRTUAL</a:t>
            </a:r>
          </a:p>
          <a:p>
            <a:pPr lvl="1"/>
            <a:r>
              <a:rPr lang="en-US" dirty="0"/>
              <a:t>Memory Optimization and Spiraling Review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3939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490</Words>
  <Application>Microsoft Office PowerPoint</Application>
  <PresentationFormat>On-screen Show (4:3)</PresentationFormat>
  <Paragraphs>93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Adaptive Learning Systems</vt:lpstr>
      <vt:lpstr>Welcome!</vt:lpstr>
      <vt:lpstr>Any questions about Assignment 1  system signup?</vt:lpstr>
      <vt:lpstr>Any questions about Assignment 1  paper requirements?</vt:lpstr>
      <vt:lpstr>Three paradigms for what an intelligent tutoring system  should accomplish</vt:lpstr>
      <vt:lpstr>Knowledge Communication</vt:lpstr>
      <vt:lpstr>Development of Procedural Skill</vt:lpstr>
      <vt:lpstr>Construction of Complex Knowledge</vt:lpstr>
      <vt:lpstr>Construction of Complex Knowledge</vt:lpstr>
      <vt:lpstr>Which of these was this week’s video?</vt:lpstr>
      <vt:lpstr>Does anyone want to argue…</vt:lpstr>
      <vt:lpstr>Contexts</vt:lpstr>
      <vt:lpstr>Knowledge Communication metaphors</vt:lpstr>
      <vt:lpstr>“Doing the task like an expert”</vt:lpstr>
      <vt:lpstr>Knowledge Construction and Dialogue</vt:lpstr>
      <vt:lpstr>Constructionism</vt:lpstr>
      <vt:lpstr>Constructionism</vt:lpstr>
      <vt:lpstr>During learning</vt:lpstr>
      <vt:lpstr>During learning</vt:lpstr>
      <vt:lpstr>During learning</vt:lpstr>
      <vt:lpstr>Why aren’t knowledge construction dialogues used more?</vt:lpstr>
      <vt:lpstr>Final Questions? Comments?</vt:lpstr>
      <vt:lpstr>If there’s a couple minutes</vt:lpstr>
      <vt:lpstr>If there’s a couple minutes</vt:lpstr>
      <vt:lpstr>Upcoming classes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</cp:lastModifiedBy>
  <cp:revision>488</cp:revision>
  <dcterms:created xsi:type="dcterms:W3CDTF">2010-01-07T20:34:12Z</dcterms:created>
  <dcterms:modified xsi:type="dcterms:W3CDTF">2022-09-03T13:27:50Z</dcterms:modified>
</cp:coreProperties>
</file>