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9" r:id="rId13"/>
    <p:sldId id="270" r:id="rId14"/>
    <p:sldId id="271" r:id="rId15"/>
    <p:sldId id="272" r:id="rId16"/>
    <p:sldId id="273" r:id="rId17"/>
    <p:sldId id="274" r:id="rId18"/>
    <p:sldId id="275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57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AE177-8FE1-4287-9785-5AC749E7A0BE}" type="datetimeFigureOut">
              <a:rPr lang="en-US" smtClean="0"/>
              <a:t>8/29/2013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B3752-A28E-4A6A-B23D-5C9A181CC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322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AE177-8FE1-4287-9785-5AC749E7A0BE}" type="datetimeFigureOut">
              <a:rPr lang="en-US" smtClean="0"/>
              <a:t>8/29/2013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B3752-A28E-4A6A-B23D-5C9A181CC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813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AE177-8FE1-4287-9785-5AC749E7A0BE}" type="datetimeFigureOut">
              <a:rPr lang="en-US" smtClean="0"/>
              <a:t>8/29/2013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B3752-A28E-4A6A-B23D-5C9A181CC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2118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AE177-8FE1-4287-9785-5AC749E7A0BE}" type="datetimeFigureOut">
              <a:rPr lang="en-US" smtClean="0"/>
              <a:t>8/29/2013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B3752-A28E-4A6A-B23D-5C9A181CC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297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AE177-8FE1-4287-9785-5AC749E7A0BE}" type="datetimeFigureOut">
              <a:rPr lang="en-US" smtClean="0"/>
              <a:t>8/29/2013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B3752-A28E-4A6A-B23D-5C9A181CC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7463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AE177-8FE1-4287-9785-5AC749E7A0BE}" type="datetimeFigureOut">
              <a:rPr lang="en-US" smtClean="0"/>
              <a:t>8/29/2013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B3752-A28E-4A6A-B23D-5C9A181CC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349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AE177-8FE1-4287-9785-5AC749E7A0BE}" type="datetimeFigureOut">
              <a:rPr lang="en-US" smtClean="0"/>
              <a:t>8/29/2013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B3752-A28E-4A6A-B23D-5C9A181CC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058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AE177-8FE1-4287-9785-5AC749E7A0BE}" type="datetimeFigureOut">
              <a:rPr lang="en-US" smtClean="0"/>
              <a:t>8/29/2013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B3752-A28E-4A6A-B23D-5C9A181CC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1723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AE177-8FE1-4287-9785-5AC749E7A0BE}" type="datetimeFigureOut">
              <a:rPr lang="en-US" smtClean="0"/>
              <a:t>8/29/2013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B3752-A28E-4A6A-B23D-5C9A181CC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203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AE177-8FE1-4287-9785-5AC749E7A0BE}" type="datetimeFigureOut">
              <a:rPr lang="en-US" smtClean="0"/>
              <a:t>8/29/2013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B3752-A28E-4A6A-B23D-5C9A181CC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0738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AE177-8FE1-4287-9785-5AC749E7A0BE}" type="datetimeFigureOut">
              <a:rPr lang="en-US" smtClean="0"/>
              <a:t>8/29/2013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B3752-A28E-4A6A-B23D-5C9A181CC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641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EAE177-8FE1-4287-9785-5AC749E7A0BE}" type="datetimeFigureOut">
              <a:rPr lang="en-US" smtClean="0"/>
              <a:t>8/29/2013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9B3752-A28E-4A6A-B23D-5C9A181CC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673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Feature Engineering </a:t>
            </a:r>
            <a:r>
              <a:rPr lang="en-US" dirty="0" smtClean="0"/>
              <a:t>Studio</a:t>
            </a:r>
            <a:br>
              <a:rPr lang="en-US" dirty="0" smtClean="0"/>
            </a:br>
            <a:r>
              <a:rPr lang="en-US" dirty="0" smtClean="0"/>
              <a:t>Special Session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September </a:t>
            </a:r>
            <a:r>
              <a:rPr lang="en-US" dirty="0" smtClean="0"/>
              <a:t>11, </a:t>
            </a:r>
            <a:r>
              <a:rPr lang="en-US" dirty="0" smtClean="0"/>
              <a:t>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0222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One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Problem Proposal</a:t>
            </a:r>
          </a:p>
          <a:p>
            <a:pPr lvl="1"/>
            <a:r>
              <a:rPr lang="en-US" dirty="0" smtClean="0"/>
              <a:t>Due next Monday</a:t>
            </a:r>
          </a:p>
          <a:p>
            <a:endParaRPr lang="en-US" dirty="0"/>
          </a:p>
          <a:p>
            <a:r>
              <a:rPr lang="en-US" dirty="0" smtClean="0"/>
              <a:t>Be ready to talk for 3 minutes on:</a:t>
            </a:r>
          </a:p>
          <a:p>
            <a:pPr lvl="1"/>
            <a:r>
              <a:rPr lang="en-US" dirty="0" smtClean="0"/>
              <a:t>A data set</a:t>
            </a:r>
          </a:p>
          <a:p>
            <a:pPr lvl="2"/>
            <a:r>
              <a:rPr lang="en-US" dirty="0" smtClean="0"/>
              <a:t>Give where it came from </a:t>
            </a:r>
            <a:r>
              <a:rPr lang="en-US" dirty="0" smtClean="0"/>
              <a:t>and </a:t>
            </a:r>
            <a:r>
              <a:rPr lang="en-US" dirty="0" smtClean="0"/>
              <a:t>how big it is</a:t>
            </a:r>
          </a:p>
          <a:p>
            <a:pPr lvl="2"/>
            <a:r>
              <a:rPr lang="en-US" dirty="0" smtClean="0"/>
              <a:t>You need to already have this data set, or be able to acquire it in the next two weeks</a:t>
            </a:r>
          </a:p>
          <a:p>
            <a:pPr lvl="1"/>
            <a:r>
              <a:rPr lang="en-US" dirty="0" smtClean="0"/>
              <a:t>A prediction model you will build in this data set</a:t>
            </a:r>
          </a:p>
          <a:p>
            <a:pPr lvl="1"/>
            <a:r>
              <a:rPr lang="en-US" dirty="0" smtClean="0"/>
              <a:t>What variable will you predict?</a:t>
            </a:r>
          </a:p>
          <a:p>
            <a:pPr lvl="1"/>
            <a:r>
              <a:rPr lang="en-US" dirty="0" smtClean="0"/>
              <a:t>What kind of variables will you use to predict it?</a:t>
            </a:r>
          </a:p>
          <a:p>
            <a:pPr lvl="1"/>
            <a:r>
              <a:rPr lang="en-US" dirty="0" smtClean="0"/>
              <a:t>Why is this worth doing?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83168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 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Pardos</a:t>
            </a:r>
            <a:r>
              <a:rPr lang="en-US" dirty="0" smtClean="0"/>
              <a:t> et al., 2013)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Data set</a:t>
            </a:r>
          </a:p>
          <a:p>
            <a:pPr lvl="1"/>
            <a:r>
              <a:rPr lang="en-US" dirty="0" err="1" smtClean="0"/>
              <a:t>ASSISTments</a:t>
            </a:r>
            <a:r>
              <a:rPr lang="en-US" dirty="0" smtClean="0"/>
              <a:t> system, formative assessment and learning software for math used by 60k students a year (</a:t>
            </a:r>
            <a:r>
              <a:rPr lang="en-US" dirty="0" err="1" smtClean="0"/>
              <a:t>Razzaq</a:t>
            </a:r>
            <a:r>
              <a:rPr lang="en-US" dirty="0" smtClean="0"/>
              <a:t> et al., 2007)</a:t>
            </a:r>
          </a:p>
          <a:p>
            <a:pPr lvl="1"/>
            <a:r>
              <a:rPr lang="en-US" dirty="0" smtClean="0"/>
              <a:t>810,000 data points from 229 students studied</a:t>
            </a:r>
          </a:p>
          <a:p>
            <a:pPr lvl="1"/>
            <a:r>
              <a:rPr lang="en-US" dirty="0" smtClean="0"/>
              <a:t>Student actions in the software have been overlaid with synchronized field codes of student affect (boredom, frustration, etc.)</a:t>
            </a:r>
          </a:p>
          <a:p>
            <a:pPr lvl="2"/>
            <a:r>
              <a:rPr lang="en-US" dirty="0" smtClean="0"/>
              <a:t>3075 field codes</a:t>
            </a:r>
          </a:p>
          <a:p>
            <a:pPr lvl="2"/>
            <a:r>
              <a:rPr lang="en-US" dirty="0" smtClean="0"/>
              <a:t>Each field code connects to 20 seconds of log file actions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65616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 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Pardos</a:t>
            </a:r>
            <a:r>
              <a:rPr lang="en-US" dirty="0" smtClean="0"/>
              <a:t> et al., 2013)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We will predict whether a student is bored at a specific time</a:t>
            </a:r>
          </a:p>
          <a:p>
            <a:pPr lvl="1"/>
            <a:r>
              <a:rPr lang="en-US" dirty="0" smtClean="0"/>
              <a:t>So that we can replicate the human judgments without needing a field observer</a:t>
            </a:r>
          </a:p>
          <a:p>
            <a:endParaRPr lang="en-US" dirty="0" smtClean="0"/>
          </a:p>
          <a:p>
            <a:r>
              <a:rPr lang="en-US" dirty="0" smtClean="0"/>
              <a:t>We will predict this from what was going on in the log files at the time the field observation was made</a:t>
            </a:r>
          </a:p>
          <a:p>
            <a:pPr lvl="1"/>
            <a:r>
              <a:rPr lang="en-US" dirty="0" smtClean="0"/>
              <a:t>We know every student action’s correctness, timing, relevant skill, and probability they knew the skill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96295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 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Pardos</a:t>
            </a:r>
            <a:r>
              <a:rPr lang="en-US" dirty="0" smtClean="0"/>
              <a:t> et al., 2013)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This is worth doing because boredom is known to predict student learning (Craig et al., 2004; Rodrigo et al., 2009; </a:t>
            </a:r>
            <a:r>
              <a:rPr lang="en-US" dirty="0" err="1" smtClean="0"/>
              <a:t>Pekrun</a:t>
            </a:r>
            <a:r>
              <a:rPr lang="en-US" dirty="0" smtClean="0"/>
              <a:t> et al., 2010)</a:t>
            </a:r>
          </a:p>
          <a:p>
            <a:endParaRPr lang="en-US" dirty="0" smtClean="0"/>
          </a:p>
          <a:p>
            <a:r>
              <a:rPr lang="en-US" dirty="0" smtClean="0"/>
              <a:t>And building a detector will help us study boredom more thoroughly</a:t>
            </a:r>
          </a:p>
          <a:p>
            <a:endParaRPr lang="en-US" dirty="0"/>
          </a:p>
          <a:p>
            <a:r>
              <a:rPr lang="en-US" dirty="0" smtClean="0"/>
              <a:t>As well as enabling us to intervene on boredom in real time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18989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Important Considerations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 the problem genuinely important? (usable or publishable)</a:t>
            </a:r>
          </a:p>
          <a:p>
            <a:r>
              <a:rPr lang="en-US" dirty="0" smtClean="0"/>
              <a:t>Is there a good measure of ground truth? (the variable you want to predict)</a:t>
            </a:r>
          </a:p>
          <a:p>
            <a:r>
              <a:rPr lang="en-US" dirty="0" smtClean="0"/>
              <a:t>Do we have rich enough data to distill meaningful features?</a:t>
            </a:r>
          </a:p>
          <a:p>
            <a:r>
              <a:rPr lang="en-US" dirty="0" smtClean="0"/>
              <a:t>Is there enough data to be able to take advantage of data mining?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97038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concerns you?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Data </a:t>
            </a:r>
            <a:r>
              <a:rPr lang="en-US" dirty="0" smtClean="0"/>
              <a:t>set</a:t>
            </a:r>
          </a:p>
          <a:p>
            <a:r>
              <a:rPr lang="en-US" dirty="0" smtClean="0"/>
              <a:t>What </a:t>
            </a:r>
            <a:r>
              <a:rPr lang="en-US" dirty="0" smtClean="0"/>
              <a:t>variable will you predict?</a:t>
            </a:r>
          </a:p>
          <a:p>
            <a:r>
              <a:rPr lang="en-US" dirty="0" smtClean="0"/>
              <a:t>What kind of variables will you use to predict it</a:t>
            </a:r>
            <a:r>
              <a:rPr lang="en-US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50818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Set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Who here has a data set, but has concerns about it?</a:t>
            </a:r>
          </a:p>
          <a:p>
            <a:r>
              <a:rPr lang="en-US" dirty="0" smtClean="0"/>
              <a:t>Who here doesn’t have a data set?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57425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Set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Who here has a data set, but has concerns about it?</a:t>
            </a:r>
          </a:p>
          <a:p>
            <a:r>
              <a:rPr lang="en-US" dirty="0" smtClean="0"/>
              <a:t>Who here doesn’t have a data set?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44177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Set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Who here has a data set, but has concerns about it?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Who here doesn’t have a data set?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60128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Potential Data 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err="1" smtClean="0">
                <a:solidFill>
                  <a:srgbClr val="92D050"/>
                </a:solidFill>
              </a:rPr>
              <a:t>ASSISTments</a:t>
            </a:r>
            <a:r>
              <a:rPr lang="en-US" dirty="0" smtClean="0">
                <a:solidFill>
                  <a:srgbClr val="92D050"/>
                </a:solidFill>
              </a:rPr>
              <a:t> (Neil Heffernan)</a:t>
            </a:r>
          </a:p>
          <a:p>
            <a:r>
              <a:rPr lang="en-US" dirty="0" smtClean="0">
                <a:solidFill>
                  <a:srgbClr val="92D050"/>
                </a:solidFill>
              </a:rPr>
              <a:t>Genetics Tutor (Albert Corbett)</a:t>
            </a:r>
          </a:p>
          <a:p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</a:rPr>
              <a:t>Inq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-ITS (Janice 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</a:rPr>
              <a:t>Gobert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)</a:t>
            </a:r>
          </a:p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Impulse (Elizabeth Rowe)</a:t>
            </a:r>
          </a:p>
          <a:p>
            <a:r>
              <a:rPr lang="en-US" dirty="0" smtClean="0">
                <a:solidFill>
                  <a:srgbClr val="7030A0"/>
                </a:solidFill>
              </a:rPr>
              <a:t>Refraction (Taylor Martin)</a:t>
            </a:r>
            <a:r>
              <a:rPr lang="en-US" dirty="0" smtClean="0">
                <a:solidFill>
                  <a:srgbClr val="7030A0"/>
                </a:solidFill>
              </a:rPr>
              <a:t> </a:t>
            </a:r>
          </a:p>
          <a:p>
            <a:r>
              <a:rPr lang="en-US" dirty="0" smtClean="0">
                <a:solidFill>
                  <a:srgbClr val="7030A0"/>
                </a:solidFill>
              </a:rPr>
              <a:t>Grade data (Alex Bowers)</a:t>
            </a:r>
          </a:p>
          <a:p>
            <a:r>
              <a:rPr lang="en-US" dirty="0" err="1" smtClean="0">
                <a:solidFill>
                  <a:srgbClr val="7030A0"/>
                </a:solidFill>
              </a:rPr>
              <a:t>Mathemantics</a:t>
            </a:r>
            <a:r>
              <a:rPr lang="en-US" dirty="0" smtClean="0">
                <a:solidFill>
                  <a:srgbClr val="7030A0"/>
                </a:solidFill>
              </a:rPr>
              <a:t> (Herb Ginsburg)</a:t>
            </a:r>
          </a:p>
          <a:p>
            <a:r>
              <a:rPr lang="en-US" dirty="0" err="1" smtClean="0">
                <a:solidFill>
                  <a:srgbClr val="7030A0"/>
                </a:solidFill>
              </a:rPr>
              <a:t>Vialogues</a:t>
            </a:r>
            <a:r>
              <a:rPr lang="en-US" dirty="0" smtClean="0">
                <a:solidFill>
                  <a:srgbClr val="7030A0"/>
                </a:solidFill>
              </a:rPr>
              <a:t> (Gary </a:t>
            </a:r>
            <a:r>
              <a:rPr lang="en-US" dirty="0" err="1" smtClean="0">
                <a:solidFill>
                  <a:srgbClr val="7030A0"/>
                </a:solidFill>
              </a:rPr>
              <a:t>Natriello</a:t>
            </a:r>
            <a:r>
              <a:rPr lang="en-US" dirty="0" smtClean="0">
                <a:solidFill>
                  <a:srgbClr val="7030A0"/>
                </a:solidFill>
              </a:rPr>
              <a:t>, </a:t>
            </a:r>
            <a:r>
              <a:rPr lang="en-US" dirty="0" err="1" smtClean="0">
                <a:solidFill>
                  <a:srgbClr val="7030A0"/>
                </a:solidFill>
              </a:rPr>
              <a:t>Hui</a:t>
            </a:r>
            <a:r>
              <a:rPr lang="en-US" dirty="0" smtClean="0">
                <a:solidFill>
                  <a:srgbClr val="7030A0"/>
                </a:solidFill>
              </a:rPr>
              <a:t> </a:t>
            </a:r>
            <a:r>
              <a:rPr lang="en-US" dirty="0" err="1" smtClean="0">
                <a:solidFill>
                  <a:srgbClr val="7030A0"/>
                </a:solidFill>
              </a:rPr>
              <a:t>Soo</a:t>
            </a:r>
            <a:r>
              <a:rPr lang="en-US" dirty="0" smtClean="0">
                <a:solidFill>
                  <a:srgbClr val="7030A0"/>
                </a:solidFill>
              </a:rPr>
              <a:t> </a:t>
            </a:r>
            <a:r>
              <a:rPr lang="en-US" dirty="0" err="1" smtClean="0">
                <a:solidFill>
                  <a:srgbClr val="7030A0"/>
                </a:solidFill>
              </a:rPr>
              <a:t>Chae</a:t>
            </a:r>
            <a:r>
              <a:rPr lang="en-US" dirty="0" smtClean="0">
                <a:solidFill>
                  <a:srgbClr val="7030A0"/>
                </a:solidFill>
              </a:rPr>
              <a:t>)</a:t>
            </a:r>
          </a:p>
          <a:p>
            <a:r>
              <a:rPr lang="en-US" dirty="0" smtClean="0">
                <a:solidFill>
                  <a:srgbClr val="7030A0"/>
                </a:solidFill>
              </a:rPr>
              <a:t>STEPS (Chuck </a:t>
            </a:r>
            <a:r>
              <a:rPr lang="en-US" dirty="0" err="1" smtClean="0">
                <a:solidFill>
                  <a:srgbClr val="7030A0"/>
                </a:solidFill>
              </a:rPr>
              <a:t>Kinzer</a:t>
            </a:r>
            <a:r>
              <a:rPr lang="en-US" dirty="0" smtClean="0">
                <a:solidFill>
                  <a:srgbClr val="7030A0"/>
                </a:solidFill>
              </a:rPr>
              <a:t>, JoAnne </a:t>
            </a:r>
            <a:r>
              <a:rPr lang="en-US" dirty="0" err="1" smtClean="0">
                <a:solidFill>
                  <a:srgbClr val="7030A0"/>
                </a:solidFill>
              </a:rPr>
              <a:t>Kleifgen</a:t>
            </a:r>
            <a:r>
              <a:rPr lang="en-US" dirty="0" smtClean="0">
                <a:solidFill>
                  <a:srgbClr val="7030A0"/>
                </a:solidFill>
              </a:rPr>
              <a:t>)</a:t>
            </a:r>
          </a:p>
          <a:p>
            <a:r>
              <a:rPr lang="en-US" dirty="0" smtClean="0">
                <a:solidFill>
                  <a:srgbClr val="7030A0"/>
                </a:solidFill>
              </a:rPr>
              <a:t>Project LISTEN (Jack </a:t>
            </a:r>
            <a:r>
              <a:rPr lang="en-US" dirty="0" err="1" smtClean="0">
                <a:solidFill>
                  <a:srgbClr val="7030A0"/>
                </a:solidFill>
              </a:rPr>
              <a:t>Mostow</a:t>
            </a:r>
            <a:r>
              <a:rPr lang="en-US" dirty="0" smtClean="0">
                <a:solidFill>
                  <a:srgbClr val="7030A0"/>
                </a:solidFill>
              </a:rPr>
              <a:t>)</a:t>
            </a:r>
          </a:p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Chemistry Virtual Laboratory (David 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</a:rPr>
              <a:t>Yaron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)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6948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Potential Data 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Community College Course Data (CCRC)</a:t>
            </a:r>
          </a:p>
          <a:p>
            <a:r>
              <a:rPr lang="en-US" dirty="0" smtClean="0">
                <a:solidFill>
                  <a:srgbClr val="92D050"/>
                </a:solidFill>
              </a:rPr>
              <a:t>International use of Scatterplot Tutor (me)</a:t>
            </a:r>
          </a:p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Zombie Division (Jake 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</a:rPr>
              <a:t>Habgood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)</a:t>
            </a:r>
          </a:p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Virtual Performance Assessments (Jody Clarke-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</a:rPr>
              <a:t>Midura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)</a:t>
            </a:r>
          </a:p>
          <a:p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</a:rPr>
              <a:t>EcoMUVE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 (Shari Metcalfe)</a:t>
            </a:r>
          </a:p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Reasoning Mind (George 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</a:rPr>
              <a:t>Khachatryan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)</a:t>
            </a:r>
          </a:p>
          <a:p>
            <a:r>
              <a:rPr lang="en-US" dirty="0" smtClean="0">
                <a:solidFill>
                  <a:srgbClr val="7030A0"/>
                </a:solidFill>
              </a:rPr>
              <a:t>Newton’s Playground (Valerie Shute)</a:t>
            </a:r>
          </a:p>
          <a:p>
            <a:r>
              <a:rPr lang="en-US" dirty="0" smtClean="0">
                <a:solidFill>
                  <a:srgbClr val="7030A0"/>
                </a:solidFill>
              </a:rPr>
              <a:t>TC3-Sim (Robert </a:t>
            </a:r>
            <a:r>
              <a:rPr lang="en-US" dirty="0" err="1" smtClean="0">
                <a:solidFill>
                  <a:srgbClr val="7030A0"/>
                </a:solidFill>
              </a:rPr>
              <a:t>Sottilare</a:t>
            </a:r>
            <a:r>
              <a:rPr lang="en-US" dirty="0" smtClean="0">
                <a:solidFill>
                  <a:srgbClr val="7030A0"/>
                </a:solidFill>
              </a:rPr>
              <a:t>)</a:t>
            </a:r>
          </a:p>
          <a:p>
            <a:r>
              <a:rPr lang="en-US" dirty="0" smtClean="0">
                <a:solidFill>
                  <a:srgbClr val="7030A0"/>
                </a:solidFill>
              </a:rPr>
              <a:t>Course-taking and dropout data (Cristobal Romero)</a:t>
            </a:r>
            <a:endParaRPr lang="en-US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54980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Potential Data 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SQL-Tutor (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</a:rPr>
              <a:t>Tanja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</a:rPr>
              <a:t>Mitrovic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)</a:t>
            </a:r>
          </a:p>
          <a:p>
            <a:r>
              <a:rPr lang="en-US" dirty="0" smtClean="0">
                <a:solidFill>
                  <a:srgbClr val="7030A0"/>
                </a:solidFill>
              </a:rPr>
              <a:t>Project ARIES (Art </a:t>
            </a:r>
            <a:r>
              <a:rPr lang="en-US" dirty="0" err="1" smtClean="0">
                <a:solidFill>
                  <a:srgbClr val="7030A0"/>
                </a:solidFill>
              </a:rPr>
              <a:t>Graesser</a:t>
            </a:r>
            <a:r>
              <a:rPr lang="en-US" dirty="0" smtClean="0">
                <a:solidFill>
                  <a:srgbClr val="7030A0"/>
                </a:solidFill>
              </a:rPr>
              <a:t>)</a:t>
            </a:r>
          </a:p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Ecolab (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</a:rPr>
              <a:t>Genaro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</a:rPr>
              <a:t>Rebolledo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-Mendez)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Fractions Tutor (Vincent 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</a:rPr>
              <a:t>Aleven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)</a:t>
            </a:r>
          </a:p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Help Tutor (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</a:rPr>
              <a:t>Ido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 Roll)</a:t>
            </a:r>
          </a:p>
          <a:p>
            <a:r>
              <a:rPr lang="en-US" dirty="0" err="1" smtClean="0">
                <a:solidFill>
                  <a:srgbClr val="7030A0"/>
                </a:solidFill>
              </a:rPr>
              <a:t>InventionLab</a:t>
            </a:r>
            <a:r>
              <a:rPr lang="en-US" dirty="0" smtClean="0">
                <a:solidFill>
                  <a:srgbClr val="7030A0"/>
                </a:solidFill>
              </a:rPr>
              <a:t> (</a:t>
            </a:r>
            <a:r>
              <a:rPr lang="en-US" dirty="0" err="1" smtClean="0">
                <a:solidFill>
                  <a:srgbClr val="7030A0"/>
                </a:solidFill>
              </a:rPr>
              <a:t>Ido</a:t>
            </a:r>
            <a:r>
              <a:rPr lang="en-US" dirty="0" smtClean="0">
                <a:solidFill>
                  <a:srgbClr val="7030A0"/>
                </a:solidFill>
              </a:rPr>
              <a:t> Roll)</a:t>
            </a:r>
          </a:p>
          <a:p>
            <a:r>
              <a:rPr lang="en-US" dirty="0" err="1" smtClean="0">
                <a:solidFill>
                  <a:srgbClr val="7030A0"/>
                </a:solidFill>
              </a:rPr>
              <a:t>BlueJ</a:t>
            </a:r>
            <a:r>
              <a:rPr lang="en-US" dirty="0" smtClean="0">
                <a:solidFill>
                  <a:srgbClr val="7030A0"/>
                </a:solidFill>
              </a:rPr>
              <a:t> (Matt </a:t>
            </a:r>
            <a:r>
              <a:rPr lang="en-US" dirty="0" err="1" smtClean="0">
                <a:solidFill>
                  <a:srgbClr val="7030A0"/>
                </a:solidFill>
              </a:rPr>
              <a:t>Jadud</a:t>
            </a:r>
            <a:r>
              <a:rPr lang="en-US" dirty="0" smtClean="0">
                <a:solidFill>
                  <a:srgbClr val="7030A0"/>
                </a:solidFill>
              </a:rPr>
              <a:t>)</a:t>
            </a:r>
          </a:p>
          <a:p>
            <a:r>
              <a:rPr lang="en-US" dirty="0" err="1" smtClean="0">
                <a:solidFill>
                  <a:srgbClr val="7030A0"/>
                </a:solidFill>
              </a:rPr>
              <a:t>Aplusix</a:t>
            </a:r>
            <a:r>
              <a:rPr lang="en-US" dirty="0" smtClean="0">
                <a:solidFill>
                  <a:srgbClr val="7030A0"/>
                </a:solidFill>
              </a:rPr>
              <a:t> (Jean-Francois </a:t>
            </a:r>
            <a:r>
              <a:rPr lang="en-US" dirty="0" err="1" smtClean="0">
                <a:solidFill>
                  <a:srgbClr val="7030A0"/>
                </a:solidFill>
              </a:rPr>
              <a:t>Nicaud</a:t>
            </a:r>
            <a:r>
              <a:rPr lang="en-US" dirty="0" smtClean="0">
                <a:solidFill>
                  <a:srgbClr val="7030A0"/>
                </a:solidFill>
              </a:rPr>
              <a:t>)</a:t>
            </a:r>
          </a:p>
          <a:p>
            <a:r>
              <a:rPr lang="en-US" dirty="0" smtClean="0">
                <a:solidFill>
                  <a:srgbClr val="7030A0"/>
                </a:solidFill>
              </a:rPr>
              <a:t>Second Life (Bruce Homer)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19070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Procedure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Pick a data set</a:t>
            </a:r>
          </a:p>
          <a:p>
            <a:r>
              <a:rPr lang="en-US" dirty="0" smtClean="0"/>
              <a:t>If I have it on hand, we talk right away</a:t>
            </a:r>
          </a:p>
          <a:p>
            <a:r>
              <a:rPr lang="en-US" dirty="0" smtClean="0"/>
              <a:t>If not, I broker a conversation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28317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variable will you predict?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Something already directly labeled</a:t>
            </a:r>
          </a:p>
          <a:p>
            <a:pPr lvl="1"/>
            <a:r>
              <a:rPr lang="en-US" dirty="0" smtClean="0"/>
              <a:t>Student was bored at 2:10:13 pm</a:t>
            </a:r>
          </a:p>
          <a:p>
            <a:r>
              <a:rPr lang="en-US" dirty="0" smtClean="0"/>
              <a:t>Something indirectly labeled</a:t>
            </a:r>
          </a:p>
          <a:p>
            <a:pPr lvl="1"/>
            <a:r>
              <a:rPr lang="en-US" dirty="0" smtClean="0"/>
              <a:t>Student had 15% overall learning gain</a:t>
            </a:r>
          </a:p>
          <a:p>
            <a:r>
              <a:rPr lang="en-US" dirty="0" smtClean="0"/>
              <a:t>Something you can label with text replays</a:t>
            </a:r>
          </a:p>
          <a:p>
            <a:pPr lvl="1"/>
            <a:r>
              <a:rPr lang="en-US" dirty="0" smtClean="0"/>
              <a:t>Student gamed the system while using learning system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6256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Let’s discuss specific data sets you guys are interested 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3348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kind of variables </a:t>
            </a:r>
            <a:br>
              <a:rPr lang="en-US" dirty="0" smtClean="0"/>
            </a:br>
            <a:r>
              <a:rPr lang="en-US" dirty="0" smtClean="0"/>
              <a:t>will you use as predictors?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don’t need to have specific ideas at this stage</a:t>
            </a:r>
          </a:p>
          <a:p>
            <a:endParaRPr lang="en-US" dirty="0"/>
          </a:p>
          <a:p>
            <a:r>
              <a:rPr lang="en-US" dirty="0" smtClean="0"/>
              <a:t>The main question is, do you have the right kind of data to be able to do this at all?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79266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</a:t>
            </a:r>
            <a:r>
              <a:rPr lang="en-US" smtClean="0"/>
              <a:t>Concerns?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7272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722</Words>
  <Application>Microsoft Office PowerPoint</Application>
  <PresentationFormat>On-screen Show (4:3)</PresentationFormat>
  <Paragraphs>100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Feature Engineering Studio Special Session</vt:lpstr>
      <vt:lpstr>Assignment One</vt:lpstr>
      <vt:lpstr>Example  (Pardos et al., 2013)</vt:lpstr>
      <vt:lpstr>Example  (Pardos et al., 2013)</vt:lpstr>
      <vt:lpstr>Example  (Pardos et al., 2013)</vt:lpstr>
      <vt:lpstr>Important Considerations</vt:lpstr>
      <vt:lpstr>What concerns you?</vt:lpstr>
      <vt:lpstr>Data Set</vt:lpstr>
      <vt:lpstr>Data Set</vt:lpstr>
      <vt:lpstr>Data Set</vt:lpstr>
      <vt:lpstr>Potential Data Sources</vt:lpstr>
      <vt:lpstr>Potential Data Sources</vt:lpstr>
      <vt:lpstr>Potential Data Sources</vt:lpstr>
      <vt:lpstr>Procedure</vt:lpstr>
      <vt:lpstr>What variable will you predict?</vt:lpstr>
      <vt:lpstr>Let’s discuss specific data sets you guys are interested in</vt:lpstr>
      <vt:lpstr>What kind of variables  will you use as predictors?</vt:lpstr>
      <vt:lpstr>Questions? Concerns?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Feature Engineering Studio Special Session</dc:title>
  <dc:creator>CIS</dc:creator>
  <cp:lastModifiedBy>CIS</cp:lastModifiedBy>
  <cp:revision>7</cp:revision>
  <dcterms:created xsi:type="dcterms:W3CDTF">2013-08-29T19:07:12Z</dcterms:created>
  <dcterms:modified xsi:type="dcterms:W3CDTF">2013-08-29T19:30:59Z</dcterms:modified>
</cp:coreProperties>
</file>