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888" r:id="rId3"/>
    <p:sldId id="889" r:id="rId4"/>
    <p:sldId id="708" r:id="rId5"/>
    <p:sldId id="709" r:id="rId6"/>
    <p:sldId id="712" r:id="rId7"/>
    <p:sldId id="713" r:id="rId8"/>
    <p:sldId id="714" r:id="rId9"/>
    <p:sldId id="715" r:id="rId10"/>
    <p:sldId id="716" r:id="rId11"/>
    <p:sldId id="899" r:id="rId12"/>
    <p:sldId id="717" r:id="rId13"/>
    <p:sldId id="898" r:id="rId14"/>
    <p:sldId id="968" r:id="rId15"/>
    <p:sldId id="284" r:id="rId16"/>
    <p:sldId id="969" r:id="rId17"/>
    <p:sldId id="719" r:id="rId18"/>
    <p:sldId id="720" r:id="rId19"/>
    <p:sldId id="722" r:id="rId20"/>
    <p:sldId id="718" r:id="rId21"/>
    <p:sldId id="724" r:id="rId22"/>
    <p:sldId id="890" r:id="rId23"/>
    <p:sldId id="891" r:id="rId24"/>
    <p:sldId id="892" r:id="rId25"/>
    <p:sldId id="667" r:id="rId26"/>
    <p:sldId id="739" r:id="rId27"/>
    <p:sldId id="738" r:id="rId28"/>
    <p:sldId id="893" r:id="rId29"/>
    <p:sldId id="894" r:id="rId30"/>
    <p:sldId id="895" r:id="rId31"/>
    <p:sldId id="896" r:id="rId32"/>
    <p:sldId id="966" r:id="rId33"/>
    <p:sldId id="967" r:id="rId34"/>
    <p:sldId id="970" r:id="rId35"/>
    <p:sldId id="822" r:id="rId36"/>
    <p:sldId id="823" r:id="rId37"/>
    <p:sldId id="971" r:id="rId38"/>
    <p:sldId id="897" r:id="rId39"/>
    <p:sldId id="965" r:id="rId40"/>
    <p:sldId id="301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88"/>
            <p14:sldId id="889"/>
            <p14:sldId id="708"/>
            <p14:sldId id="709"/>
            <p14:sldId id="712"/>
            <p14:sldId id="713"/>
            <p14:sldId id="714"/>
            <p14:sldId id="715"/>
            <p14:sldId id="716"/>
            <p14:sldId id="899"/>
            <p14:sldId id="717"/>
            <p14:sldId id="898"/>
            <p14:sldId id="968"/>
            <p14:sldId id="284"/>
            <p14:sldId id="969"/>
            <p14:sldId id="719"/>
            <p14:sldId id="720"/>
            <p14:sldId id="722"/>
            <p14:sldId id="718"/>
            <p14:sldId id="724"/>
            <p14:sldId id="890"/>
            <p14:sldId id="891"/>
            <p14:sldId id="892"/>
            <p14:sldId id="667"/>
            <p14:sldId id="739"/>
            <p14:sldId id="738"/>
            <p14:sldId id="893"/>
            <p14:sldId id="894"/>
            <p14:sldId id="895"/>
            <p14:sldId id="896"/>
            <p14:sldId id="966"/>
            <p14:sldId id="967"/>
            <p14:sldId id="970"/>
            <p14:sldId id="822"/>
            <p14:sldId id="823"/>
            <p14:sldId id="971"/>
            <p14:sldId id="897"/>
            <p14:sldId id="965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66" d="100"/>
          <a:sy n="66" d="100"/>
        </p:scale>
        <p:origin x="47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10/3/2023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2" name="Shape 38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7914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EDUC6191</a:t>
            </a:r>
            <a:br>
              <a:rPr lang="en-US" dirty="0"/>
            </a:br>
            <a:r>
              <a:rPr lang="en-US" dirty="0"/>
              <a:t>Fall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A13C7-9E99-E6B6-4A43-91AA2ECAE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Assignment: SNA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386E4-0E26-5203-29D3-AEE31F7F6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questions? Comments?</a:t>
            </a:r>
          </a:p>
        </p:txBody>
      </p:sp>
    </p:spTree>
    <p:extLst>
      <p:ext uri="{BB962C8B-B14F-4D97-AF65-F5344CB8AC3E}">
        <p14:creationId xmlns:p14="http://schemas.microsoft.com/office/powerpoint/2010/main" val="1014975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2D41A-53A7-3581-11A5-95216338F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Inference and BKT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D5EA4-E8E9-B0F1-CFBC-318E74362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579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</a:t>
            </a:r>
            <a:br>
              <a:rPr lang="en-US" dirty="0"/>
            </a:br>
            <a:r>
              <a:rPr lang="en-US" dirty="0"/>
              <a:t>Goal of Knowledge Inference?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97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</a:t>
            </a:r>
            <a:br>
              <a:rPr lang="en-US" dirty="0"/>
            </a:br>
            <a:r>
              <a:rPr lang="en-US" dirty="0"/>
              <a:t>Goal of Knowledge Inference?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Measuring what a student knows at a specific time</a:t>
            </a:r>
          </a:p>
          <a:p>
            <a:endParaRPr lang="en-US" dirty="0"/>
          </a:p>
          <a:p>
            <a:r>
              <a:rPr lang="en-US" dirty="0"/>
              <a:t>Measuring what relevant knowledge components a student knows at a specific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4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it useful to measure student knowledge?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50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assumptions of BKT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Assess a student’s knowledge of skill/KC X</a:t>
            </a:r>
          </a:p>
          <a:p>
            <a:endParaRPr lang="en-US" dirty="0"/>
          </a:p>
          <a:p>
            <a:r>
              <a:rPr lang="en-US" dirty="0"/>
              <a:t>Based on a sequence of items that are scored between 0 and 1</a:t>
            </a:r>
          </a:p>
          <a:p>
            <a:pPr lvl="1"/>
            <a:r>
              <a:rPr lang="en-US" dirty="0"/>
              <a:t>Classically 0 </a:t>
            </a:r>
            <a:r>
              <a:rPr lang="en-US" b="1" i="1" dirty="0"/>
              <a:t>or</a:t>
            </a:r>
            <a:r>
              <a:rPr lang="en-US" dirty="0"/>
              <a:t> 1, but there are variants that relax this</a:t>
            </a:r>
          </a:p>
          <a:p>
            <a:pPr lvl="1"/>
            <a:endParaRPr lang="en-US" dirty="0"/>
          </a:p>
          <a:p>
            <a:r>
              <a:rPr lang="en-US" dirty="0"/>
              <a:t>Where each item corresponds to a single skill</a:t>
            </a:r>
          </a:p>
          <a:p>
            <a:endParaRPr lang="en-US" dirty="0"/>
          </a:p>
          <a:p>
            <a:r>
              <a:rPr lang="en-US" dirty="0"/>
              <a:t>Where the student can learn on each item, due to help, feedback, scaffolding,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85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assumptions of BKT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Each skill has four parameters</a:t>
            </a:r>
            <a:endParaRPr lang="en-US" dirty="0">
              <a:latin typeface="Symbol" pitchFamily="18" charset="2"/>
            </a:endParaRP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From these parameters, and the pattern of successes and failures the student has had on each relevant skill so far</a:t>
            </a:r>
          </a:p>
          <a:p>
            <a:endParaRPr lang="en-US" dirty="0"/>
          </a:p>
          <a:p>
            <a:r>
              <a:rPr lang="en-US" dirty="0"/>
              <a:t>We can compute </a:t>
            </a:r>
          </a:p>
          <a:p>
            <a:pPr lvl="1"/>
            <a:r>
              <a:rPr lang="en-US" dirty="0"/>
              <a:t>Latent knowledge P(Ln) </a:t>
            </a:r>
          </a:p>
          <a:p>
            <a:pPr lvl="1"/>
            <a:r>
              <a:rPr lang="en-US" dirty="0"/>
              <a:t>The probability P(CORR) that the learner will get the item correct</a:t>
            </a:r>
          </a:p>
        </p:txBody>
      </p:sp>
    </p:spTree>
    <p:extLst>
      <p:ext uri="{BB962C8B-B14F-4D97-AF65-F5344CB8AC3E}">
        <p14:creationId xmlns:p14="http://schemas.microsoft.com/office/powerpoint/2010/main" val="293035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Key assumptions of BKT</a:t>
            </a:r>
          </a:p>
        </p:txBody>
      </p:sp>
      <p:sp>
        <p:nvSpPr>
          <p:cNvPr id="1666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800" dirty="0"/>
              <a:t>Two-state learning model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Each skill is either </a:t>
            </a:r>
            <a:r>
              <a:rPr lang="en-US" altLang="en-US" u="sng" dirty="0"/>
              <a:t>learned</a:t>
            </a:r>
            <a:r>
              <a:rPr lang="en-US" altLang="en-US" dirty="0"/>
              <a:t> or </a:t>
            </a:r>
            <a:r>
              <a:rPr lang="en-US" altLang="en-US" u="sng" dirty="0"/>
              <a:t>unlearned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altLang="en-US" sz="3200" u="sng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800" dirty="0"/>
              <a:t>In problem-solving, the student can learn a skill at each opportunity to apply the skill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28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800" dirty="0"/>
              <a:t>A student does not forget a skill, once he or she knows it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0277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6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66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66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66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Model Performance Assumptions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If the student knows a skill, there is still some chance the student will </a:t>
            </a:r>
            <a:r>
              <a:rPr lang="en-US" altLang="en-US" u="sng" dirty="0"/>
              <a:t>slip</a:t>
            </a:r>
            <a:r>
              <a:rPr lang="en-US" altLang="en-US" dirty="0"/>
              <a:t> and make a mistake.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If the student does not know a skill, there is still some chance the student will </a:t>
            </a:r>
            <a:r>
              <a:rPr lang="en-US" altLang="en-US" u="sng" dirty="0"/>
              <a:t>guess</a:t>
            </a:r>
            <a:r>
              <a:rPr lang="en-US" altLang="en-US" dirty="0"/>
              <a:t> correctly.</a:t>
            </a:r>
          </a:p>
          <a:p>
            <a:pPr eaLnBrk="1" hangingPunct="1"/>
            <a:endParaRPr lang="en-US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53453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2CF56-F89D-E9FB-82FE-1A1ACC253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</p:spTree>
    <p:extLst>
      <p:ext uri="{BB962C8B-B14F-4D97-AF65-F5344CB8AC3E}">
        <p14:creationId xmlns:p14="http://schemas.microsoft.com/office/powerpoint/2010/main" val="1005854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Line 2"/>
          <p:cNvSpPr>
            <a:spLocks noChangeShapeType="1"/>
          </p:cNvSpPr>
          <p:nvPr/>
        </p:nvSpPr>
        <p:spPr bwMode="auto">
          <a:xfrm>
            <a:off x="3276600" y="3124200"/>
            <a:ext cx="4495800" cy="0"/>
          </a:xfrm>
          <a:prstGeom prst="line">
            <a:avLst/>
          </a:prstGeom>
          <a:noFill/>
          <a:ln w="76200">
            <a:pattFill prst="shingle">
              <a:fgClr>
                <a:schemeClr val="tx1"/>
              </a:fgClr>
              <a:bgClr>
                <a:srgbClr val="FFFFFF"/>
              </a:bgClr>
            </a:patt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049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Classical BKT</a:t>
            </a:r>
            <a:endParaRPr lang="en-US" altLang="en-US" dirty="0"/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3276600" y="1524000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124200" y="1752600"/>
            <a:ext cx="1676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Not learned</a:t>
            </a:r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4648200" y="2209800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228600" y="3581400"/>
            <a:ext cx="8686800" cy="311785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u="sng">
                <a:latin typeface="Times" pitchFamily="18" charset="0"/>
              </a:rPr>
              <a:t>Two Learning Parameters</a:t>
            </a:r>
            <a:endParaRPr lang="en-US" altLang="en-US">
              <a:latin typeface="Times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p(L</a:t>
            </a:r>
            <a:r>
              <a:rPr lang="en-US" altLang="en-US" baseline="-25000">
                <a:latin typeface="Times" pitchFamily="18" charset="0"/>
              </a:rPr>
              <a:t>0</a:t>
            </a:r>
            <a:r>
              <a:rPr lang="en-US" altLang="en-US">
                <a:latin typeface="Times" pitchFamily="18" charset="0"/>
              </a:rPr>
              <a:t>)	Probability the skill is already known before the first opportunity to use the skill in problem solving.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p(T)	Probability the skill will be learned at each opportunity to use the skill.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u="sng">
                <a:latin typeface="Times" pitchFamily="18" charset="0"/>
              </a:rPr>
              <a:t>Two Performance Parameters</a:t>
            </a:r>
            <a:endParaRPr lang="en-US" altLang="en-US">
              <a:latin typeface="Times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p(G)	Probability the student will guess correctly if the skill is not known.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p(S)	Probability the student will slip (make a mistake) if the skill is known.</a:t>
            </a:r>
          </a:p>
          <a:p>
            <a:pPr eaLnBrk="0" hangingPunct="0">
              <a:spcBef>
                <a:spcPct val="50000"/>
              </a:spcBef>
            </a:pPr>
            <a:endParaRPr lang="en-US" altLang="en-US">
              <a:latin typeface="Times" pitchFamily="18" charset="0"/>
            </a:endParaRPr>
          </a:p>
        </p:txBody>
      </p:sp>
      <p:sp>
        <p:nvSpPr>
          <p:cNvPr id="24584" name="Oval 8"/>
          <p:cNvSpPr>
            <a:spLocks noChangeArrowheads="1"/>
          </p:cNvSpPr>
          <p:nvPr/>
        </p:nvSpPr>
        <p:spPr bwMode="auto">
          <a:xfrm>
            <a:off x="5943600" y="1524000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5791200" y="1752600"/>
            <a:ext cx="1676400" cy="7318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Learned</a:t>
            </a:r>
          </a:p>
          <a:p>
            <a:pPr algn="ctr" eaLnBrk="0" hangingPunct="0"/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5029200" y="1676400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p(T)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3429000" y="3352800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3581400" y="33528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6096000" y="3352800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6248400" y="33528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>
            <a:off x="3962400" y="28956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2" name="Text Box 16"/>
          <p:cNvSpPr txBox="1">
            <a:spLocks noChangeArrowheads="1"/>
          </p:cNvSpPr>
          <p:nvPr/>
        </p:nvSpPr>
        <p:spPr bwMode="auto">
          <a:xfrm>
            <a:off x="4191000" y="2743200"/>
            <a:ext cx="685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p(G)</a:t>
            </a:r>
          </a:p>
        </p:txBody>
      </p:sp>
      <p:sp>
        <p:nvSpPr>
          <p:cNvPr id="24593" name="Line 17"/>
          <p:cNvSpPr>
            <a:spLocks noChangeShapeType="1"/>
          </p:cNvSpPr>
          <p:nvPr/>
        </p:nvSpPr>
        <p:spPr bwMode="auto">
          <a:xfrm>
            <a:off x="6629400" y="28956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4" name="Text Box 18"/>
          <p:cNvSpPr txBox="1">
            <a:spLocks noChangeArrowheads="1"/>
          </p:cNvSpPr>
          <p:nvPr/>
        </p:nvSpPr>
        <p:spPr bwMode="auto">
          <a:xfrm>
            <a:off x="6934200" y="27432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1-p(S)</a:t>
            </a:r>
          </a:p>
        </p:txBody>
      </p:sp>
      <p:sp>
        <p:nvSpPr>
          <p:cNvPr id="24595" name="Text Box 19"/>
          <p:cNvSpPr txBox="1">
            <a:spLocks noChangeArrowheads="1"/>
          </p:cNvSpPr>
          <p:nvPr/>
        </p:nvSpPr>
        <p:spPr bwMode="auto">
          <a:xfrm>
            <a:off x="6324600" y="2362200"/>
            <a:ext cx="914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p(L</a:t>
            </a:r>
            <a:r>
              <a:rPr lang="en-US" altLang="en-US" baseline="-25000">
                <a:latin typeface="Times" pitchFamily="18" charset="0"/>
              </a:rPr>
              <a:t>0</a:t>
            </a:r>
            <a:r>
              <a:rPr lang="en-US" altLang="en-US">
                <a:latin typeface="Times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925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2CF56-F89D-E9FB-82FE-1A1ACC253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</p:spTree>
    <p:extLst>
      <p:ext uri="{BB962C8B-B14F-4D97-AF65-F5344CB8AC3E}">
        <p14:creationId xmlns:p14="http://schemas.microsoft.com/office/powerpoint/2010/main" val="3158802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BKT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Would anyone like to see me run through a BKT example?</a:t>
            </a:r>
          </a:p>
        </p:txBody>
      </p:sp>
    </p:spTree>
    <p:extLst>
      <p:ext uri="{BB962C8B-B14F-4D97-AF65-F5344CB8AC3E}">
        <p14:creationId xmlns:p14="http://schemas.microsoft.com/office/powerpoint/2010/main" val="827089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 txBox="1">
            <a:spLocks noGrp="1"/>
          </p:cNvSpPr>
          <p:nvPr>
            <p:ph type="title"/>
          </p:nvPr>
        </p:nvSpPr>
        <p:spPr>
          <a:xfrm>
            <a:off x="612647" y="228600"/>
            <a:ext cx="8153399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Example</a:t>
            </a:r>
          </a:p>
        </p:txBody>
      </p:sp>
      <p:sp>
        <p:nvSpPr>
          <p:cNvPr id="385" name="Shape 385"/>
          <p:cNvSpPr txBox="1">
            <a:spLocks noGrp="1"/>
          </p:cNvSpPr>
          <p:nvPr>
            <p:ph type="body" idx="1"/>
          </p:nvPr>
        </p:nvSpPr>
        <p:spPr>
          <a:xfrm>
            <a:off x="612647" y="1600200"/>
            <a:ext cx="8153399" cy="4495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20040" marR="0" lvl="0" indent="-320040" algn="l" rtl="0">
              <a:spcBef>
                <a:spcPts val="0"/>
              </a:spcBef>
              <a:buClr>
                <a:schemeClr val="accent2"/>
              </a:buClr>
              <a:buSzPct val="66206"/>
              <a:buFont typeface="Noto Symbol"/>
              <a:buChar char="◻"/>
            </a:pPr>
            <a:r>
              <a:rPr lang="en-US" sz="2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P(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r>
              <a:rPr lang="en-US" sz="3200" b="0" i="0" u="none" strike="noStrike" cap="none" baseline="-25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lang="en-US" sz="2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= 0.3, P(T) = 0.1, P(S) = 0.</a:t>
            </a:r>
            <a:r>
              <a:rPr lang="en-US" sz="29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r>
              <a:rPr lang="en-US" sz="2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P(G) = 0.</a:t>
            </a:r>
            <a:r>
              <a:rPr lang="en-US" sz="29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lang="en-US" sz="29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86" name="Shape 386"/>
          <p:cNvGraphicFramePr/>
          <p:nvPr>
            <p:extLst>
              <p:ext uri="{D42A27DB-BD31-4B8C-83A1-F6EECF244321}">
                <p14:modId xmlns:p14="http://schemas.microsoft.com/office/powerpoint/2010/main" val="2749646639"/>
              </p:ext>
            </p:extLst>
          </p:nvPr>
        </p:nvGraphicFramePr>
        <p:xfrm>
          <a:off x="152400" y="2286000"/>
          <a:ext cx="8839200" cy="445011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29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2800" u="none" strike="noStrike" cap="none"/>
                        <a:t>Actual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sz="2800" u="none" strike="noStrike" cap="none"/>
                        <a:t>P(L</a:t>
                      </a:r>
                      <a:r>
                        <a:rPr lang="en-US" sz="2800" u="none" strike="noStrike" cap="none" baseline="-25000"/>
                        <a:t>n-1</a:t>
                      </a:r>
                      <a:r>
                        <a:rPr lang="en-US" sz="2800" u="none" strike="noStrike" cap="none"/>
                        <a:t>)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2800" u="none" strike="noStrike" cap="none"/>
                        <a:t>P(L</a:t>
                      </a:r>
                      <a:r>
                        <a:rPr lang="en-US" sz="2800" u="none" strike="noStrike" cap="none" baseline="-25000"/>
                        <a:t>n-1</a:t>
                      </a:r>
                      <a:r>
                        <a:rPr lang="en-US" sz="2800" u="none" strike="noStrike" cap="none"/>
                        <a:t>|actual)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2800" u="none" strike="noStrike" cap="none"/>
                        <a:t>P(L</a:t>
                      </a:r>
                      <a:r>
                        <a:rPr lang="en-US" sz="2800" u="none" strike="noStrike" cap="none" baseline="-25000"/>
                        <a:t>n</a:t>
                      </a:r>
                      <a:r>
                        <a:rPr lang="en-US" sz="2800" u="none" strike="noStrike" cap="none"/>
                        <a:t>)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2800" u="none" strike="noStrike" cap="none"/>
                        <a:t>0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lang="en-US" sz="28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lang="en-US" sz="28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lang="en-US" sz="2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2800" u="none" strike="noStrike" cap="none"/>
                        <a:t>1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lang="en-US"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lang="en-US" sz="28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lang="en-US" sz="28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2800" u="none" strike="noStrike" cap="none" dirty="0"/>
                        <a:t>1</a:t>
                      </a:r>
                      <a:endParaRPr sz="28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Arial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1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1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1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buSzPct val="25000"/>
                        <a:buNone/>
                      </a:pPr>
                      <a:endParaRPr sz="28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E1349-CE19-7A9C-5060-167580DE4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A9307-3D1E-5C59-8117-E975701E6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5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 Fitting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Picking the parameters that best predict performance on next attempt</a:t>
            </a:r>
          </a:p>
          <a:p>
            <a:endParaRPr lang="en-US" dirty="0"/>
          </a:p>
          <a:p>
            <a:r>
              <a:rPr lang="en-US" dirty="0"/>
              <a:t>Any questions or comments on this?</a:t>
            </a:r>
          </a:p>
        </p:txBody>
      </p:sp>
    </p:spTree>
    <p:extLst>
      <p:ext uri="{BB962C8B-B14F-4D97-AF65-F5344CB8AC3E}">
        <p14:creationId xmlns:p14="http://schemas.microsoft.com/office/powerpoint/2010/main" val="1494522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Overparameterization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BKT is thought to be </a:t>
            </a:r>
            <a:r>
              <a:rPr lang="en-US" dirty="0" err="1"/>
              <a:t>overparameterized</a:t>
            </a:r>
            <a:r>
              <a:rPr lang="en-US" dirty="0"/>
              <a:t> (Beck et al., 2008)</a:t>
            </a:r>
          </a:p>
          <a:p>
            <a:endParaRPr lang="en-US" dirty="0"/>
          </a:p>
          <a:p>
            <a:r>
              <a:rPr lang="en-US" dirty="0"/>
              <a:t>Which means there are multiple sets of parameters that can fit any data</a:t>
            </a:r>
          </a:p>
        </p:txBody>
      </p:sp>
    </p:spTree>
    <p:extLst>
      <p:ext uri="{BB962C8B-B14F-4D97-AF65-F5344CB8AC3E}">
        <p14:creationId xmlns:p14="http://schemas.microsoft.com/office/powerpoint/2010/main" val="867912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Degenerate Space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Pardos</a:t>
            </a:r>
            <a:r>
              <a:rPr lang="en-US" dirty="0"/>
              <a:t> et al., 2010)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KT_converge_2d.emf"/>
          <p:cNvPicPr>
            <a:picLocks noChangeAspect="1"/>
          </p:cNvPicPr>
          <p:nvPr/>
        </p:nvPicPr>
        <p:blipFill>
          <a:blip r:embed="rId2" cstate="print"/>
          <a:srcRect l="7619" t="3955" r="8381" b="3955"/>
          <a:stretch>
            <a:fillRect/>
          </a:stretch>
        </p:blipFill>
        <p:spPr>
          <a:xfrm>
            <a:off x="1520177" y="1676400"/>
            <a:ext cx="5947423" cy="503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67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 Constraints Proposed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Beck</a:t>
            </a:r>
          </a:p>
          <a:p>
            <a:pPr lvl="1"/>
            <a:r>
              <a:rPr lang="en-US" dirty="0"/>
              <a:t>P(G)+P(S)&lt;1.0</a:t>
            </a:r>
          </a:p>
          <a:p>
            <a:r>
              <a:rPr lang="en-US" dirty="0"/>
              <a:t>Baker, Corbett, &amp; </a:t>
            </a:r>
            <a:r>
              <a:rPr lang="en-US" dirty="0" err="1"/>
              <a:t>Aleven</a:t>
            </a:r>
            <a:r>
              <a:rPr lang="en-US" dirty="0"/>
              <a:t> (2008):</a:t>
            </a:r>
          </a:p>
          <a:p>
            <a:pPr lvl="1"/>
            <a:r>
              <a:rPr lang="en-US" dirty="0"/>
              <a:t>P(G)&lt;0.5, P(S)&lt;0.5</a:t>
            </a:r>
          </a:p>
          <a:p>
            <a:r>
              <a:rPr lang="en-US" dirty="0"/>
              <a:t>Corbett &amp; Anderson (1995):</a:t>
            </a:r>
          </a:p>
          <a:p>
            <a:pPr lvl="1"/>
            <a:r>
              <a:rPr lang="en-US" dirty="0"/>
              <a:t>P(G)&lt;0.3, P(S)&lt;0.1</a:t>
            </a:r>
          </a:p>
          <a:p>
            <a:pPr lvl="1"/>
            <a:endParaRPr lang="en-US" dirty="0"/>
          </a:p>
          <a:p>
            <a:r>
              <a:rPr lang="en-US" dirty="0"/>
              <a:t>Your thoughts?</a:t>
            </a:r>
          </a:p>
        </p:txBody>
      </p:sp>
    </p:spTree>
    <p:extLst>
      <p:ext uri="{BB962C8B-B14F-4D97-AF65-F5344CB8AC3E}">
        <p14:creationId xmlns:p14="http://schemas.microsoft.com/office/powerpoint/2010/main" val="208221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Does it matter what algorithm you use to select parameters?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EM better than CGD</a:t>
            </a:r>
          </a:p>
          <a:p>
            <a:pPr lvl="1"/>
            <a:r>
              <a:rPr lang="en-US" dirty="0"/>
              <a:t>Chang et al., 2006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0.05</a:t>
            </a:r>
          </a:p>
          <a:p>
            <a:r>
              <a:rPr lang="en-US" dirty="0"/>
              <a:t>CGD better than EM</a:t>
            </a:r>
          </a:p>
          <a:p>
            <a:pPr lvl="1"/>
            <a:r>
              <a:rPr lang="en-US" dirty="0"/>
              <a:t>Baker et al., 2008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0.01</a:t>
            </a:r>
          </a:p>
          <a:p>
            <a:endParaRPr lang="en-US" dirty="0"/>
          </a:p>
          <a:p>
            <a:r>
              <a:rPr lang="en-US" dirty="0"/>
              <a:t>EM better than BF</a:t>
            </a:r>
          </a:p>
          <a:p>
            <a:pPr lvl="1"/>
            <a:r>
              <a:rPr lang="en-US" dirty="0" err="1"/>
              <a:t>Pavlik</a:t>
            </a:r>
            <a:r>
              <a:rPr lang="en-US" dirty="0"/>
              <a:t> et al., 2009	</a:t>
            </a:r>
            <a:r>
              <a:rPr lang="en-US" dirty="0">
                <a:latin typeface="Symbol" pitchFamily="18" charset="2"/>
              </a:rPr>
              <a:t> D</a:t>
            </a:r>
            <a:r>
              <a:rPr lang="en-US" dirty="0"/>
              <a:t>A’= 0.003, 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0.01</a:t>
            </a:r>
          </a:p>
          <a:p>
            <a:pPr lvl="1"/>
            <a:r>
              <a:rPr lang="en-US" dirty="0"/>
              <a:t>Gong et al., 2010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0.005</a:t>
            </a:r>
          </a:p>
          <a:p>
            <a:pPr lvl="1"/>
            <a:r>
              <a:rPr lang="en-US" dirty="0"/>
              <a:t>Pardos et al., 2011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 RMSE= 0.005</a:t>
            </a:r>
          </a:p>
          <a:p>
            <a:pPr lvl="1"/>
            <a:r>
              <a:rPr lang="en-US" dirty="0"/>
              <a:t>Gowda et al., 2011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0.02</a:t>
            </a:r>
          </a:p>
          <a:p>
            <a:r>
              <a:rPr lang="en-US" dirty="0"/>
              <a:t>BF better than EM</a:t>
            </a:r>
          </a:p>
          <a:p>
            <a:pPr lvl="1"/>
            <a:r>
              <a:rPr lang="en-US" dirty="0" err="1"/>
              <a:t>Pavlik</a:t>
            </a:r>
            <a:r>
              <a:rPr lang="en-US" dirty="0"/>
              <a:t> et al., 2009	</a:t>
            </a:r>
            <a:r>
              <a:rPr lang="en-US" dirty="0">
                <a:latin typeface="Symbol" pitchFamily="18" charset="2"/>
              </a:rPr>
              <a:t> D</a:t>
            </a:r>
            <a:r>
              <a:rPr lang="en-US" dirty="0"/>
              <a:t>A’= 0.01, 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0.005</a:t>
            </a:r>
          </a:p>
          <a:p>
            <a:pPr lvl="1"/>
            <a:r>
              <a:rPr lang="en-US" dirty="0"/>
              <a:t>Baker et al., 2011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0.001</a:t>
            </a:r>
          </a:p>
          <a:p>
            <a:pPr lvl="1"/>
            <a:endParaRPr lang="en-US" dirty="0"/>
          </a:p>
          <a:p>
            <a:r>
              <a:rPr lang="en-US" dirty="0"/>
              <a:t>BF better than CGD </a:t>
            </a:r>
          </a:p>
          <a:p>
            <a:pPr lvl="1"/>
            <a:r>
              <a:rPr lang="en-US" dirty="0"/>
              <a:t>Baker et al., 2010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0.02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448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these the same thing?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Predicting performance on next attempt</a:t>
            </a:r>
          </a:p>
          <a:p>
            <a:endParaRPr lang="en-US" dirty="0"/>
          </a:p>
          <a:p>
            <a:r>
              <a:rPr lang="en-US" dirty="0"/>
              <a:t>Inferring latent knowledge</a:t>
            </a:r>
          </a:p>
        </p:txBody>
      </p:sp>
    </p:spTree>
    <p:extLst>
      <p:ext uri="{BB962C8B-B14F-4D97-AF65-F5344CB8AC3E}">
        <p14:creationId xmlns:p14="http://schemas.microsoft.com/office/powerpoint/2010/main" val="31591013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alternate ways to assess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Whether a model is successful at inferring latent knowledge</a:t>
            </a:r>
          </a:p>
        </p:txBody>
      </p:sp>
    </p:spTree>
    <p:extLst>
      <p:ext uri="{BB962C8B-B14F-4D97-AF65-F5344CB8AC3E}">
        <p14:creationId xmlns:p14="http://schemas.microsoft.com/office/powerpoint/2010/main" val="1890184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alternate ways to assess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Whether a model is successful at inferring latent knowledge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r>
              <a:rPr lang="en-US" dirty="0"/>
              <a:t>Why aren’t those approaches used more often?</a:t>
            </a:r>
          </a:p>
        </p:txBody>
      </p:sp>
    </p:spTree>
    <p:extLst>
      <p:ext uri="{BB962C8B-B14F-4D97-AF65-F5344CB8AC3E}">
        <p14:creationId xmlns:p14="http://schemas.microsoft.com/office/powerpoint/2010/main" val="10377478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6953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0AAD-E312-4009-8702-B4F7735B7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possible uses of BKT?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163E-CA88-41AB-AFDD-4C6F34A5A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Both the P(Ln) estimates</a:t>
            </a:r>
          </a:p>
          <a:p>
            <a:r>
              <a:rPr lang="en-US" dirty="0"/>
              <a:t>And the other parameters it produces</a:t>
            </a:r>
          </a:p>
        </p:txBody>
      </p:sp>
    </p:spTree>
    <p:extLst>
      <p:ext uri="{BB962C8B-B14F-4D97-AF65-F5344CB8AC3E}">
        <p14:creationId xmlns:p14="http://schemas.microsoft.com/office/powerpoint/2010/main" val="18529415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6139D-046D-4F31-90DD-45711D625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BKT: Extended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F3E33-AE15-4D88-909E-132EB798E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8692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6139D-046D-4F31-90DD-45711D625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BKT: Extended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F3E33-AE15-4D88-909E-132EB798E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Conditionalizing P(T) </a:t>
            </a:r>
          </a:p>
          <a:p>
            <a:endParaRPr lang="en-US" dirty="0"/>
          </a:p>
          <a:p>
            <a:r>
              <a:rPr lang="en-US" dirty="0"/>
              <a:t>Does help </a:t>
            </a:r>
            <a:r>
              <a:rPr lang="en-US" dirty="0" err="1"/>
              <a:t>help</a:t>
            </a:r>
            <a:r>
              <a:rPr lang="en-US" dirty="0"/>
              <a:t>? (Beck et al., 2008)</a:t>
            </a:r>
          </a:p>
          <a:p>
            <a:r>
              <a:rPr lang="en-US" dirty="0"/>
              <a:t>Which content is most effective? (Baker et al., 2018)</a:t>
            </a:r>
          </a:p>
        </p:txBody>
      </p:sp>
    </p:spTree>
    <p:extLst>
      <p:ext uri="{BB962C8B-B14F-4D97-AF65-F5344CB8AC3E}">
        <p14:creationId xmlns:p14="http://schemas.microsoft.com/office/powerpoint/2010/main" val="2236604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6139D-046D-4F31-90DD-45711D625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BKT: Extended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F3E33-AE15-4D88-909E-132EB798E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Moment-by-moment learning estimation</a:t>
            </a:r>
            <a:br>
              <a:rPr lang="en-US" dirty="0"/>
            </a:br>
            <a:r>
              <a:rPr lang="en-US" dirty="0"/>
              <a:t>(calculating P(T) in specific step)</a:t>
            </a:r>
          </a:p>
          <a:p>
            <a:endParaRPr lang="en-US" dirty="0"/>
          </a:p>
          <a:p>
            <a:r>
              <a:rPr lang="en-US" dirty="0"/>
              <a:t>Which moment-by-moment learning curves are associated with more robust learning? (Baker et al., 2013)</a:t>
            </a:r>
          </a:p>
          <a:p>
            <a:r>
              <a:rPr lang="en-US" dirty="0"/>
              <a:t>What behaviors predict “eureka” moments (Moore et al., 2015)</a:t>
            </a:r>
          </a:p>
          <a:p>
            <a:r>
              <a:rPr lang="en-US" dirty="0"/>
              <a:t>Which types of content are associated with more learning? (Slater et al., 2016)</a:t>
            </a:r>
          </a:p>
        </p:txBody>
      </p:sp>
    </p:spTree>
    <p:extLst>
      <p:ext uri="{BB962C8B-B14F-4D97-AF65-F5344CB8AC3E}">
        <p14:creationId xmlns:p14="http://schemas.microsoft.com/office/powerpoint/2010/main" val="17543474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6139D-046D-4F31-90DD-45711D625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BKT: Extended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F3E33-AE15-4D88-909E-132EB798E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Detecting carelessness (contextual slip)</a:t>
            </a:r>
            <a:br>
              <a:rPr lang="en-US" dirty="0"/>
            </a:br>
            <a:r>
              <a:rPr lang="en-US" dirty="0"/>
              <a:t>(calculating P(S) in specific step)</a:t>
            </a:r>
          </a:p>
          <a:p>
            <a:endParaRPr lang="en-US" dirty="0"/>
          </a:p>
          <a:p>
            <a:r>
              <a:rPr lang="en-US" dirty="0"/>
              <a:t>Predicts test score (</a:t>
            </a:r>
            <a:r>
              <a:rPr lang="en-US" dirty="0" err="1"/>
              <a:t>Pardos</a:t>
            </a:r>
            <a:r>
              <a:rPr lang="en-US" dirty="0"/>
              <a:t> et al., 2014), college enrollment (San Pedro et al., 2013), job several years later (Almeda &amp; Baker, 2020)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0776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6139D-046D-4F31-90DD-45711D625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BKT: Extended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F3E33-AE15-4D88-909E-132EB798E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Transfer assessment</a:t>
            </a:r>
            <a:br>
              <a:rPr lang="en-US" dirty="0"/>
            </a:br>
            <a:r>
              <a:rPr lang="en-US" dirty="0"/>
              <a:t>(adding P(T) from other skills)</a:t>
            </a:r>
          </a:p>
          <a:p>
            <a:endParaRPr lang="en-US" dirty="0"/>
          </a:p>
          <a:p>
            <a:r>
              <a:rPr lang="en-US" dirty="0"/>
              <a:t>Used to study relationship between skills (Sao Pedro et al., 2014)</a:t>
            </a:r>
          </a:p>
          <a:p>
            <a:r>
              <a:rPr lang="en-US" dirty="0"/>
              <a:t>Including in graduate students learning research skills across several years (Kang et al., 2022)</a:t>
            </a:r>
          </a:p>
        </p:txBody>
      </p:sp>
    </p:spTree>
    <p:extLst>
      <p:ext uri="{BB962C8B-B14F-4D97-AF65-F5344CB8AC3E}">
        <p14:creationId xmlns:p14="http://schemas.microsoft.com/office/powerpoint/2010/main" val="27492529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2C26E-62CE-C397-E83B-D2DC875A9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0501A-756C-14D4-D82B-F13155A2C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4691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E58FD-F699-9673-D97C-39E5CBEFF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BKT used so much?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2A07F-CB47-B155-F970-30E22AFD2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Newer algorithms “perform better”</a:t>
            </a:r>
          </a:p>
          <a:p>
            <a:pPr lvl="1"/>
            <a:r>
              <a:rPr lang="en-US" dirty="0"/>
              <a:t>i.e. they are more accurate at predicting future correctness</a:t>
            </a:r>
          </a:p>
          <a:p>
            <a:pPr lvl="1"/>
            <a:endParaRPr lang="en-US" dirty="0"/>
          </a:p>
          <a:p>
            <a:r>
              <a:rPr lang="en-US" dirty="0"/>
              <a:t>And yet, BKT is used at scale much more often than any other algorithm</a:t>
            </a:r>
          </a:p>
          <a:p>
            <a:pPr lvl="1"/>
            <a:r>
              <a:rPr lang="en-US" dirty="0"/>
              <a:t>Why?</a:t>
            </a:r>
          </a:p>
          <a:p>
            <a:pPr lvl="1"/>
            <a:r>
              <a:rPr lang="en-US" dirty="0"/>
              <a:t>What are BKT’s virtues?</a:t>
            </a:r>
          </a:p>
        </p:txBody>
      </p:sp>
    </p:spTree>
    <p:extLst>
      <p:ext uri="{BB962C8B-B14F-4D97-AF65-F5344CB8AC3E}">
        <p14:creationId xmlns:p14="http://schemas.microsoft.com/office/powerpoint/2010/main" val="40942985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B8FAB-ED3B-DE84-876C-6EE4447F6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Key Factor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3595F-3BC8-8571-ED8C-93C626677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BKT is actually just as good as other methods at determining when students reach mastery</a:t>
            </a:r>
          </a:p>
          <a:p>
            <a:r>
              <a:rPr lang="en-US" dirty="0"/>
              <a:t>The core use of knowledge tracing models in real-world systems</a:t>
            </a:r>
          </a:p>
        </p:txBody>
      </p:sp>
    </p:spTree>
    <p:extLst>
      <p:ext uri="{BB962C8B-B14F-4D97-AF65-F5344CB8AC3E}">
        <p14:creationId xmlns:p14="http://schemas.microsoft.com/office/powerpoint/2010/main" val="37160426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70AC7-9CE7-FD8A-56E3-D614EE6B6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Key Factor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080B3-9EFE-EAB3-AD3B-B4B0576B8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of the difference in performance between BKT and DKVMN (an upcoming lecture) is in the first attempt on a new skill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244034B-268F-A134-6806-432E78190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625674"/>
            <a:ext cx="7124700" cy="326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3131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70AC7-9CE7-FD8A-56E3-D614EE6B6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Key Factor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080B3-9EFE-EAB3-AD3B-B4B0576B8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particular, there’s essentially no benefit to DKVMN after several attempts on a skill (about the point where students often reach mastery, if they didn’t already know skill)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244034B-268F-A134-6806-432E78190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625674"/>
            <a:ext cx="7124700" cy="326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2507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F5FEB-990D-320E-3A24-83DD131F0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</a:t>
            </a:r>
            <a:r>
              <a:rPr lang="en-US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5149E-3629-C467-4D6D-6879DD3CC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3176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41341-BEAD-D0B8-E7B8-1A02064CE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Last Comments</a:t>
            </a:r>
            <a:r>
              <a:rPr lang="en-US" dirty="0"/>
              <a:t>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F4240-ACD8-0A2F-935A-726E09924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568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157D4-D902-6D6A-115D-A67F9F9A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7407D-1D27-BDDD-9BD8-E9466D1B4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October 19 &amp; 24</a:t>
            </a:r>
            <a:br>
              <a:rPr lang="en-US" dirty="0"/>
            </a:br>
            <a:r>
              <a:rPr lang="en-US" dirty="0"/>
              <a:t>Everything at its normal time and place</a:t>
            </a:r>
            <a:br>
              <a:rPr lang="en-US" dirty="0"/>
            </a:br>
            <a:r>
              <a:rPr lang="en-US" dirty="0"/>
              <a:t>Logistic Knowledge Tracing</a:t>
            </a:r>
          </a:p>
          <a:p>
            <a:pPr lvl="1"/>
            <a:r>
              <a:rPr lang="en-US" dirty="0"/>
              <a:t>Basic: BKT Due October 23</a:t>
            </a:r>
          </a:p>
          <a:p>
            <a:r>
              <a:rPr lang="en-US" dirty="0"/>
              <a:t>October 26 &amp; 31</a:t>
            </a:r>
            <a:br>
              <a:rPr lang="en-US" dirty="0"/>
            </a:br>
            <a:r>
              <a:rPr lang="en-US" dirty="0"/>
              <a:t>Everything at its normal time and place</a:t>
            </a:r>
            <a:br>
              <a:rPr lang="en-US" dirty="0"/>
            </a:br>
            <a:r>
              <a:rPr lang="en-US" dirty="0"/>
              <a:t>Deep Knowledge Tracing</a:t>
            </a:r>
          </a:p>
          <a:p>
            <a:pPr lvl="1"/>
            <a:r>
              <a:rPr lang="en-US" dirty="0"/>
              <a:t>Basic: PFA Due October 30</a:t>
            </a:r>
          </a:p>
          <a:p>
            <a:r>
              <a:rPr lang="en-US" dirty="0"/>
              <a:t>November 2 &amp; 7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November 2 will be virtual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(you can come here in person but I will be on-screen)</a:t>
            </a:r>
            <a:br>
              <a:rPr lang="en-US" dirty="0"/>
            </a:br>
            <a:r>
              <a:rPr lang="en-US" dirty="0"/>
              <a:t>Association Rule Mining &amp; Sequential Pattern Mining</a:t>
            </a:r>
          </a:p>
          <a:p>
            <a:pPr lvl="1"/>
            <a:r>
              <a:rPr lang="en-US" dirty="0"/>
              <a:t>No Assignment Due This Week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7922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5674</TotalTime>
  <Words>1211</Words>
  <Application>Microsoft Office PowerPoint</Application>
  <PresentationFormat>On-screen Show (4:3)</PresentationFormat>
  <Paragraphs>164</Paragraphs>
  <Slides>40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Noto Symbol</vt:lpstr>
      <vt:lpstr>Arial</vt:lpstr>
      <vt:lpstr>Calibri</vt:lpstr>
      <vt:lpstr>Symbol</vt:lpstr>
      <vt:lpstr>Times</vt:lpstr>
      <vt:lpstr>Office Theme</vt:lpstr>
      <vt:lpstr>Core Methods in  Educational Data Mining</vt:lpstr>
      <vt:lpstr>Basic Assignment: SNA</vt:lpstr>
      <vt:lpstr>Knowledge Inference and BKT</vt:lpstr>
      <vt:lpstr>What is the  Goal of Knowledge Inference?</vt:lpstr>
      <vt:lpstr>What is the  Goal of Knowledge Inference?</vt:lpstr>
      <vt:lpstr>Why is it useful to measure student knowledge?</vt:lpstr>
      <vt:lpstr>Key assumptions of BKT</vt:lpstr>
      <vt:lpstr>Key assumptions of BKT</vt:lpstr>
      <vt:lpstr>Key assumptions of BKT</vt:lpstr>
      <vt:lpstr>Model Performance Assumptions</vt:lpstr>
      <vt:lpstr>Comments? Questions?</vt:lpstr>
      <vt:lpstr>Classical BKT</vt:lpstr>
      <vt:lpstr>Comments? Questions?</vt:lpstr>
      <vt:lpstr>BKT Example</vt:lpstr>
      <vt:lpstr>Example</vt:lpstr>
      <vt:lpstr>Questions? Comments?</vt:lpstr>
      <vt:lpstr>Parameter Fitting</vt:lpstr>
      <vt:lpstr>Overparameterization</vt:lpstr>
      <vt:lpstr>Degenerate Space (Pardos et al., 2010)</vt:lpstr>
      <vt:lpstr>Parameter Constraints Proposed</vt:lpstr>
      <vt:lpstr>Does it matter what algorithm you use to select parameters?</vt:lpstr>
      <vt:lpstr>Are these the same thing?</vt:lpstr>
      <vt:lpstr>What are some alternate ways to assess</vt:lpstr>
      <vt:lpstr>What are some alternate ways to assess</vt:lpstr>
      <vt:lpstr>Questions? Comments?</vt:lpstr>
      <vt:lpstr>What are some possible uses of BKT?</vt:lpstr>
      <vt:lpstr>BKT: Extended uses</vt:lpstr>
      <vt:lpstr>BKT: Extended uses</vt:lpstr>
      <vt:lpstr>BKT: Extended uses</vt:lpstr>
      <vt:lpstr>BKT: Extended uses</vt:lpstr>
      <vt:lpstr>BKT: Extended uses</vt:lpstr>
      <vt:lpstr>Comments? Questions?</vt:lpstr>
      <vt:lpstr>Why is BKT used so much?</vt:lpstr>
      <vt:lpstr>A Key Factor</vt:lpstr>
      <vt:lpstr>A Key Factor</vt:lpstr>
      <vt:lpstr>A Key Factor</vt:lpstr>
      <vt:lpstr>Comments? Questions?</vt:lpstr>
      <vt:lpstr>Last Comments? Questions?</vt:lpstr>
      <vt:lpstr>Next classes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508</cp:revision>
  <dcterms:created xsi:type="dcterms:W3CDTF">2010-01-07T20:34:12Z</dcterms:created>
  <dcterms:modified xsi:type="dcterms:W3CDTF">2023-10-03T18:55:53Z</dcterms:modified>
</cp:coreProperties>
</file>