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888" r:id="rId3"/>
    <p:sldId id="878" r:id="rId4"/>
    <p:sldId id="879" r:id="rId5"/>
    <p:sldId id="889" r:id="rId6"/>
    <p:sldId id="880" r:id="rId7"/>
    <p:sldId id="881" r:id="rId8"/>
    <p:sldId id="802" r:id="rId9"/>
    <p:sldId id="824" r:id="rId10"/>
    <p:sldId id="804" r:id="rId11"/>
    <p:sldId id="798" r:id="rId12"/>
    <p:sldId id="800" r:id="rId13"/>
    <p:sldId id="883" r:id="rId14"/>
    <p:sldId id="793" r:id="rId15"/>
    <p:sldId id="882" r:id="rId16"/>
    <p:sldId id="805" r:id="rId17"/>
    <p:sldId id="807" r:id="rId18"/>
    <p:sldId id="809" r:id="rId19"/>
    <p:sldId id="827" r:id="rId20"/>
    <p:sldId id="828" r:id="rId21"/>
    <p:sldId id="829" r:id="rId22"/>
    <p:sldId id="830" r:id="rId23"/>
    <p:sldId id="886" r:id="rId24"/>
    <p:sldId id="884" r:id="rId25"/>
    <p:sldId id="891" r:id="rId26"/>
    <p:sldId id="890" r:id="rId27"/>
    <p:sldId id="892" r:id="rId28"/>
    <p:sldId id="966" r:id="rId29"/>
    <p:sldId id="885" r:id="rId30"/>
    <p:sldId id="887" r:id="rId31"/>
    <p:sldId id="808" r:id="rId32"/>
    <p:sldId id="965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88"/>
            <p14:sldId id="878"/>
            <p14:sldId id="879"/>
            <p14:sldId id="889"/>
            <p14:sldId id="880"/>
            <p14:sldId id="881"/>
            <p14:sldId id="802"/>
            <p14:sldId id="824"/>
            <p14:sldId id="804"/>
            <p14:sldId id="798"/>
            <p14:sldId id="800"/>
            <p14:sldId id="883"/>
            <p14:sldId id="793"/>
            <p14:sldId id="882"/>
            <p14:sldId id="805"/>
            <p14:sldId id="807"/>
            <p14:sldId id="809"/>
            <p14:sldId id="827"/>
            <p14:sldId id="828"/>
            <p14:sldId id="829"/>
            <p14:sldId id="830"/>
            <p14:sldId id="886"/>
            <p14:sldId id="884"/>
            <p14:sldId id="891"/>
            <p14:sldId id="890"/>
            <p14:sldId id="892"/>
            <p14:sldId id="966"/>
            <p14:sldId id="885"/>
            <p14:sldId id="887"/>
            <p14:sldId id="808"/>
            <p14:sldId id="96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82396" autoAdjust="0"/>
  </p:normalViewPr>
  <p:slideViewPr>
    <p:cSldViewPr>
      <p:cViewPr varScale="1">
        <p:scale>
          <a:sx n="66" d="100"/>
          <a:sy n="66" d="100"/>
        </p:scale>
        <p:origin x="475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05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9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EF09D-1EDC-DD4D-2D29-FBF2FC47B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07B74-7E31-376D-FBB8-E9119386A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or comments about CA2?</a:t>
            </a:r>
          </a:p>
        </p:txBody>
      </p:sp>
    </p:spTree>
    <p:extLst>
      <p:ext uri="{BB962C8B-B14F-4D97-AF65-F5344CB8AC3E}">
        <p14:creationId xmlns:p14="http://schemas.microsoft.com/office/powerpoint/2010/main" val="188461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2D85-6441-4EB2-90A3-09F1A2D9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process for </a:t>
            </a:r>
            <a:br>
              <a:rPr lang="en-US" dirty="0"/>
            </a:br>
            <a:r>
              <a:rPr lang="en-US" dirty="0"/>
              <a:t>feature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E84A1-32E7-4134-BE38-489338FF9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decide what features to create?</a:t>
            </a:r>
          </a:p>
        </p:txBody>
      </p:sp>
    </p:spTree>
    <p:extLst>
      <p:ext uri="{BB962C8B-B14F-4D97-AF65-F5344CB8AC3E}">
        <p14:creationId xmlns:p14="http://schemas.microsoft.com/office/powerpoint/2010/main" val="3968172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2F72-B308-F5EC-E873-E0E49345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tools have you used to create features?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A024-218C-0E0B-DAA3-61189E93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76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2F72-B308-F5EC-E873-E0E49345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it seem to be working?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CA024-218C-0E0B-DAA3-61189E933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it made models perform better for you?</a:t>
            </a:r>
          </a:p>
        </p:txBody>
      </p:sp>
    </p:spTree>
    <p:extLst>
      <p:ext uri="{BB962C8B-B14F-4D97-AF65-F5344CB8AC3E}">
        <p14:creationId xmlns:p14="http://schemas.microsoft.com/office/powerpoint/2010/main" val="1718720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3842-93E1-6F03-D1A4-1F033AF7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comments about your process/results in CA2?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30EA-1957-DDA1-1040-33142D6BC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46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60699-1024-9327-8160-07E053118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08BC1-0DE8-4388-F676-30EEC285D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94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What were they again?</a:t>
            </a:r>
          </a:p>
        </p:txBody>
      </p:sp>
    </p:spTree>
    <p:extLst>
      <p:ext uri="{BB962C8B-B14F-4D97-AF65-F5344CB8AC3E}">
        <p14:creationId xmlns:p14="http://schemas.microsoft.com/office/powerpoint/2010/main" val="4018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27316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each one mean conceptually?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18823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video, I described several types of nodes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a graph of classroom interactions, there could be several different types of nodes</a:t>
            </a:r>
          </a:p>
          <a:p>
            <a:pPr lvl="1"/>
            <a:r>
              <a:rPr lang="en-US" dirty="0"/>
              <a:t>Teacher</a:t>
            </a:r>
          </a:p>
          <a:p>
            <a:pPr lvl="1"/>
            <a:r>
              <a:rPr lang="en-US" dirty="0"/>
              <a:t>TA</a:t>
            </a:r>
          </a:p>
          <a:p>
            <a:pPr lvl="1"/>
            <a:r>
              <a:rPr lang="en-US" dirty="0"/>
              <a:t>Student</a:t>
            </a:r>
          </a:p>
          <a:p>
            <a:pPr lvl="1"/>
            <a:r>
              <a:rPr lang="en-US" dirty="0"/>
              <a:t>Project Leader</a:t>
            </a:r>
          </a:p>
          <a:p>
            <a:pPr lvl="1"/>
            <a:r>
              <a:rPr lang="en-US" dirty="0"/>
              <a:t>Project Scribe</a:t>
            </a:r>
          </a:p>
        </p:txBody>
      </p:sp>
    </p:spTree>
    <p:extLst>
      <p:ext uri="{BB962C8B-B14F-4D97-AF65-F5344CB8AC3E}">
        <p14:creationId xmlns:p14="http://schemas.microsoft.com/office/powerpoint/2010/main" val="408646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video, I described several types of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a graph of classroom interactions, there could be several types of links</a:t>
            </a:r>
          </a:p>
          <a:p>
            <a:pPr lvl="1"/>
            <a:r>
              <a:rPr lang="en-US" dirty="0"/>
              <a:t>Leadership role (X leads Y)</a:t>
            </a:r>
          </a:p>
          <a:p>
            <a:pPr lvl="1"/>
            <a:r>
              <a:rPr lang="en-US" dirty="0"/>
              <a:t>Working on same learning resource</a:t>
            </a:r>
          </a:p>
          <a:p>
            <a:pPr lvl="1"/>
            <a:r>
              <a:rPr lang="en-US" dirty="0"/>
              <a:t>Helping act</a:t>
            </a:r>
          </a:p>
          <a:p>
            <a:pPr lvl="1"/>
            <a:r>
              <a:rPr lang="en-US" dirty="0"/>
              <a:t>Criticism act</a:t>
            </a:r>
          </a:p>
          <a:p>
            <a:pPr lvl="1"/>
            <a:r>
              <a:rPr lang="en-US" dirty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 that links can be directed or undirected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1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4922-9AC8-7BDE-3825-D2F78ED4E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55756-2D71-1A81-2935-B1E738E57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95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common use of network analysis is for social networks</a:t>
            </a:r>
          </a:p>
          <a:p>
            <a:endParaRPr lang="en-US" dirty="0"/>
          </a:p>
          <a:p>
            <a:r>
              <a:rPr lang="en-US" dirty="0"/>
              <a:t>Where else might it apply?</a:t>
            </a:r>
          </a:p>
        </p:txBody>
      </p:sp>
    </p:spTree>
    <p:extLst>
      <p:ext uri="{BB962C8B-B14F-4D97-AF65-F5344CB8AC3E}">
        <p14:creationId xmlns:p14="http://schemas.microsoft.com/office/powerpoint/2010/main" val="2746856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810E3-F64C-D73E-623C-382DA523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list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951AB-95CC-2E4A-8038-73EBC3CC8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types of networks one might encounter in education/learning?</a:t>
            </a:r>
          </a:p>
          <a:p>
            <a:pPr lvl="1"/>
            <a:r>
              <a:rPr lang="en-US" dirty="0"/>
              <a:t>Special cases of social networks with different nodes or links are fine</a:t>
            </a:r>
          </a:p>
        </p:txBody>
      </p:sp>
    </p:spTree>
    <p:extLst>
      <p:ext uri="{BB962C8B-B14F-4D97-AF65-F5344CB8AC3E}">
        <p14:creationId xmlns:p14="http://schemas.microsoft.com/office/powerpoint/2010/main" val="2678951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break into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Each group takes a type of network</a:t>
            </a:r>
          </a:p>
          <a:p>
            <a:pPr lvl="1"/>
            <a:r>
              <a:rPr lang="en-US" dirty="0"/>
              <a:t>One group per network type</a:t>
            </a:r>
          </a:p>
          <a:p>
            <a:r>
              <a:rPr lang="en-US" dirty="0"/>
              <a:t>Define what the meaning in this network would be (or could be) for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Density</a:t>
            </a:r>
          </a:p>
          <a:p>
            <a:pPr lvl="1"/>
            <a:r>
              <a:rPr lang="en-US" dirty="0"/>
              <a:t>Reachability, Geodesic Distance, Flow</a:t>
            </a:r>
          </a:p>
          <a:p>
            <a:pPr lvl="1"/>
            <a:r>
              <a:rPr lang="en-US" dirty="0"/>
              <a:t>Centrality (in its four forms)</a:t>
            </a:r>
          </a:p>
          <a:p>
            <a:pPr lvl="1"/>
            <a:r>
              <a:rPr lang="en-US" dirty="0"/>
              <a:t>Other measures that might be particularly relevant for your type of network</a:t>
            </a:r>
          </a:p>
        </p:txBody>
      </p:sp>
    </p:spTree>
    <p:extLst>
      <p:ext uri="{BB962C8B-B14F-4D97-AF65-F5344CB8AC3E}">
        <p14:creationId xmlns:p14="http://schemas.microsoft.com/office/powerpoint/2010/main" val="1037397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reconvene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wants to share</a:t>
            </a:r>
          </a:p>
          <a:p>
            <a:pPr lvl="1"/>
            <a:r>
              <a:rPr lang="en-US" dirty="0"/>
              <a:t>What their network type is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Anything else that’s interesting</a:t>
            </a:r>
          </a:p>
        </p:txBody>
      </p:sp>
    </p:spTree>
    <p:extLst>
      <p:ext uri="{BB962C8B-B14F-4D97-AF65-F5344CB8AC3E}">
        <p14:creationId xmlns:p14="http://schemas.microsoft.com/office/powerpoint/2010/main" val="2550344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</p:txBody>
      </p:sp>
    </p:spTree>
    <p:extLst>
      <p:ext uri="{BB962C8B-B14F-4D97-AF65-F5344CB8AC3E}">
        <p14:creationId xmlns:p14="http://schemas.microsoft.com/office/powerpoint/2010/main" val="3590881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  <a:p>
            <a:endParaRPr lang="en-US" dirty="0"/>
          </a:p>
          <a:p>
            <a:r>
              <a:rPr lang="en-US" dirty="0"/>
              <a:t>Studying relationships between elements in coded data</a:t>
            </a:r>
          </a:p>
        </p:txBody>
      </p:sp>
    </p:spTree>
    <p:extLst>
      <p:ext uri="{BB962C8B-B14F-4D97-AF65-F5344CB8AC3E}">
        <p14:creationId xmlns:p14="http://schemas.microsoft.com/office/powerpoint/2010/main" val="1115944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6B6D-039D-4F7E-998D-F9928D17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Process of Successful and Unsuccessful Teams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Arastoopour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00AE-4D78-44F6-AEC8-5775D772B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4FD83-709B-47AE-AF7A-D5CF44F3D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220912"/>
            <a:ext cx="73342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0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6D16-32B0-4E8C-A66E-3BCD3DE4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connections between topics in meetings over time</a:t>
            </a:r>
            <a:br>
              <a:rPr lang="en-US" dirty="0"/>
            </a:br>
            <a:r>
              <a:rPr lang="en-US" dirty="0"/>
              <a:t>(Nash &amp; Shaffer,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00476-ACC4-4DBB-BBF8-9FC22FDD4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098A9-7E74-47AB-9CAB-AC021F66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2754313"/>
            <a:ext cx="68675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00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0622-2D98-421E-CCCC-572C89D89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32FC8-3037-A35F-38EE-C58409BBC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92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76DB-AC40-027D-8BA6-52EB6F9E0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 anyone 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E7A6D-4660-06B6-5DEE-84F3135B4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conducted an ENA?</a:t>
            </a:r>
          </a:p>
          <a:p>
            <a:endParaRPr lang="en-US" dirty="0"/>
          </a:p>
          <a:p>
            <a:r>
              <a:rPr lang="en-US" dirty="0"/>
              <a:t>If so, please tell us about it</a:t>
            </a:r>
          </a:p>
        </p:txBody>
      </p:sp>
    </p:spTree>
    <p:extLst>
      <p:ext uri="{BB962C8B-B14F-4D97-AF65-F5344CB8AC3E}">
        <p14:creationId xmlns:p14="http://schemas.microsoft.com/office/powerpoint/2010/main" val="3322297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AE51-5C65-C4BD-C252-A9901A9F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Gasevic</a:t>
            </a:r>
            <a:r>
              <a:rPr lang="en-US" dirty="0"/>
              <a:t>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CE39E-756A-6E63-75AA-89C8DD61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1923090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AE51-5C65-C4BD-C252-A9901A9F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Pantic</a:t>
            </a:r>
            <a:r>
              <a:rPr lang="en-US" dirty="0"/>
              <a:t>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CE39E-756A-6E63-75AA-89C8DD61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771317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9AE51-5C65-C4BD-C252-A9901A9F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Karimi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CE39E-756A-6E63-75AA-89C8DD61C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42770312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99C38-F545-11FA-286B-9C532EAA7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theme across 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19929-B9BB-B3A1-A36B-C4F6CFE15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Social network analyses are much more interesting when they are connected to other data as well</a:t>
            </a:r>
          </a:p>
          <a:p>
            <a:endParaRPr lang="en-US" dirty="0"/>
          </a:p>
          <a:p>
            <a:r>
              <a:rPr lang="en-US" dirty="0"/>
              <a:t>Correlations between social networks and GPA outcomes</a:t>
            </a:r>
          </a:p>
          <a:p>
            <a:r>
              <a:rPr lang="en-US" dirty="0"/>
              <a:t>Connections between social networks and epistemic networks (on self-reports of agency and implementation)</a:t>
            </a:r>
          </a:p>
          <a:p>
            <a:r>
              <a:rPr lang="en-US" dirty="0"/>
              <a:t>Topics and </a:t>
            </a:r>
            <a:r>
              <a:rPr lang="en-US"/>
              <a:t>websites used associated </a:t>
            </a:r>
            <a:r>
              <a:rPr lang="en-US" dirty="0"/>
              <a:t>with high values on social network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450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4482-82A6-38AE-62D9-F3ADC98A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 about 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9F60-DD54-002B-BF9D-0CBB4FF6A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EDUC5100 Quantitative Ethnography</a:t>
            </a:r>
          </a:p>
          <a:p>
            <a:endParaRPr lang="en-US" dirty="0"/>
          </a:p>
          <a:p>
            <a:r>
              <a:rPr lang="en-US" dirty="0"/>
              <a:t>Dr. Amanda Barany</a:t>
            </a:r>
          </a:p>
        </p:txBody>
      </p:sp>
      <p:pic>
        <p:nvPicPr>
          <p:cNvPr id="1026" name="Picture 2" descr="Amanda Barany | Drexel University">
            <a:extLst>
              <a:ext uri="{FF2B5EF4-FFF2-40B4-BE49-F238E27FC236}">
                <a16:creationId xmlns:a16="http://schemas.microsoft.com/office/drawing/2014/main" id="{D6CF8CEA-2462-7F02-D727-6717093E0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4953000"/>
            <a:ext cx="158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810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4482-82A6-38AE-62D9-F3ADC98A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learn more about SNA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49F60-DD54-002B-BF9D-0CBB4FF6A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EDUC5100 Social Network Analysis</a:t>
            </a:r>
          </a:p>
          <a:p>
            <a:endParaRPr lang="en-US"/>
          </a:p>
          <a:p>
            <a:r>
              <a:rPr lang="en-US"/>
              <a:t>Professor Bodong Chen</a:t>
            </a:r>
            <a:endParaRPr lang="en-US" dirty="0"/>
          </a:p>
        </p:txBody>
      </p:sp>
      <p:pic>
        <p:nvPicPr>
          <p:cNvPr id="1026" name="Picture 2" descr="Bodong Chen | Penn GSE">
            <a:extLst>
              <a:ext uri="{FF2B5EF4-FFF2-40B4-BE49-F238E27FC236}">
                <a16:creationId xmlns:a16="http://schemas.microsoft.com/office/drawing/2014/main" id="{6BF507C9-B15B-9FF0-71C4-D5C075676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5257800"/>
            <a:ext cx="24003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106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1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October 12 &amp; 17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Guest lecturer Oct 12: Joyce Zhang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Bayesian Knowledge Tracing</a:t>
            </a:r>
          </a:p>
          <a:p>
            <a:pPr lvl="1"/>
            <a:r>
              <a:rPr lang="en-US" dirty="0"/>
              <a:t>Basic: SNA Due October 16</a:t>
            </a:r>
          </a:p>
          <a:p>
            <a:r>
              <a:rPr lang="en-US" dirty="0"/>
              <a:t>October 19 &amp; 24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Logistic Knowledge Tracing</a:t>
            </a:r>
          </a:p>
          <a:p>
            <a:pPr lvl="1"/>
            <a:r>
              <a:rPr lang="en-US" dirty="0"/>
              <a:t>Basic: BKT Due October 23</a:t>
            </a:r>
          </a:p>
          <a:p>
            <a:r>
              <a:rPr lang="en-US" dirty="0"/>
              <a:t>October 26 &amp; 31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Deep Knowledge Tracing</a:t>
            </a:r>
          </a:p>
          <a:p>
            <a:pPr lvl="1"/>
            <a:r>
              <a:rPr lang="en-US" dirty="0"/>
              <a:t>Basic: PFA Due October 30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7074</TotalTime>
  <Words>596</Words>
  <Application>Microsoft Office PowerPoint</Application>
  <PresentationFormat>On-screen Show (4:3)</PresentationFormat>
  <Paragraphs>110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Core Methods in  Educational Data Mining</vt:lpstr>
      <vt:lpstr>CA2</vt:lpstr>
      <vt:lpstr>Your process for  feature engineering</vt:lpstr>
      <vt:lpstr>What tools have you used to create features?</vt:lpstr>
      <vt:lpstr>Does it seem to be working?</vt:lpstr>
      <vt:lpstr>Any other comments about your process/results in CA2?</vt:lpstr>
      <vt:lpstr>Network Analysis</vt:lpstr>
      <vt:lpstr>Four types of centrality</vt:lpstr>
      <vt:lpstr>Four types of centrality</vt:lpstr>
      <vt:lpstr>What does each one mean conceptually?</vt:lpstr>
      <vt:lpstr>In the video, I described several types of nodes</vt:lpstr>
      <vt:lpstr>In the video, I described several types of links</vt:lpstr>
      <vt:lpstr>Questions or comments?</vt:lpstr>
      <vt:lpstr>Network Analysis</vt:lpstr>
      <vt:lpstr>Let’s list examples</vt:lpstr>
      <vt:lpstr>Let’s break into groups</vt:lpstr>
      <vt:lpstr>Now reconvene</vt:lpstr>
      <vt:lpstr>Questions or comments?</vt:lpstr>
      <vt:lpstr>Epistemic Network Analysis</vt:lpstr>
      <vt:lpstr>Epistemic Network Analysis</vt:lpstr>
      <vt:lpstr>Studying Process of Successful and Unsuccessful Teams  (Arastoopour et al., 2016)</vt:lpstr>
      <vt:lpstr>Studying connections between topics in meetings over time (Nash &amp; Shaffer, 2013)</vt:lpstr>
      <vt:lpstr>Questions? Comments?</vt:lpstr>
      <vt:lpstr>Has anyone here…</vt:lpstr>
      <vt:lpstr>Gasevic reading</vt:lpstr>
      <vt:lpstr>Pantic reading</vt:lpstr>
      <vt:lpstr>Karimi reading</vt:lpstr>
      <vt:lpstr>Key theme across papers</vt:lpstr>
      <vt:lpstr>To learn more about ENA</vt:lpstr>
      <vt:lpstr>To learn more about SNA</vt:lpstr>
      <vt:lpstr>Final questions or comments?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609</cp:revision>
  <dcterms:created xsi:type="dcterms:W3CDTF">2010-01-07T20:34:12Z</dcterms:created>
  <dcterms:modified xsi:type="dcterms:W3CDTF">2023-10-03T15:55:29Z</dcterms:modified>
</cp:coreProperties>
</file>