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900" r:id="rId3"/>
    <p:sldId id="989" r:id="rId4"/>
    <p:sldId id="883" r:id="rId5"/>
    <p:sldId id="902" r:id="rId6"/>
    <p:sldId id="991" r:id="rId7"/>
    <p:sldId id="990" r:id="rId8"/>
    <p:sldId id="994" r:id="rId9"/>
    <p:sldId id="995" r:id="rId10"/>
    <p:sldId id="997" r:id="rId11"/>
    <p:sldId id="999" r:id="rId12"/>
    <p:sldId id="998" r:id="rId13"/>
    <p:sldId id="996" r:id="rId14"/>
    <p:sldId id="1000" r:id="rId15"/>
    <p:sldId id="938" r:id="rId16"/>
    <p:sldId id="939" r:id="rId17"/>
    <p:sldId id="1002" r:id="rId18"/>
    <p:sldId id="1003" r:id="rId19"/>
    <p:sldId id="1005" r:id="rId20"/>
    <p:sldId id="942" r:id="rId21"/>
    <p:sldId id="941" r:id="rId22"/>
    <p:sldId id="1006" r:id="rId23"/>
    <p:sldId id="1007" r:id="rId24"/>
    <p:sldId id="948" r:id="rId25"/>
    <p:sldId id="1009" r:id="rId26"/>
    <p:sldId id="1010" r:id="rId27"/>
    <p:sldId id="1011" r:id="rId28"/>
    <p:sldId id="1015" r:id="rId29"/>
    <p:sldId id="1012" r:id="rId30"/>
    <p:sldId id="1013" r:id="rId31"/>
    <p:sldId id="1014" r:id="rId32"/>
    <p:sldId id="1025" r:id="rId33"/>
    <p:sldId id="1016" r:id="rId34"/>
    <p:sldId id="1021" r:id="rId35"/>
    <p:sldId id="1023" r:id="rId36"/>
    <p:sldId id="1024" r:id="rId37"/>
    <p:sldId id="1026" r:id="rId38"/>
    <p:sldId id="1017" r:id="rId39"/>
    <p:sldId id="1008" r:id="rId40"/>
    <p:sldId id="1018" r:id="rId41"/>
    <p:sldId id="1019" r:id="rId42"/>
    <p:sldId id="1020" r:id="rId43"/>
    <p:sldId id="1022" r:id="rId44"/>
    <p:sldId id="1027" r:id="rId45"/>
    <p:sldId id="961" r:id="rId46"/>
    <p:sldId id="971" r:id="rId47"/>
    <p:sldId id="972" r:id="rId48"/>
    <p:sldId id="973" r:id="rId49"/>
    <p:sldId id="988" r:id="rId50"/>
    <p:sldId id="1028" r:id="rId51"/>
    <p:sldId id="987" r:id="rId52"/>
    <p:sldId id="1029" r:id="rId53"/>
    <p:sldId id="412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900"/>
            <p14:sldId id="989"/>
            <p14:sldId id="883"/>
            <p14:sldId id="902"/>
            <p14:sldId id="991"/>
            <p14:sldId id="990"/>
            <p14:sldId id="994"/>
            <p14:sldId id="995"/>
            <p14:sldId id="997"/>
            <p14:sldId id="999"/>
            <p14:sldId id="998"/>
            <p14:sldId id="996"/>
            <p14:sldId id="1000"/>
            <p14:sldId id="938"/>
            <p14:sldId id="939"/>
            <p14:sldId id="1002"/>
            <p14:sldId id="1003"/>
            <p14:sldId id="1005"/>
            <p14:sldId id="942"/>
            <p14:sldId id="941"/>
            <p14:sldId id="1006"/>
            <p14:sldId id="1007"/>
            <p14:sldId id="948"/>
            <p14:sldId id="1009"/>
            <p14:sldId id="1010"/>
            <p14:sldId id="1011"/>
            <p14:sldId id="1015"/>
            <p14:sldId id="1012"/>
            <p14:sldId id="1013"/>
            <p14:sldId id="1014"/>
            <p14:sldId id="1025"/>
            <p14:sldId id="1016"/>
            <p14:sldId id="1021"/>
            <p14:sldId id="1023"/>
            <p14:sldId id="1024"/>
            <p14:sldId id="1026"/>
            <p14:sldId id="1017"/>
            <p14:sldId id="1008"/>
            <p14:sldId id="1018"/>
            <p14:sldId id="1019"/>
            <p14:sldId id="1020"/>
            <p14:sldId id="1022"/>
            <p14:sldId id="1027"/>
            <p14:sldId id="961"/>
            <p14:sldId id="971"/>
            <p14:sldId id="972"/>
            <p14:sldId id="973"/>
            <p14:sldId id="988"/>
            <p14:sldId id="1028"/>
            <p14:sldId id="987"/>
            <p14:sldId id="1029"/>
            <p14:sldId id="4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46" autoAdjust="0"/>
    <p:restoredTop sz="86719" autoAdjust="0"/>
  </p:normalViewPr>
  <p:slideViewPr>
    <p:cSldViewPr>
      <p:cViewPr>
        <p:scale>
          <a:sx n="66" d="100"/>
          <a:sy n="66" d="100"/>
        </p:scale>
        <p:origin x="504" y="4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20E11-B966-90E9-837D-07A92D1D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19F20-F787-96CA-AED5-FA9C30284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or comments?</a:t>
            </a:r>
          </a:p>
        </p:txBody>
      </p:sp>
    </p:spTree>
    <p:extLst>
      <p:ext uri="{BB962C8B-B14F-4D97-AF65-F5344CB8AC3E}">
        <p14:creationId xmlns:p14="http://schemas.microsoft.com/office/powerpoint/2010/main" val="4100294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20E11-B966-90E9-837D-07A92D1D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19F20-F787-96CA-AED5-FA9C30284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961061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A390-8ED4-120B-AB31-8779E75E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32F5E-4EE4-85C0-FED5-B00BEF3B6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992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A390-8ED4-120B-AB31-8779E75E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32F5E-4EE4-85C0-FED5-B00BEF3B6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Can anyone define Reinforcement Learning?</a:t>
            </a:r>
            <a:br>
              <a:rPr lang="en-US" dirty="0"/>
            </a:br>
            <a:r>
              <a:rPr lang="en-US" dirty="0"/>
              <a:t>(Doesn’t have to be the same as an official definition)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548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4B64F-192B-D848-0EE4-CA08B6F89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Reinforcement Learning: </a:t>
            </a:r>
            <a:br>
              <a:rPr lang="en-US" dirty="0"/>
            </a:br>
            <a:r>
              <a:rPr lang="en-US" dirty="0"/>
              <a:t>A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C6DD7-1A36-00E0-FB0D-1A670E2F1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“In reinforcement learning (RL), the goal is for an agent to learn a policy π—a mapping from states to actions or probability distributions over actions—that incurs high reward (Sutton and </a:t>
            </a:r>
            <a:r>
              <a:rPr lang="en-US" dirty="0" err="1"/>
              <a:t>Barto</a:t>
            </a:r>
            <a:r>
              <a:rPr lang="en-US" dirty="0"/>
              <a:t>, 1998). The policy specifies for each state what action the agent should take.”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Doroudi</a:t>
            </a:r>
            <a:r>
              <a:rPr lang="en-US" dirty="0"/>
              <a:t> et al., 2018)</a:t>
            </a:r>
          </a:p>
        </p:txBody>
      </p:sp>
    </p:spTree>
    <p:extLst>
      <p:ext uri="{BB962C8B-B14F-4D97-AF65-F5344CB8AC3E}">
        <p14:creationId xmlns:p14="http://schemas.microsoft.com/office/powerpoint/2010/main" val="212235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A390-8ED4-120B-AB31-8779E75E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32F5E-4EE4-85C0-FED5-B00BEF3B6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is reinforcement learning different than everything else we have studied this semester?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048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58071-53CF-B447-BE05-A5B3386D6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Multi-arm bandit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46A82-7BAD-D839-4F5B-95D6454A0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a multi-arm bandit try to figure out?</a:t>
            </a:r>
          </a:p>
        </p:txBody>
      </p:sp>
    </p:spTree>
    <p:extLst>
      <p:ext uri="{BB962C8B-B14F-4D97-AF65-F5344CB8AC3E}">
        <p14:creationId xmlns:p14="http://schemas.microsoft.com/office/powerpoint/2010/main" val="1244252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58071-53CF-B447-BE05-A5B3386D6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Multi-arm bandit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46A82-7BAD-D839-4F5B-95D6454A0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a multi-arm bandit try to figure out?</a:t>
            </a:r>
          </a:p>
          <a:p>
            <a:pPr lvl="1"/>
            <a:r>
              <a:rPr lang="en-US" dirty="0"/>
              <a:t>Which policy of a set it should use, based on reward</a:t>
            </a:r>
          </a:p>
          <a:p>
            <a:pPr lvl="1"/>
            <a:r>
              <a:rPr lang="en-US" dirty="0"/>
              <a:t>No contextual or temporal effects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166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E2B11-E95C-499F-6BD4-DF89EFFD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and Exploitation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2212B-A71F-6DB2-972A-F8CA1BC2F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things are working as expected, how does a multi-armed bandit use each of these over time?</a:t>
            </a:r>
          </a:p>
        </p:txBody>
      </p:sp>
    </p:spTree>
    <p:extLst>
      <p:ext uri="{BB962C8B-B14F-4D97-AF65-F5344CB8AC3E}">
        <p14:creationId xmlns:p14="http://schemas.microsoft.com/office/powerpoint/2010/main" val="2669454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613ED-E4BE-DB60-729B-6EDECF272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would you want to use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1EF31-AB01-3CA1-DA04-3C1284DB1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real world</a:t>
            </a:r>
          </a:p>
        </p:txBody>
      </p:sp>
    </p:spTree>
    <p:extLst>
      <p:ext uri="{BB962C8B-B14F-4D97-AF65-F5344CB8AC3E}">
        <p14:creationId xmlns:p14="http://schemas.microsoft.com/office/powerpoint/2010/main" val="62323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43D0-F867-4687-1ADA-63C72F4BF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51FD-4C69-1D8D-2AFD-CC564EFF8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01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58071-53CF-B447-BE05-A5B3386D6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Contextual multi-arm bandit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46A82-7BAD-D839-4F5B-95D6454A0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a contextual multi-arm bandit and a regular multi-arm bandit?</a:t>
            </a:r>
          </a:p>
        </p:txBody>
      </p:sp>
    </p:spTree>
    <p:extLst>
      <p:ext uri="{BB962C8B-B14F-4D97-AF65-F5344CB8AC3E}">
        <p14:creationId xmlns:p14="http://schemas.microsoft.com/office/powerpoint/2010/main" val="3949081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58071-53CF-B447-BE05-A5B3386D6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Contextual multi-arm bandit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46A82-7BAD-D839-4F5B-95D6454A0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a contextual multi-arm bandit and a regular multi-arm bandit?</a:t>
            </a:r>
          </a:p>
          <a:p>
            <a:pPr lvl="1"/>
            <a:r>
              <a:rPr lang="en-US" dirty="0"/>
              <a:t>Now there’s context</a:t>
            </a:r>
          </a:p>
          <a:p>
            <a:pPr lvl="1"/>
            <a:r>
              <a:rPr lang="en-US" dirty="0"/>
              <a:t>So the algorithm tries to figure out what action to use in a given context</a:t>
            </a:r>
          </a:p>
        </p:txBody>
      </p:sp>
    </p:spTree>
    <p:extLst>
      <p:ext uri="{BB962C8B-B14F-4D97-AF65-F5344CB8AC3E}">
        <p14:creationId xmlns:p14="http://schemas.microsoft.com/office/powerpoint/2010/main" val="3542735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0E1C6-E5D8-E560-EDB1-70248B05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contextual factors that would be relevant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CD2E3-D436-91A0-07AA-7B73A1232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deciding what activity a math tutoring system should provide?</a:t>
            </a:r>
          </a:p>
        </p:txBody>
      </p:sp>
    </p:spTree>
    <p:extLst>
      <p:ext uri="{BB962C8B-B14F-4D97-AF65-F5344CB8AC3E}">
        <p14:creationId xmlns:p14="http://schemas.microsoft.com/office/powerpoint/2010/main" val="3815041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0E1C6-E5D8-E560-EDB1-70248B05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contextual factors that would be relevant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CD2E3-D436-91A0-07AA-7B73A1232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deciding which lesson to give a student next, in an online course? </a:t>
            </a:r>
          </a:p>
        </p:txBody>
      </p:sp>
    </p:spTree>
    <p:extLst>
      <p:ext uri="{BB962C8B-B14F-4D97-AF65-F5344CB8AC3E}">
        <p14:creationId xmlns:p14="http://schemas.microsoft.com/office/powerpoint/2010/main" val="969422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43D0-F867-4687-1ADA-63C72F4BF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51FD-4C69-1D8D-2AFD-CC564EFF8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33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58071-53CF-B447-BE05-A5B3386D6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Non-stationary bandit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46A82-7BAD-D839-4F5B-95D6454A0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a non-stationary bandit and a regular multi-arm bandit?</a:t>
            </a:r>
          </a:p>
        </p:txBody>
      </p:sp>
    </p:spTree>
    <p:extLst>
      <p:ext uri="{BB962C8B-B14F-4D97-AF65-F5344CB8AC3E}">
        <p14:creationId xmlns:p14="http://schemas.microsoft.com/office/powerpoint/2010/main" val="4254259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58071-53CF-B447-BE05-A5B3386D6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Non-stationary bandit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46A82-7BAD-D839-4F5B-95D6454A0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a non-stationary bandit and a regular multi-arm bandit?</a:t>
            </a:r>
          </a:p>
          <a:p>
            <a:pPr lvl="1"/>
            <a:r>
              <a:rPr lang="en-US" dirty="0"/>
              <a:t>The reward might be changing over time</a:t>
            </a:r>
          </a:p>
        </p:txBody>
      </p:sp>
    </p:spTree>
    <p:extLst>
      <p:ext uri="{BB962C8B-B14F-4D97-AF65-F5344CB8AC3E}">
        <p14:creationId xmlns:p14="http://schemas.microsoft.com/office/powerpoint/2010/main" val="2253203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9D643-C518-A7BC-1F2C-AF64F799A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Rosencranz</a:t>
            </a:r>
            <a:r>
              <a:rPr lang="en-US" dirty="0"/>
              <a:t> &amp; Guildenstern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6592A-E8E9-5628-9A41-A83A095A6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75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954DB-DDFF-A69D-75E7-1D56DA21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educational examples where reward function could shift?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E8037-4377-6457-A9B1-A6925377B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886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9C47E-A863-2268-BC47-65B1768D0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Decision Process (MDP)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A2BD3-6A55-B2C2-804E-7808E5C22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are MDPs different than bandits?</a:t>
            </a:r>
          </a:p>
        </p:txBody>
      </p:sp>
    </p:spTree>
    <p:extLst>
      <p:ext uri="{BB962C8B-B14F-4D97-AF65-F5344CB8AC3E}">
        <p14:creationId xmlns:p14="http://schemas.microsoft.com/office/powerpoint/2010/main" val="307648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9C47E-A863-2268-BC47-65B1768D0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Decision Process (MDP)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A2BD3-6A55-B2C2-804E-7808E5C22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are MDPs different than bandits?</a:t>
            </a:r>
          </a:p>
          <a:p>
            <a:pPr lvl="1"/>
            <a:r>
              <a:rPr lang="en-US" dirty="0"/>
              <a:t>They assume that the environment can be in one of several states</a:t>
            </a:r>
          </a:p>
          <a:p>
            <a:pPr lvl="1"/>
            <a:r>
              <a:rPr lang="en-US" dirty="0"/>
              <a:t>Reward for action depends on state</a:t>
            </a:r>
          </a:p>
          <a:p>
            <a:pPr lvl="1"/>
            <a:r>
              <a:rPr lang="en-US" dirty="0"/>
              <a:t>They need to learn</a:t>
            </a:r>
          </a:p>
          <a:p>
            <a:pPr lvl="2"/>
            <a:r>
              <a:rPr lang="en-US" dirty="0"/>
              <a:t>Reward for each state</a:t>
            </a:r>
          </a:p>
          <a:p>
            <a:pPr lvl="2"/>
            <a:r>
              <a:rPr lang="en-US" dirty="0"/>
              <a:t>Transition probabilities between states based on actions it takes</a:t>
            </a:r>
          </a:p>
        </p:txBody>
      </p:sp>
    </p:spTree>
    <p:extLst>
      <p:ext uri="{BB962C8B-B14F-4D97-AF65-F5344CB8AC3E}">
        <p14:creationId xmlns:p14="http://schemas.microsoft.com/office/powerpoint/2010/main" val="3189722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2D32B-F169-87B3-3A02-3A4B4D80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give some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246C5-BA66-7BEA-AF13-9D97D8857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an intelligent tutoring system, what might be the student’s state, that would cause the tutoring system to choose a different teaching strategy?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73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460-59EB-04BF-DBEE-267B8EE1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MDP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536DC-E740-13AC-955A-446FE4949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 am a monkey. </a:t>
            </a:r>
          </a:p>
          <a:p>
            <a:r>
              <a:rPr lang="en-US" dirty="0"/>
              <a:t>It is either raining or sunny. </a:t>
            </a:r>
          </a:p>
          <a:p>
            <a:r>
              <a:rPr lang="en-US" dirty="0"/>
              <a:t>I can pick mangos or attack tourists.</a:t>
            </a:r>
          </a:p>
          <a:p>
            <a:r>
              <a:rPr lang="en-US" dirty="0"/>
              <a:t>My actions do not affect the state.</a:t>
            </a:r>
          </a:p>
          <a:p>
            <a:endParaRPr lang="en-US" dirty="0"/>
          </a:p>
          <a:p>
            <a:r>
              <a:rPr lang="en-US" dirty="0"/>
              <a:t>Transition(Rainy-&gt;Sunny | Attack) = 0.3	</a:t>
            </a:r>
          </a:p>
          <a:p>
            <a:r>
              <a:rPr lang="en-US" dirty="0"/>
              <a:t>Transition(Rainy-&gt;Sunny | Pick) = 0.3</a:t>
            </a:r>
          </a:p>
          <a:p>
            <a:r>
              <a:rPr lang="en-US" dirty="0"/>
              <a:t>Transition(Sunny-&gt;Rainy| Attack) = 0.4	</a:t>
            </a:r>
          </a:p>
          <a:p>
            <a:r>
              <a:rPr lang="en-US" dirty="0"/>
              <a:t>Transition(Sunny-&gt;Rainy | Pick) = 0.4</a:t>
            </a:r>
          </a:p>
          <a:p>
            <a:endParaRPr lang="en-US" dirty="0"/>
          </a:p>
          <a:p>
            <a:r>
              <a:rPr lang="en-US" dirty="0"/>
              <a:t>Reward (Sunny, Attack) = 0.8		Reward(Sunny, Pick) = 0.6</a:t>
            </a:r>
          </a:p>
          <a:p>
            <a:r>
              <a:rPr lang="en-US" dirty="0"/>
              <a:t>Reward (Rainy, Attack) = 0.1		Reward(Rainy, Pick) = 0.4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728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460-59EB-04BF-DBEE-267B8EE1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MDP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536DC-E740-13AC-955A-446FE4949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 am a monkey. </a:t>
            </a:r>
          </a:p>
          <a:p>
            <a:r>
              <a:rPr lang="en-US" dirty="0"/>
              <a:t>Tourists are careless or vigilant.</a:t>
            </a:r>
          </a:p>
          <a:p>
            <a:r>
              <a:rPr lang="en-US" dirty="0"/>
              <a:t>I can pick mangos or attack tourists.</a:t>
            </a:r>
          </a:p>
          <a:p>
            <a:endParaRPr lang="en-US" dirty="0"/>
          </a:p>
          <a:p>
            <a:r>
              <a:rPr lang="en-US" dirty="0"/>
              <a:t>Transition(Careless-&gt;Vigilant| Attack) = 0.9	</a:t>
            </a:r>
          </a:p>
          <a:p>
            <a:r>
              <a:rPr lang="en-US" dirty="0"/>
              <a:t>Transition(Careless-&gt;Vigilant | Pick) = 0.05</a:t>
            </a:r>
          </a:p>
          <a:p>
            <a:r>
              <a:rPr lang="en-US" dirty="0"/>
              <a:t>Transition(Vigilant-&gt;Careless| Attack) = 0.01	</a:t>
            </a:r>
          </a:p>
          <a:p>
            <a:r>
              <a:rPr lang="en-US" dirty="0"/>
              <a:t>Transition(Vigilant-&gt;Careless | Pick) = 0.1</a:t>
            </a:r>
          </a:p>
          <a:p>
            <a:endParaRPr lang="en-US" dirty="0"/>
          </a:p>
          <a:p>
            <a:r>
              <a:rPr lang="en-US" dirty="0"/>
              <a:t>Reward (Vigilant, Attack) = 0.1	Reward(Vigilant, Pick) = 0.3</a:t>
            </a:r>
          </a:p>
          <a:p>
            <a:r>
              <a:rPr lang="en-US" dirty="0"/>
              <a:t>Reward (Careless, Attack) = 0.95	Reward(Careless, Pick) = 0.6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907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460-59EB-04BF-DBEE-267B8EE1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MDP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536DC-E740-13AC-955A-446FE4949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I am a monkey. </a:t>
            </a:r>
          </a:p>
          <a:p>
            <a:r>
              <a:rPr lang="en-US" dirty="0"/>
              <a:t>Tourists are careless or vigilant.</a:t>
            </a:r>
          </a:p>
          <a:p>
            <a:r>
              <a:rPr lang="en-US" dirty="0"/>
              <a:t>I can pick mangos or attack tourists.</a:t>
            </a:r>
          </a:p>
          <a:p>
            <a:endParaRPr lang="en-US" dirty="0"/>
          </a:p>
          <a:p>
            <a:r>
              <a:rPr lang="en-US" dirty="0"/>
              <a:t>Transition(Careless-&gt;Vigilant| Attack) = 0.9	</a:t>
            </a:r>
          </a:p>
          <a:p>
            <a:r>
              <a:rPr lang="en-US" dirty="0"/>
              <a:t>Transition(Careless-&gt;Vigilant | Pick) = 0.05</a:t>
            </a:r>
          </a:p>
          <a:p>
            <a:r>
              <a:rPr lang="en-US" dirty="0"/>
              <a:t>Transition(Vigilant-&gt;Careless| Attack) = 0.01	</a:t>
            </a:r>
          </a:p>
          <a:p>
            <a:r>
              <a:rPr lang="en-US" dirty="0"/>
              <a:t>Transition(Vigilant-&gt;Careless | Pick) = 0.1</a:t>
            </a:r>
          </a:p>
          <a:p>
            <a:endParaRPr lang="en-US" dirty="0"/>
          </a:p>
          <a:p>
            <a:r>
              <a:rPr lang="en-US" dirty="0"/>
              <a:t>Reward (Vigilant, Attack) = 0.1		Reward(Vigilant, Pick) = 0.3</a:t>
            </a:r>
          </a:p>
          <a:p>
            <a:r>
              <a:rPr lang="en-US" dirty="0"/>
              <a:t>Reward (Careless, Attack) = 0.95		Reward(Careless, Pick) = 0.6</a:t>
            </a:r>
          </a:p>
          <a:p>
            <a:endParaRPr lang="en-US" dirty="0"/>
          </a:p>
          <a:p>
            <a:r>
              <a:rPr lang="en-US" dirty="0"/>
              <a:t>Short-term, it is better to attack when careless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6985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460-59EB-04BF-DBEE-267B8EE1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MDP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536DC-E740-13AC-955A-446FE4949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I am a monkey. </a:t>
            </a:r>
          </a:p>
          <a:p>
            <a:r>
              <a:rPr lang="en-US" dirty="0"/>
              <a:t>Tourists are careless or vigilant.</a:t>
            </a:r>
          </a:p>
          <a:p>
            <a:r>
              <a:rPr lang="en-US" dirty="0"/>
              <a:t>I can pick mangos or attack tourists.</a:t>
            </a:r>
          </a:p>
          <a:p>
            <a:endParaRPr lang="en-US" dirty="0"/>
          </a:p>
          <a:p>
            <a:r>
              <a:rPr lang="en-US" dirty="0"/>
              <a:t>Transition(Careless-&gt;Vigilant| Attack) = 0.9	</a:t>
            </a:r>
          </a:p>
          <a:p>
            <a:r>
              <a:rPr lang="en-US" dirty="0"/>
              <a:t>Transition(Careless-&gt;Vigilant | Pick) = 0.05</a:t>
            </a:r>
          </a:p>
          <a:p>
            <a:r>
              <a:rPr lang="en-US" dirty="0"/>
              <a:t>Transition(Vigilant-&gt;Careless| Attack) = 0.01	</a:t>
            </a:r>
          </a:p>
          <a:p>
            <a:r>
              <a:rPr lang="en-US" dirty="0"/>
              <a:t>Transition(Vigilant-&gt;Careless | Pick) = 0.1</a:t>
            </a:r>
          </a:p>
          <a:p>
            <a:endParaRPr lang="en-US" dirty="0"/>
          </a:p>
          <a:p>
            <a:r>
              <a:rPr lang="en-US" dirty="0"/>
              <a:t>Reward (Vigilant, Attack) = 0.1		Reward(Vigilant, Pick) = 0.3</a:t>
            </a:r>
          </a:p>
          <a:p>
            <a:r>
              <a:rPr lang="en-US" dirty="0"/>
              <a:t>Reward (Careless, Attack) = 0.95		Reward(Careless, Pick) = 0.6</a:t>
            </a:r>
          </a:p>
          <a:p>
            <a:endParaRPr lang="en-US" dirty="0"/>
          </a:p>
          <a:p>
            <a:r>
              <a:rPr lang="en-US" dirty="0"/>
              <a:t>Short-term, it is better to attack when careless</a:t>
            </a:r>
          </a:p>
          <a:p>
            <a:r>
              <a:rPr lang="en-US" dirty="0"/>
              <a:t>But long-term, it is actually better to pick even when careless</a:t>
            </a:r>
          </a:p>
          <a:p>
            <a:r>
              <a:rPr lang="en-US" dirty="0"/>
              <a:t>And MDPs can be set up to take this into account in selecting a policy!</a:t>
            </a:r>
          </a:p>
        </p:txBody>
      </p:sp>
    </p:spTree>
    <p:extLst>
      <p:ext uri="{BB962C8B-B14F-4D97-AF65-F5344CB8AC3E}">
        <p14:creationId xmlns:p14="http://schemas.microsoft.com/office/powerpoint/2010/main" val="2806892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460-59EB-04BF-DBEE-267B8EE1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MDP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536DC-E740-13AC-955A-446FE4949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I am a monkey. </a:t>
            </a:r>
          </a:p>
          <a:p>
            <a:r>
              <a:rPr lang="en-US" dirty="0"/>
              <a:t>Tourists are careless or vigilant.</a:t>
            </a:r>
          </a:p>
          <a:p>
            <a:r>
              <a:rPr lang="en-US" dirty="0"/>
              <a:t>I can pick mangos or attack tourists.</a:t>
            </a:r>
          </a:p>
          <a:p>
            <a:endParaRPr lang="en-US" dirty="0"/>
          </a:p>
          <a:p>
            <a:r>
              <a:rPr lang="en-US" dirty="0"/>
              <a:t>Transition(Careless-&gt;Vigilant| Attack) = 0.9	</a:t>
            </a:r>
          </a:p>
          <a:p>
            <a:r>
              <a:rPr lang="en-US" dirty="0"/>
              <a:t>Transition(Careless-&gt;Vigilant | Pick) = 0.05</a:t>
            </a:r>
          </a:p>
          <a:p>
            <a:r>
              <a:rPr lang="en-US" dirty="0"/>
              <a:t>Transition(Vigilant-&gt;Careless| Attack) = 0.01	</a:t>
            </a:r>
          </a:p>
          <a:p>
            <a:r>
              <a:rPr lang="en-US" dirty="0"/>
              <a:t>Transition(Vigilant-&gt;Careless | Pick) = 0.1</a:t>
            </a:r>
          </a:p>
          <a:p>
            <a:endParaRPr lang="en-US" dirty="0"/>
          </a:p>
          <a:p>
            <a:r>
              <a:rPr lang="en-US" dirty="0"/>
              <a:t>Reward (Vigilant, Attack) = 0.1		Reward(Vigilant, Pick) = 0.3</a:t>
            </a:r>
          </a:p>
          <a:p>
            <a:r>
              <a:rPr lang="en-US" dirty="0"/>
              <a:t>Reward (Careless, Attack) = 0.95		Reward(Careless, Pick) = 0.6</a:t>
            </a:r>
          </a:p>
          <a:p>
            <a:endParaRPr lang="en-US" dirty="0"/>
          </a:p>
          <a:p>
            <a:r>
              <a:rPr lang="en-US" dirty="0"/>
              <a:t>Short-term, it is better to attack when careless</a:t>
            </a:r>
          </a:p>
          <a:p>
            <a:r>
              <a:rPr lang="en-US" dirty="0"/>
              <a:t>But long-term, it is actually better to pick even when careless</a:t>
            </a:r>
          </a:p>
          <a:p>
            <a:r>
              <a:rPr lang="en-US" dirty="0"/>
              <a:t>If only the monkeys I met in Bali agreed with this logic…</a:t>
            </a:r>
          </a:p>
        </p:txBody>
      </p:sp>
    </p:spTree>
    <p:extLst>
      <p:ext uri="{BB962C8B-B14F-4D97-AF65-F5344CB8AC3E}">
        <p14:creationId xmlns:p14="http://schemas.microsoft.com/office/powerpoint/2010/main" val="26097406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460-59EB-04BF-DBEE-267B8EE1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that’s 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536DC-E740-13AC-955A-446FE4949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Transition(Careless-&gt;Vigilant| Attack) = 0.9	</a:t>
            </a:r>
          </a:p>
          <a:p>
            <a:r>
              <a:rPr lang="en-US" dirty="0"/>
              <a:t>Transition(Careless-&gt;Vigilant | Pick) = 0.05</a:t>
            </a:r>
          </a:p>
          <a:p>
            <a:r>
              <a:rPr lang="en-US" dirty="0"/>
              <a:t>Transition(Vigilant-&gt;Careless| Attack) = 0.01	</a:t>
            </a:r>
          </a:p>
          <a:p>
            <a:r>
              <a:rPr lang="en-US" dirty="0"/>
              <a:t>Transition(Vigilant-&gt;Careless | Pick) = 0.1</a:t>
            </a:r>
          </a:p>
          <a:p>
            <a:endParaRPr lang="en-US" dirty="0"/>
          </a:p>
          <a:p>
            <a:r>
              <a:rPr lang="en-US" dirty="0"/>
              <a:t>Reward (Vigilant, Attack) = 0.1	Reward(Vigilant, Pick) = 0.3</a:t>
            </a:r>
          </a:p>
          <a:p>
            <a:r>
              <a:rPr lang="en-US" dirty="0"/>
              <a:t>Reward (Careless, Attack) = 0.95	Reward(Careless, Pick) = 0.6</a:t>
            </a:r>
          </a:p>
          <a:p>
            <a:endParaRPr lang="en-US" dirty="0"/>
          </a:p>
          <a:p>
            <a:r>
              <a:rPr lang="en-US" dirty="0"/>
              <a:t>Start: Careless. Strategy: Pick, Pick, Pick. </a:t>
            </a:r>
            <a:br>
              <a:rPr lang="en-US" dirty="0"/>
            </a:br>
            <a:r>
              <a:rPr lang="en-US" dirty="0"/>
              <a:t>Reward = 0.6+</a:t>
            </a:r>
            <a:br>
              <a:rPr lang="en-US" dirty="0"/>
            </a:br>
            <a:r>
              <a:rPr lang="en-US" dirty="0"/>
              <a:t>0.05*0.3+0.95*0.6+</a:t>
            </a:r>
            <a:br>
              <a:rPr lang="en-US" dirty="0"/>
            </a:br>
            <a:r>
              <a:rPr lang="en-US" dirty="0"/>
              <a:t>0.05*0.1*0.6+0.05*0.9*0.3    +     0.95*0.95*0.6+0.95*0.05*0.3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Reward = 0.6+0.02+0.57+0.01 +.5 = 1.7</a:t>
            </a:r>
          </a:p>
        </p:txBody>
      </p:sp>
    </p:spTree>
    <p:extLst>
      <p:ext uri="{BB962C8B-B14F-4D97-AF65-F5344CB8AC3E}">
        <p14:creationId xmlns:p14="http://schemas.microsoft.com/office/powerpoint/2010/main" val="9555078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460-59EB-04BF-DBEE-267B8EE1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that’s 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536DC-E740-13AC-955A-446FE4949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Transition(Careless-&gt;Vigilant| Attack) = 0.9	</a:t>
            </a:r>
          </a:p>
          <a:p>
            <a:r>
              <a:rPr lang="en-US" dirty="0"/>
              <a:t>Transition(Careless-&gt;Vigilant | Pick) = 0.05</a:t>
            </a:r>
          </a:p>
          <a:p>
            <a:r>
              <a:rPr lang="en-US" dirty="0"/>
              <a:t>Transition(Vigilant-&gt;Careless| Attack) = 0.01	</a:t>
            </a:r>
          </a:p>
          <a:p>
            <a:r>
              <a:rPr lang="en-US" dirty="0"/>
              <a:t>Transition(Vigilant-&gt;Careless | Pick) = 0.1</a:t>
            </a:r>
          </a:p>
          <a:p>
            <a:endParaRPr lang="en-US" dirty="0"/>
          </a:p>
          <a:p>
            <a:r>
              <a:rPr lang="en-US" dirty="0"/>
              <a:t>Reward (Vigilant, Attack) = 0.2	Reward(Vigilant, Pick) = 0.3</a:t>
            </a:r>
          </a:p>
          <a:p>
            <a:r>
              <a:rPr lang="en-US" dirty="0"/>
              <a:t>Reward (Careless, Attack) = 0.95	Reward(Careless, Pick) = 0.6</a:t>
            </a:r>
          </a:p>
          <a:p>
            <a:endParaRPr lang="en-US" dirty="0"/>
          </a:p>
          <a:p>
            <a:r>
              <a:rPr lang="en-US" dirty="0"/>
              <a:t>Start: Careless. Strategy: Attack, Pick, Pick. </a:t>
            </a:r>
            <a:br>
              <a:rPr lang="en-US" dirty="0"/>
            </a:br>
            <a:r>
              <a:rPr lang="en-US" dirty="0"/>
              <a:t>Reward = 0.95+</a:t>
            </a:r>
            <a:br>
              <a:rPr lang="en-US" dirty="0"/>
            </a:br>
            <a:r>
              <a:rPr lang="en-US" dirty="0"/>
              <a:t>0.9*0.3+0.1*0.6+</a:t>
            </a:r>
            <a:br>
              <a:rPr lang="en-US" dirty="0"/>
            </a:br>
            <a:r>
              <a:rPr lang="en-US" dirty="0"/>
              <a:t>0.9*0.1*0.6+0.9*0.9*0.3    +     0.1*0.1*0.6+0.1*0.9*0.3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Reward = 0.95 + 0.33 + 0.3 + 0.03 = 1.6</a:t>
            </a:r>
          </a:p>
        </p:txBody>
      </p:sp>
    </p:spTree>
    <p:extLst>
      <p:ext uri="{BB962C8B-B14F-4D97-AF65-F5344CB8AC3E}">
        <p14:creationId xmlns:p14="http://schemas.microsoft.com/office/powerpoint/2010/main" val="3197897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476A8-BCE5-2A11-8723-7C166EDA9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37DD9-9125-5B75-BA02-3EAFB1744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7975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35391-4FFC-C0A2-C298-ED84D8D4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the monkeys in Bali don’t take this into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36BA0-F1AF-90F1-0823-7A905E88E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Because they are Finite-Horizon MDPs</a:t>
            </a:r>
          </a:p>
          <a:p>
            <a:endParaRPr lang="en-US" dirty="0"/>
          </a:p>
          <a:p>
            <a:r>
              <a:rPr lang="en-US" dirty="0"/>
              <a:t>They know that if they are the first monkey to attack me, they will achieve their reward and never see me again</a:t>
            </a:r>
          </a:p>
          <a:p>
            <a:endParaRPr lang="en-US" dirty="0"/>
          </a:p>
          <a:p>
            <a:r>
              <a:rPr lang="en-US" dirty="0"/>
              <a:t>Some other later monkey will receive the penalty</a:t>
            </a:r>
          </a:p>
        </p:txBody>
      </p:sp>
    </p:spTree>
    <p:extLst>
      <p:ext uri="{BB962C8B-B14F-4D97-AF65-F5344CB8AC3E}">
        <p14:creationId xmlns:p14="http://schemas.microsoft.com/office/powerpoint/2010/main" val="38701949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06DE5-300C-DB7B-7725-93BC4CAE8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DALL-E 3’s rendition of my trauma</a:t>
            </a:r>
          </a:p>
        </p:txBody>
      </p:sp>
      <p:pic>
        <p:nvPicPr>
          <p:cNvPr id="6" name="Content Placeholder 5" descr="A person with a camera and a monkey in the jungle&#10;&#10;Description automatically generated">
            <a:extLst>
              <a:ext uri="{FF2B5EF4-FFF2-40B4-BE49-F238E27FC236}">
                <a16:creationId xmlns:a16="http://schemas.microsoft.com/office/drawing/2014/main" id="{429711F5-6412-611A-64EE-E6CCE3C0A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2" y="1295400"/>
            <a:ext cx="7920435" cy="4525963"/>
          </a:xfrm>
        </p:spPr>
      </p:pic>
      <p:sp>
        <p:nvSpPr>
          <p:cNvPr id="4" name="AutoShape 2" descr="Generated by DALL·E">
            <a:extLst>
              <a:ext uri="{FF2B5EF4-FFF2-40B4-BE49-F238E27FC236}">
                <a16:creationId xmlns:a16="http://schemas.microsoft.com/office/drawing/2014/main" id="{63DA71DC-1BF7-E85B-114A-F1686978DB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5FF235A-4EF8-A1A5-52A0-6C3317094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967682"/>
            <a:ext cx="902400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Söhne"/>
              </a:rPr>
              <a:t>Please create a realistic photo of a monkey attacking a tourist by jumping on them, in a tropical rainforest.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Söhne"/>
              </a:rPr>
              <a:t>There are beautiful misty mountains in the background. </a:t>
            </a:r>
            <a:r>
              <a:rPr lang="en-US" sz="1600" b="0" i="0" dirty="0">
                <a:effectLst/>
                <a:latin typeface="+mn-lt"/>
              </a:rPr>
              <a:t>Please adjust the image to make the tourist 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0" i="0" dirty="0">
                <a:effectLst/>
                <a:latin typeface="+mn-lt"/>
              </a:rPr>
              <a:t>middle-aged man with glasses and graying hair.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  <a:latin typeface="+mn-lt"/>
              <a:ea typeface="Söhn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  <a:ea typeface="Söhne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78741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36EC9-E581-84F9-6ABA-23815EFDC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Delayed and Immediate Rewards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97BF1-5E89-F017-5DF9-5FF9CACA8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Rewards can be</a:t>
            </a:r>
          </a:p>
          <a:p>
            <a:pPr lvl="1"/>
            <a:r>
              <a:rPr lang="en-US" dirty="0"/>
              <a:t>Short-term/immediate</a:t>
            </a:r>
          </a:p>
          <a:p>
            <a:pPr lvl="1"/>
            <a:r>
              <a:rPr lang="en-US" dirty="0"/>
              <a:t>Long-term (but same reward signal)</a:t>
            </a:r>
          </a:p>
          <a:p>
            <a:pPr lvl="1"/>
            <a:r>
              <a:rPr lang="en-US" dirty="0"/>
              <a:t>Delayed (inherently delayed signal)</a:t>
            </a:r>
          </a:p>
        </p:txBody>
      </p:sp>
    </p:spTree>
    <p:extLst>
      <p:ext uri="{BB962C8B-B14F-4D97-AF65-F5344CB8AC3E}">
        <p14:creationId xmlns:p14="http://schemas.microsoft.com/office/powerpoint/2010/main" val="31594537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36EC9-E581-84F9-6ABA-23815EFDC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Delayed and Immediate Rewards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97BF1-5E89-F017-5DF9-5FF9CACA8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Rewards can be</a:t>
            </a:r>
          </a:p>
          <a:p>
            <a:pPr lvl="1"/>
            <a:r>
              <a:rPr lang="en-US" dirty="0"/>
              <a:t>Short-term/immediate</a:t>
            </a:r>
          </a:p>
          <a:p>
            <a:pPr lvl="2"/>
            <a:r>
              <a:rPr lang="en-US" dirty="0"/>
              <a:t>Get mango now</a:t>
            </a:r>
          </a:p>
          <a:p>
            <a:pPr lvl="1"/>
            <a:r>
              <a:rPr lang="en-US" dirty="0"/>
              <a:t>Long-term (but same reward signal)</a:t>
            </a:r>
          </a:p>
          <a:p>
            <a:pPr lvl="2"/>
            <a:r>
              <a:rPr lang="en-US" dirty="0"/>
              <a:t>Maximum mangos over time</a:t>
            </a:r>
          </a:p>
          <a:p>
            <a:pPr lvl="1"/>
            <a:r>
              <a:rPr lang="en-US" dirty="0"/>
              <a:t>Delayed (inherently delayed signal)</a:t>
            </a:r>
          </a:p>
          <a:p>
            <a:pPr lvl="2"/>
            <a:r>
              <a:rPr lang="en-US" dirty="0"/>
              <a:t>Impact on Balinese tourism economy</a:t>
            </a:r>
          </a:p>
        </p:txBody>
      </p:sp>
    </p:spTree>
    <p:extLst>
      <p:ext uri="{BB962C8B-B14F-4D97-AF65-F5344CB8AC3E}">
        <p14:creationId xmlns:p14="http://schemas.microsoft.com/office/powerpoint/2010/main" val="14519842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36EC9-E581-84F9-6ABA-23815EFDC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Consideration of Rewards Over Time (Q-Learning, Deep Q-Learning)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97BF1-5E89-F017-5DF9-5FF9CACA8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Adds a discounting factor for future rewards, as certainty is lower</a:t>
            </a:r>
          </a:p>
        </p:txBody>
      </p:sp>
    </p:spTree>
    <p:extLst>
      <p:ext uri="{BB962C8B-B14F-4D97-AF65-F5344CB8AC3E}">
        <p14:creationId xmlns:p14="http://schemas.microsoft.com/office/powerpoint/2010/main" val="19312380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476A8-BCE5-2A11-8723-7C166EDA9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37DD9-9125-5B75-BA02-3EAFB1744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612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9460-59EB-04BF-DBEE-267B8EE1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 into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536DC-E740-13AC-955A-446FE4949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Come up with a simple MDP for some real-world problem in education (no monkeys, please)</a:t>
            </a:r>
          </a:p>
          <a:p>
            <a:r>
              <a:rPr lang="en-US" dirty="0"/>
              <a:t>What is your problem?</a:t>
            </a:r>
          </a:p>
          <a:p>
            <a:r>
              <a:rPr lang="en-US" dirty="0"/>
              <a:t>What is the reward? Is it short-term or long-term?</a:t>
            </a:r>
          </a:p>
          <a:p>
            <a:r>
              <a:rPr lang="en-US" dirty="0"/>
              <a:t>What are the actions?</a:t>
            </a:r>
          </a:p>
          <a:p>
            <a:r>
              <a:rPr lang="en-US" dirty="0"/>
              <a:t>What are the states?</a:t>
            </a:r>
          </a:p>
          <a:p>
            <a:r>
              <a:rPr lang="en-US" dirty="0"/>
              <a:t>Can you create</a:t>
            </a:r>
          </a:p>
          <a:p>
            <a:pPr lvl="1"/>
            <a:r>
              <a:rPr lang="en-US" dirty="0"/>
              <a:t>A simple state transition diagram</a:t>
            </a:r>
          </a:p>
          <a:p>
            <a:pPr lvl="1"/>
            <a:r>
              <a:rPr lang="en-US" dirty="0"/>
              <a:t>A table of rewards for each state/</a:t>
            </a:r>
            <a:r>
              <a:rPr lang="en-US" dirty="0" err="1"/>
              <a:t>acton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9612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54B5-D870-BF86-DA8B-508F76945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go over your MDPs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F5063-957D-3AAF-12F5-5F4C4A5CA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889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15D0A-6BB3-9561-07F5-70260506B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POMDPs (Partial-Order MDPs)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7B273-6C24-4E90-9E79-332DB6DFF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the difference between a POMDP and an MDP?</a:t>
            </a:r>
          </a:p>
        </p:txBody>
      </p:sp>
    </p:spTree>
    <p:extLst>
      <p:ext uri="{BB962C8B-B14F-4D97-AF65-F5344CB8AC3E}">
        <p14:creationId xmlns:p14="http://schemas.microsoft.com/office/powerpoint/2010/main" val="12586974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15D0A-6BB3-9561-07F5-70260506B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POMDPs (Partial-Order MDPs)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7B273-6C24-4E90-9E79-332DB6DFF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the difference between a POMDP and an MDP?</a:t>
            </a:r>
          </a:p>
          <a:p>
            <a:pPr lvl="1"/>
            <a:r>
              <a:rPr lang="en-US" dirty="0"/>
              <a:t>We cannot directly observe the state</a:t>
            </a:r>
          </a:p>
          <a:p>
            <a:pPr lvl="1"/>
            <a:r>
              <a:rPr lang="en-US" dirty="0"/>
              <a:t>Need to estimate the state based on observation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1339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9D488-6F4B-D06D-2DC0-285239FE4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tourist looks more vigilant?</a:t>
            </a:r>
          </a:p>
        </p:txBody>
      </p:sp>
      <p:pic>
        <p:nvPicPr>
          <p:cNvPr id="5" name="Content Placeholder 4" descr="A person and person running on a path in a jungle&#10;&#10;Description automatically generated">
            <a:extLst>
              <a:ext uri="{FF2B5EF4-FFF2-40B4-BE49-F238E27FC236}">
                <a16:creationId xmlns:a16="http://schemas.microsoft.com/office/drawing/2014/main" id="{A0496265-5D77-244C-6FF4-2FFE6AECDF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2" y="1600200"/>
            <a:ext cx="7920435" cy="4525963"/>
          </a:xfrm>
        </p:spPr>
      </p:pic>
    </p:spTree>
    <p:extLst>
      <p:ext uri="{BB962C8B-B14F-4D97-AF65-F5344CB8AC3E}">
        <p14:creationId xmlns:p14="http://schemas.microsoft.com/office/powerpoint/2010/main" val="27171234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43C59-E3CE-10E6-503B-B44BFC1BC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68DD3-20A2-FEC9-FCBA-AE42387A2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050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67BBF-2703-54D5-3EDC-7EB20ADB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(Ju et al.,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D8730-ACFD-93D2-F0A5-5E91DEA30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Students used intelligent tutoring system</a:t>
            </a:r>
          </a:p>
          <a:p>
            <a:r>
              <a:rPr lang="en-US" dirty="0"/>
              <a:t>True reward: pre-post test gains</a:t>
            </a:r>
          </a:p>
          <a:p>
            <a:r>
              <a:rPr lang="en-US" dirty="0"/>
              <a:t>Proxy: </a:t>
            </a:r>
          </a:p>
          <a:p>
            <a:pPr lvl="1"/>
            <a:r>
              <a:rPr lang="en-US" dirty="0"/>
              <a:t>142 features of student performance at action-by-action level</a:t>
            </a:r>
          </a:p>
          <a:p>
            <a:pPr lvl="1"/>
            <a:r>
              <a:rPr lang="en-US" dirty="0"/>
              <a:t>Neural network used to predict pre-post test gains from features</a:t>
            </a:r>
          </a:p>
          <a:p>
            <a:pPr lvl="1"/>
            <a:r>
              <a:rPr lang="en-US" dirty="0"/>
              <a:t>Changes in predicting pre-post test gains used as proxy reward</a:t>
            </a:r>
          </a:p>
          <a:p>
            <a:r>
              <a:rPr lang="en-US" dirty="0"/>
              <a:t>Policies induced using proxy rewards and Deep Q-Network</a:t>
            </a:r>
          </a:p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2901594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E91FA-BA25-254E-D188-D3655173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Bassen</a:t>
            </a:r>
            <a:r>
              <a:rPr lang="en-US" dirty="0"/>
              <a:t> et al. (2020)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27DC7-7A24-534A-6303-1A873A9AD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“Introduction to Linear Algebra” online mini-course for Amazon.com employees</a:t>
            </a:r>
          </a:p>
          <a:p>
            <a:r>
              <a:rPr lang="en-US" dirty="0"/>
              <a:t>3 skills</a:t>
            </a:r>
          </a:p>
          <a:p>
            <a:r>
              <a:rPr lang="en-US" dirty="0"/>
              <a:t>4 activities per skill</a:t>
            </a:r>
          </a:p>
          <a:p>
            <a:pPr lvl="1"/>
            <a:r>
              <a:rPr lang="en-US" dirty="0"/>
              <a:t>Video explanations</a:t>
            </a:r>
          </a:p>
          <a:p>
            <a:pPr lvl="1"/>
            <a:r>
              <a:rPr lang="en-US" dirty="0"/>
              <a:t>Written descriptions</a:t>
            </a:r>
          </a:p>
          <a:p>
            <a:pPr lvl="1"/>
            <a:r>
              <a:rPr lang="en-US" dirty="0"/>
              <a:t>Worked examples </a:t>
            </a:r>
          </a:p>
          <a:p>
            <a:pPr lvl="1"/>
            <a:r>
              <a:rPr lang="en-US" dirty="0"/>
              <a:t>Assessment questions</a:t>
            </a:r>
          </a:p>
          <a:p>
            <a:r>
              <a:rPr lang="en-US" dirty="0"/>
              <a:t>RL used to sequence (and skip) activities</a:t>
            </a:r>
          </a:p>
        </p:txBody>
      </p:sp>
    </p:spTree>
    <p:extLst>
      <p:ext uri="{BB962C8B-B14F-4D97-AF65-F5344CB8AC3E}">
        <p14:creationId xmlns:p14="http://schemas.microsoft.com/office/powerpoint/2010/main" val="796905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E91FA-BA25-254E-D188-D3655173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Bassen</a:t>
            </a:r>
            <a:r>
              <a:rPr lang="en-US" dirty="0"/>
              <a:t> et al. (2020)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27DC7-7A24-534A-6303-1A873A9AD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Higher rate of course completion for RL than linear or self-directed</a:t>
            </a:r>
          </a:p>
          <a:p>
            <a:pPr lvl="1"/>
            <a:r>
              <a:rPr lang="en-US" dirty="0"/>
              <a:t>Learners completed course with much less content for RL than other conditions</a:t>
            </a:r>
          </a:p>
        </p:txBody>
      </p:sp>
    </p:spTree>
    <p:extLst>
      <p:ext uri="{BB962C8B-B14F-4D97-AF65-F5344CB8AC3E}">
        <p14:creationId xmlns:p14="http://schemas.microsoft.com/office/powerpoint/2010/main" val="39805708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E91FA-BA25-254E-D188-D3655173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Bassen</a:t>
            </a:r>
            <a:r>
              <a:rPr lang="en-US" dirty="0"/>
              <a:t> et al. (2020)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27DC7-7A24-534A-6303-1A873A9AD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Higher learning gains for RL than linear</a:t>
            </a:r>
          </a:p>
          <a:p>
            <a:r>
              <a:rPr lang="en-US" dirty="0"/>
              <a:t>Strong appearance of lower learning gains for RL than self-directed</a:t>
            </a:r>
          </a:p>
          <a:p>
            <a:pPr lvl="1"/>
            <a:r>
              <a:rPr lang="en-US" dirty="0"/>
              <a:t>Graph looks significant based on error bars</a:t>
            </a:r>
          </a:p>
          <a:p>
            <a:pPr lvl="1"/>
            <a:r>
              <a:rPr lang="en-US" dirty="0"/>
              <a:t>But paper claims p&gt;0.05 (exact p value not given)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698679-20D5-B617-2CB6-2390C9E5D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4367123"/>
            <a:ext cx="5486400" cy="249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607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66AFD-C10F-ABB3-E29E-D8FF8AFB1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FA1EA-D26D-7C4D-AE95-F1B822495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875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36F47-FF4C-961F-A7A7-399314785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cool use case (Rafferty et al., 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FBD47-FF95-0A7F-C331-300703232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Using multi-armed bandits for testing new educational intervention rather than classic control/experimental design</a:t>
            </a:r>
          </a:p>
          <a:p>
            <a:endParaRPr lang="en-US" dirty="0"/>
          </a:p>
          <a:p>
            <a:r>
              <a:rPr lang="en-US" dirty="0"/>
              <a:t>Leads to higher proportion of students receiving better condition</a:t>
            </a:r>
          </a:p>
          <a:p>
            <a:r>
              <a:rPr lang="en-US" dirty="0"/>
              <a:t>While still enabling statistical inference about which condition is better</a:t>
            </a:r>
          </a:p>
          <a:p>
            <a:endParaRPr lang="en-US" dirty="0"/>
          </a:p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2128496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59E52-BD0F-FD0F-B47F-FB011D35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Questions about RL?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E20E5-4F80-8867-80F2-7D640C425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290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59E52-BD0F-FD0F-B47F-FB011D35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Questions about anything?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E20E5-4F80-8867-80F2-7D640C425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545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162"/>
            <a:ext cx="8229600" cy="5029200"/>
          </a:xfrm>
        </p:spPr>
        <p:txBody>
          <a:bodyPr>
            <a:normAutofit/>
          </a:bodyPr>
          <a:lstStyle/>
          <a:p>
            <a:r>
              <a:rPr lang="en-US" sz="2800" dirty="0"/>
              <a:t>CA4 due Friday</a:t>
            </a:r>
          </a:p>
          <a:p>
            <a:r>
              <a:rPr lang="en-US" sz="2800" dirty="0"/>
              <a:t>EDUC 6123 Big Data, Education, and Society</a:t>
            </a:r>
          </a:p>
          <a:p>
            <a:pPr lvl="1"/>
            <a:r>
              <a:rPr lang="en-US" dirty="0"/>
              <a:t>Spring 2024, In-person and online sections</a:t>
            </a:r>
            <a:endParaRPr lang="en-US" sz="2800" dirty="0"/>
          </a:p>
          <a:p>
            <a:r>
              <a:rPr lang="en-US" sz="2800" dirty="0"/>
              <a:t>EDUC 5183 Adaptive Learning Systems</a:t>
            </a:r>
          </a:p>
          <a:p>
            <a:pPr lvl="1"/>
            <a:r>
              <a:rPr lang="en-US" dirty="0"/>
              <a:t>Summer 2024, online only</a:t>
            </a:r>
          </a:p>
          <a:p>
            <a:pPr lvl="1"/>
            <a:endParaRPr lang="en-US" dirty="0"/>
          </a:p>
          <a:p>
            <a:r>
              <a:rPr lang="en-US" dirty="0"/>
              <a:t>Thank you for a great semester!</a:t>
            </a:r>
          </a:p>
          <a:p>
            <a:pPr lvl="1"/>
            <a:endParaRPr lang="en-US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10043</TotalTime>
  <Words>1860</Words>
  <Application>Microsoft Office PowerPoint</Application>
  <PresentationFormat>On-screen Show (4:3)</PresentationFormat>
  <Paragraphs>235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Arial</vt:lpstr>
      <vt:lpstr>Calibri</vt:lpstr>
      <vt:lpstr>Office Theme</vt:lpstr>
      <vt:lpstr>Core Methods in  Educational Data Mining</vt:lpstr>
      <vt:lpstr>BA8</vt:lpstr>
      <vt:lpstr>CA4</vt:lpstr>
      <vt:lpstr>Reinforcement Learning</vt:lpstr>
      <vt:lpstr>Reinforcement Learning</vt:lpstr>
      <vt:lpstr>Reinforcement Learning:  A Definition</vt:lpstr>
      <vt:lpstr>Reinforcement Learning</vt:lpstr>
      <vt:lpstr>Multi-arm bandit</vt:lpstr>
      <vt:lpstr>Multi-arm bandit</vt:lpstr>
      <vt:lpstr>Exploration and Exploitation</vt:lpstr>
      <vt:lpstr>When would you want to use it?</vt:lpstr>
      <vt:lpstr>Questions? Comments?</vt:lpstr>
      <vt:lpstr>Contextual multi-arm bandit</vt:lpstr>
      <vt:lpstr>Contextual multi-arm bandit</vt:lpstr>
      <vt:lpstr>What are some contextual factors that would be relevant</vt:lpstr>
      <vt:lpstr>What are some contextual factors that would be relevant</vt:lpstr>
      <vt:lpstr>Questions? Comments?</vt:lpstr>
      <vt:lpstr>Non-stationary bandit</vt:lpstr>
      <vt:lpstr>Non-stationary bandit</vt:lpstr>
      <vt:lpstr>Rosencranz &amp; Guildenstern Example</vt:lpstr>
      <vt:lpstr>What are some educational examples where reward function could shift?</vt:lpstr>
      <vt:lpstr>Markov Decision Process (MDP)</vt:lpstr>
      <vt:lpstr>Markov Decision Process (MDP)</vt:lpstr>
      <vt:lpstr>Can you give some examples</vt:lpstr>
      <vt:lpstr>A simple MDP</vt:lpstr>
      <vt:lpstr>A simple MDP</vt:lpstr>
      <vt:lpstr>A simple MDP</vt:lpstr>
      <vt:lpstr>A simple MDP</vt:lpstr>
      <vt:lpstr>A simple MDP</vt:lpstr>
      <vt:lpstr>Why that’s so</vt:lpstr>
      <vt:lpstr>Why that’s so</vt:lpstr>
      <vt:lpstr>Questions? Comments?</vt:lpstr>
      <vt:lpstr>Why the monkeys in Bali don’t take this into account</vt:lpstr>
      <vt:lpstr>DALL-E 3’s rendition of my trauma</vt:lpstr>
      <vt:lpstr>Delayed and Immediate Rewards</vt:lpstr>
      <vt:lpstr>Delayed and Immediate Rewards</vt:lpstr>
      <vt:lpstr>Consideration of Rewards Over Time (Q-Learning, Deep Q-Learning)</vt:lpstr>
      <vt:lpstr>Questions? Comments?</vt:lpstr>
      <vt:lpstr>Break into groups</vt:lpstr>
      <vt:lpstr>Let’s go over your MDPs</vt:lpstr>
      <vt:lpstr>POMDPs (Partial-Order MDPs)</vt:lpstr>
      <vt:lpstr>POMDPs (Partial-Order MDPs)</vt:lpstr>
      <vt:lpstr>Which tourist looks more vigilant?</vt:lpstr>
      <vt:lpstr>Questions? Comments?</vt:lpstr>
      <vt:lpstr>(Ju et al., 2020)</vt:lpstr>
      <vt:lpstr>Bassen et al. (2020)</vt:lpstr>
      <vt:lpstr>Bassen et al. (2020)</vt:lpstr>
      <vt:lpstr>Bassen et al. (2020)</vt:lpstr>
      <vt:lpstr>Questions? Comments?</vt:lpstr>
      <vt:lpstr>A cool use case (Rafferty et al., 2019)</vt:lpstr>
      <vt:lpstr>Final Questions about RL?</vt:lpstr>
      <vt:lpstr>Final Questions about anything?</vt:lpstr>
      <vt:lpstr>That’s It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754</cp:revision>
  <dcterms:created xsi:type="dcterms:W3CDTF">2010-01-07T20:34:12Z</dcterms:created>
  <dcterms:modified xsi:type="dcterms:W3CDTF">2023-12-09T12:28:32Z</dcterms:modified>
</cp:coreProperties>
</file>