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sldIdLst>
    <p:sldId id="256" r:id="rId2"/>
    <p:sldId id="745" r:id="rId3"/>
    <p:sldId id="792" r:id="rId4"/>
    <p:sldId id="757" r:id="rId5"/>
    <p:sldId id="764" r:id="rId6"/>
    <p:sldId id="758" r:id="rId7"/>
    <p:sldId id="860" r:id="rId8"/>
    <p:sldId id="765" r:id="rId9"/>
    <p:sldId id="759" r:id="rId10"/>
    <p:sldId id="861" r:id="rId11"/>
    <p:sldId id="766" r:id="rId12"/>
    <p:sldId id="761" r:id="rId13"/>
    <p:sldId id="862" r:id="rId14"/>
    <p:sldId id="768" r:id="rId15"/>
    <p:sldId id="762" r:id="rId16"/>
    <p:sldId id="856" r:id="rId17"/>
    <p:sldId id="769" r:id="rId18"/>
    <p:sldId id="780" r:id="rId19"/>
    <p:sldId id="852" r:id="rId20"/>
    <p:sldId id="863" r:id="rId21"/>
    <p:sldId id="864" r:id="rId22"/>
    <p:sldId id="865" r:id="rId23"/>
    <p:sldId id="789" r:id="rId24"/>
    <p:sldId id="763" r:id="rId25"/>
    <p:sldId id="770" r:id="rId26"/>
    <p:sldId id="776" r:id="rId27"/>
    <p:sldId id="771" r:id="rId28"/>
    <p:sldId id="772" r:id="rId29"/>
    <p:sldId id="773" r:id="rId30"/>
    <p:sldId id="774" r:id="rId31"/>
    <p:sldId id="775" r:id="rId32"/>
    <p:sldId id="793" r:id="rId33"/>
    <p:sldId id="866" r:id="rId34"/>
    <p:sldId id="784" r:id="rId35"/>
    <p:sldId id="785" r:id="rId36"/>
    <p:sldId id="779" r:id="rId37"/>
    <p:sldId id="870" r:id="rId38"/>
    <p:sldId id="871" r:id="rId39"/>
    <p:sldId id="872" r:id="rId40"/>
    <p:sldId id="1222" r:id="rId41"/>
    <p:sldId id="585" r:id="rId42"/>
    <p:sldId id="1172" r:id="rId43"/>
    <p:sldId id="1173" r:id="rId44"/>
    <p:sldId id="1196" r:id="rId45"/>
    <p:sldId id="1217" r:id="rId46"/>
    <p:sldId id="587" r:id="rId47"/>
    <p:sldId id="1207" r:id="rId48"/>
    <p:sldId id="1223" r:id="rId49"/>
    <p:sldId id="1203" r:id="rId50"/>
    <p:sldId id="1229" r:id="rId51"/>
    <p:sldId id="1204" r:id="rId52"/>
    <p:sldId id="1159" r:id="rId53"/>
    <p:sldId id="1208" r:id="rId54"/>
    <p:sldId id="1209" r:id="rId55"/>
    <p:sldId id="1160" r:id="rId56"/>
    <p:sldId id="1202" r:id="rId57"/>
    <p:sldId id="1224" r:id="rId58"/>
    <p:sldId id="1162" r:id="rId59"/>
    <p:sldId id="1164" r:id="rId60"/>
    <p:sldId id="1163" r:id="rId61"/>
    <p:sldId id="1205" r:id="rId62"/>
    <p:sldId id="1225" r:id="rId63"/>
    <p:sldId id="1154" r:id="rId64"/>
    <p:sldId id="1216" r:id="rId65"/>
    <p:sldId id="1219" r:id="rId66"/>
    <p:sldId id="1220" r:id="rId67"/>
    <p:sldId id="1221" r:id="rId68"/>
    <p:sldId id="1213" r:id="rId69"/>
    <p:sldId id="1214" r:id="rId70"/>
    <p:sldId id="1201" r:id="rId71"/>
    <p:sldId id="1210" r:id="rId72"/>
    <p:sldId id="1228" r:id="rId73"/>
    <p:sldId id="1212" r:id="rId74"/>
    <p:sldId id="1215" r:id="rId75"/>
    <p:sldId id="1227" r:id="rId76"/>
    <p:sldId id="1211" r:id="rId77"/>
    <p:sldId id="1218" r:id="rId78"/>
    <p:sldId id="1226" r:id="rId79"/>
    <p:sldId id="874" r:id="rId80"/>
    <p:sldId id="412" r:id="rId81"/>
    <p:sldId id="301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792"/>
            <p14:sldId id="757"/>
            <p14:sldId id="764"/>
            <p14:sldId id="758"/>
            <p14:sldId id="860"/>
            <p14:sldId id="765"/>
            <p14:sldId id="759"/>
            <p14:sldId id="861"/>
            <p14:sldId id="766"/>
            <p14:sldId id="761"/>
            <p14:sldId id="862"/>
            <p14:sldId id="768"/>
            <p14:sldId id="762"/>
            <p14:sldId id="856"/>
            <p14:sldId id="769"/>
            <p14:sldId id="780"/>
            <p14:sldId id="852"/>
            <p14:sldId id="863"/>
            <p14:sldId id="864"/>
            <p14:sldId id="865"/>
            <p14:sldId id="789"/>
            <p14:sldId id="763"/>
            <p14:sldId id="770"/>
            <p14:sldId id="776"/>
            <p14:sldId id="771"/>
            <p14:sldId id="772"/>
            <p14:sldId id="773"/>
            <p14:sldId id="774"/>
            <p14:sldId id="775"/>
            <p14:sldId id="793"/>
            <p14:sldId id="866"/>
            <p14:sldId id="784"/>
            <p14:sldId id="785"/>
            <p14:sldId id="779"/>
            <p14:sldId id="870"/>
            <p14:sldId id="871"/>
            <p14:sldId id="872"/>
            <p14:sldId id="1222"/>
            <p14:sldId id="585"/>
            <p14:sldId id="1172"/>
            <p14:sldId id="1173"/>
            <p14:sldId id="1196"/>
            <p14:sldId id="1217"/>
            <p14:sldId id="587"/>
            <p14:sldId id="1207"/>
            <p14:sldId id="1223"/>
            <p14:sldId id="1203"/>
            <p14:sldId id="1229"/>
            <p14:sldId id="1204"/>
            <p14:sldId id="1159"/>
            <p14:sldId id="1208"/>
            <p14:sldId id="1209"/>
            <p14:sldId id="1160"/>
            <p14:sldId id="1202"/>
            <p14:sldId id="1224"/>
            <p14:sldId id="1162"/>
            <p14:sldId id="1164"/>
            <p14:sldId id="1163"/>
            <p14:sldId id="1205"/>
            <p14:sldId id="1225"/>
            <p14:sldId id="1154"/>
            <p14:sldId id="1216"/>
            <p14:sldId id="1219"/>
            <p14:sldId id="1220"/>
            <p14:sldId id="1221"/>
            <p14:sldId id="1213"/>
            <p14:sldId id="1214"/>
            <p14:sldId id="1201"/>
            <p14:sldId id="1210"/>
            <p14:sldId id="1228"/>
            <p14:sldId id="1212"/>
            <p14:sldId id="1215"/>
            <p14:sldId id="1227"/>
            <p14:sldId id="1211"/>
            <p14:sldId id="1218"/>
            <p14:sldId id="1226"/>
            <p14:sldId id="874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64" autoAdjust="0"/>
    <p:restoredTop sz="95052" autoAdjust="0"/>
  </p:normalViewPr>
  <p:slideViewPr>
    <p:cSldViewPr>
      <p:cViewPr varScale="1">
        <p:scale>
          <a:sx n="83" d="100"/>
          <a:sy n="83" d="100"/>
        </p:scale>
        <p:origin x="50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commentAuthors" Target="commentAuthor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BF93E-1F21-4588-A49A-7FA4D3D2287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2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principal component analysis?</a:t>
            </a:r>
          </a:p>
          <a:p>
            <a:endParaRPr lang="en-US" dirty="0"/>
          </a:p>
          <a:p>
            <a:r>
              <a:rPr lang="en-US" dirty="0"/>
              <a:t>Post “PCA” in the chat or raise your hand</a:t>
            </a:r>
          </a:p>
        </p:txBody>
      </p:sp>
    </p:spTree>
    <p:extLst>
      <p:ext uri="{BB962C8B-B14F-4D97-AF65-F5344CB8AC3E}">
        <p14:creationId xmlns:p14="http://schemas.microsoft.com/office/powerpoint/2010/main" val="152537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principal component analysis?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86663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68136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/>
              <a:t>Post “FA” in the chat or raise your hand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5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152376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another factor analysis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Learning Factors Analysis?</a:t>
            </a:r>
          </a:p>
          <a:p>
            <a:endParaRPr lang="en-US" dirty="0"/>
          </a:p>
          <a:p>
            <a:r>
              <a:rPr lang="en-US" dirty="0"/>
              <a:t>Post “LFA” in the chat or raise your hand</a:t>
            </a:r>
          </a:p>
        </p:txBody>
      </p:sp>
    </p:spTree>
    <p:extLst>
      <p:ext uri="{BB962C8B-B14F-4D97-AF65-F5344CB8AC3E}">
        <p14:creationId xmlns:p14="http://schemas.microsoft.com/office/powerpoint/2010/main" val="1270149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Learning Factors Analysis?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370038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973043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Barnes’s Q-Matrix method?</a:t>
            </a:r>
          </a:p>
          <a:p>
            <a:endParaRPr lang="en-US" dirty="0"/>
          </a:p>
          <a:p>
            <a:r>
              <a:rPr lang="en-US" dirty="0"/>
              <a:t>Post “B” in the chat or raise your hand</a:t>
            </a:r>
          </a:p>
        </p:txBody>
      </p:sp>
    </p:spTree>
    <p:extLst>
      <p:ext uri="{BB962C8B-B14F-4D97-AF65-F5344CB8AC3E}">
        <p14:creationId xmlns:p14="http://schemas.microsoft.com/office/powerpoint/2010/main" val="196055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Barnes’s Q-Matrix method?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618896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988535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/>
              <a:t>Post “KS” in the chat or raise your hand</a:t>
            </a:r>
          </a:p>
        </p:txBody>
      </p:sp>
    </p:spTree>
    <p:extLst>
      <p:ext uri="{BB962C8B-B14F-4D97-AF65-F5344CB8AC3E}">
        <p14:creationId xmlns:p14="http://schemas.microsoft.com/office/powerpoint/2010/main" val="2141900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742303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081098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Non-Negative Matrix Factorization?</a:t>
            </a:r>
          </a:p>
          <a:p>
            <a:endParaRPr lang="en-US" dirty="0"/>
          </a:p>
          <a:p>
            <a:r>
              <a:rPr lang="en-US" dirty="0"/>
              <a:t>Post “MF” in the chat or raise your hand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86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Non-Negative Matrix Factorization?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3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DKT-family algorithm?</a:t>
            </a:r>
          </a:p>
          <a:p>
            <a:endParaRPr lang="en-US" dirty="0"/>
          </a:p>
          <a:p>
            <a:r>
              <a:rPr lang="en-US" dirty="0"/>
              <a:t>Post “DKT” in the chat or raise your hand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15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DKT-family algorithm?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49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DKT-family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1740587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anyone use a different method than any of these?</a:t>
            </a:r>
          </a:p>
          <a:p>
            <a:endParaRPr lang="en-US" dirty="0"/>
          </a:p>
          <a:p>
            <a:r>
              <a:rPr lang="en-US" dirty="0"/>
              <a:t>What did you use?</a:t>
            </a:r>
          </a:p>
          <a:p>
            <a:endParaRPr lang="en-US" dirty="0"/>
          </a:p>
          <a:p>
            <a:r>
              <a:rPr lang="en-US" dirty="0"/>
              <a:t>How did it work?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73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true answer…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“ca3 answer”</a:t>
            </a:r>
          </a:p>
        </p:txBody>
      </p:sp>
    </p:spTree>
    <p:extLst>
      <p:ext uri="{BB962C8B-B14F-4D97-AF65-F5344CB8AC3E}">
        <p14:creationId xmlns:p14="http://schemas.microsoft.com/office/powerpoint/2010/main" val="2917886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folks use the methods they used?</a:t>
            </a:r>
          </a:p>
          <a:p>
            <a:r>
              <a:rPr lang="en-US" dirty="0"/>
              <a:t>Did folks not use the other methods?</a:t>
            </a:r>
          </a:p>
        </p:txBody>
      </p:sp>
    </p:spTree>
    <p:extLst>
      <p:ext uri="{BB962C8B-B14F-4D97-AF65-F5344CB8AC3E}">
        <p14:creationId xmlns:p14="http://schemas.microsoft.com/office/powerpoint/2010/main" val="3864463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to use tools matter,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80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PCA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33747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other FA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938902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LFA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126439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Barnes’s method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418431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KS/POKS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915619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NNMF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33769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DKT-family algorithms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4161483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I have changed about the assignment…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would have made LFA the obviously best approach to solving it?</a:t>
            </a:r>
          </a:p>
        </p:txBody>
      </p:sp>
    </p:spTree>
    <p:extLst>
      <p:ext uri="{BB962C8B-B14F-4D97-AF65-F5344CB8AC3E}">
        <p14:creationId xmlns:p14="http://schemas.microsoft.com/office/powerpoint/2010/main" val="3824699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I have changed about the assignment…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would have made KS/POKS the obviously best approach to solving it?</a:t>
            </a:r>
          </a:p>
        </p:txBody>
      </p:sp>
    </p:spTree>
    <p:extLst>
      <p:ext uri="{BB962C8B-B14F-4D97-AF65-F5344CB8AC3E}">
        <p14:creationId xmlns:p14="http://schemas.microsoft.com/office/powerpoint/2010/main" val="17584850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questions or comments on the assignment?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97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ABD4B-D78F-6876-C0FA-3FCC2FBA6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44437-72AD-1BA7-8A08-7C4552028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Assignment 8: Correlation Mining</a:t>
            </a:r>
          </a:p>
        </p:txBody>
      </p:sp>
    </p:spTree>
    <p:extLst>
      <p:ext uri="{BB962C8B-B14F-4D97-AF65-F5344CB8AC3E}">
        <p14:creationId xmlns:p14="http://schemas.microsoft.com/office/powerpoint/2010/main" val="710946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1EDE-C821-69CD-C726-1E2E61171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Assignment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AFFD9-0626-608F-637C-02920016B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over the assignment </a:t>
            </a:r>
          </a:p>
          <a:p>
            <a:pPr lvl="1"/>
            <a:r>
              <a:rPr lang="en-US" dirty="0"/>
              <a:t>A little early, but it’s a little different than previous creative assignments</a:t>
            </a:r>
          </a:p>
          <a:p>
            <a:pPr lvl="1"/>
            <a:r>
              <a:rPr lang="en-US" dirty="0"/>
              <a:t>Remember, BA8 is due before CA4</a:t>
            </a:r>
          </a:p>
          <a:p>
            <a:endParaRPr lang="en-US" dirty="0"/>
          </a:p>
          <a:p>
            <a:r>
              <a:rPr lang="en-US" dirty="0"/>
              <a:t>Any questions on CA4?</a:t>
            </a:r>
          </a:p>
        </p:txBody>
      </p:sp>
    </p:spTree>
    <p:extLst>
      <p:ext uri="{BB962C8B-B14F-4D97-AF65-F5344CB8AC3E}">
        <p14:creationId xmlns:p14="http://schemas.microsoft.com/office/powerpoint/2010/main" val="32029770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38C5-DA37-73F7-3CA3-E4475C82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BCBA5-F9AB-FD36-DD3C-8D60C4542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rapidly emerging topic</a:t>
            </a:r>
          </a:p>
          <a:p>
            <a:r>
              <a:rPr lang="en-US" dirty="0"/>
              <a:t>A rapidly changing skill</a:t>
            </a:r>
          </a:p>
          <a:p>
            <a:endParaRPr lang="en-US" dirty="0"/>
          </a:p>
          <a:p>
            <a:r>
              <a:rPr lang="en-US" dirty="0"/>
              <a:t>LLMs are rapidly changing</a:t>
            </a:r>
          </a:p>
          <a:p>
            <a:r>
              <a:rPr lang="en-US" dirty="0"/>
              <a:t>What worked last week may not work this week</a:t>
            </a:r>
          </a:p>
          <a:p>
            <a:r>
              <a:rPr lang="en-US" dirty="0"/>
              <a:t>New possibilities emerging all the time</a:t>
            </a:r>
          </a:p>
          <a:p>
            <a:endParaRPr lang="en-US" dirty="0"/>
          </a:p>
          <a:p>
            <a:r>
              <a:rPr lang="en-US" dirty="0"/>
              <a:t>Nothing we will discuss today is necessarily for the long-term</a:t>
            </a:r>
          </a:p>
        </p:txBody>
      </p:sp>
    </p:spTree>
    <p:extLst>
      <p:ext uri="{BB962C8B-B14F-4D97-AF65-F5344CB8AC3E}">
        <p14:creationId xmlns:p14="http://schemas.microsoft.com/office/powerpoint/2010/main" val="135143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4C2B-8B5A-438B-617B-16E07D10E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notes on rest of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60A79-BCF5-0692-6ED5-D523A7501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aren’t really natural breakpoints for “Questions? Comments?” slides in this topic</a:t>
            </a:r>
          </a:p>
          <a:p>
            <a:r>
              <a:rPr lang="en-US" dirty="0"/>
              <a:t>Please just interrupt</a:t>
            </a:r>
          </a:p>
          <a:p>
            <a:endParaRPr lang="en-US" dirty="0"/>
          </a:p>
          <a:p>
            <a:r>
              <a:rPr lang="en-US" dirty="0"/>
              <a:t>Please have ChatGPT open for today’s class, if you have an account</a:t>
            </a:r>
          </a:p>
          <a:p>
            <a:pPr lvl="1"/>
            <a:r>
              <a:rPr lang="en-US" dirty="0"/>
              <a:t>3.5 is fine</a:t>
            </a:r>
          </a:p>
        </p:txBody>
      </p:sp>
    </p:spTree>
    <p:extLst>
      <p:ext uri="{BB962C8B-B14F-4D97-AF65-F5344CB8AC3E}">
        <p14:creationId xmlns:p14="http://schemas.microsoft.com/office/powerpoint/2010/main" val="27203993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ACB4-DE7B-9068-3F4F-3A2DBD4EF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37" y="914400"/>
            <a:ext cx="8370518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Write a different post, </a:t>
            </a:r>
            <a:br>
              <a:rPr lang="en-US" dirty="0"/>
            </a:br>
            <a:r>
              <a:rPr lang="en-US" dirty="0"/>
              <a:t>get a different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3D479-65E2-3445-78E7-6D157DF4F9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95194" y="2057400"/>
            <a:ext cx="7891397" cy="37719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Write a summary of how GPT works</a:t>
            </a:r>
          </a:p>
          <a:p>
            <a:r>
              <a:rPr lang="en-US" dirty="0"/>
              <a:t>Write a summary of how GPT works, for a 5</a:t>
            </a:r>
            <a:r>
              <a:rPr lang="en-US" baseline="30000" dirty="0"/>
              <a:t>th</a:t>
            </a:r>
            <a:r>
              <a:rPr lang="en-US" dirty="0"/>
              <a:t> grader, written at a 5</a:t>
            </a:r>
            <a:r>
              <a:rPr lang="en-US" baseline="30000" dirty="0"/>
              <a:t>th</a:t>
            </a:r>
            <a:r>
              <a:rPr lang="en-US" dirty="0"/>
              <a:t> grade reading level</a:t>
            </a:r>
          </a:p>
          <a:p>
            <a:r>
              <a:rPr lang="en-US" dirty="0"/>
              <a:t>Write a summary of how GPT works, written for a PhD in Machine Learning who has not read a research paper since 2017.</a:t>
            </a:r>
          </a:p>
          <a:p>
            <a:r>
              <a:rPr lang="en-US" dirty="0"/>
              <a:t>Write a summary of how GPT works, written for a highly-intelligent person who knows essentially nothing about artificial intelligence.</a:t>
            </a:r>
          </a:p>
          <a:p>
            <a:r>
              <a:rPr lang="en-US" dirty="0"/>
              <a:t>Write a summary of how GPT works, to be spoken to an illiterate goat-herder who never attended kindergarten.</a:t>
            </a:r>
          </a:p>
          <a:p>
            <a:r>
              <a:rPr lang="en-US" dirty="0"/>
              <a:t>Ryan Baker is a professor of Machine Learning. He is explaining to a general audience how GPT works. He says, “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8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C037F-3176-9536-9A35-C1522B6DE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Detail is helpful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94EC2-348B-83BB-E85E-B38B5AEF1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96D98-E3E3-4534-ACB7-D930EF316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25266"/>
            <a:ext cx="5909822" cy="19032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50B764-54AF-18F0-308A-96C323E4D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801" y="4028526"/>
            <a:ext cx="4995343" cy="309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2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94EC2-348B-83BB-E85E-B38B5AEF1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046D1B-5ACA-FA50-6B1A-EC843CC7D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9030"/>
            <a:ext cx="5829806" cy="17432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DD770E-9E50-609A-7C93-AC563679D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6762" y="3440208"/>
            <a:ext cx="4783870" cy="25605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5A13589-66E0-0CB9-030B-41BF6C0C5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Detail is helpful</a:t>
            </a:r>
          </a:p>
        </p:txBody>
      </p:sp>
    </p:spTree>
    <p:extLst>
      <p:ext uri="{BB962C8B-B14F-4D97-AF65-F5344CB8AC3E}">
        <p14:creationId xmlns:p14="http://schemas.microsoft.com/office/powerpoint/2010/main" val="269277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1EC76A-4414-19D3-55B6-F20AE4A5D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28" y="2347164"/>
            <a:ext cx="7424145" cy="235056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EDF048E-85D1-F61B-DE60-820C0BF10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Detail is helpful</a:t>
            </a:r>
          </a:p>
        </p:txBody>
      </p:sp>
    </p:spTree>
    <p:extLst>
      <p:ext uri="{BB962C8B-B14F-4D97-AF65-F5344CB8AC3E}">
        <p14:creationId xmlns:p14="http://schemas.microsoft.com/office/powerpoint/2010/main" val="334279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2A53F68-E5CE-0969-DE44-F1E920B52C01}"/>
              </a:ext>
            </a:extLst>
          </p:cNvPr>
          <p:cNvSpPr txBox="1">
            <a:spLocks/>
          </p:cNvSpPr>
          <p:nvPr/>
        </p:nvSpPr>
        <p:spPr>
          <a:xfrm>
            <a:off x="0" y="896527"/>
            <a:ext cx="9058713" cy="758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Lots of Detail (</a:t>
            </a:r>
            <a:r>
              <a:rPr lang="en-US" dirty="0" err="1"/>
              <a:t>Pankiewicz</a:t>
            </a:r>
            <a:r>
              <a:rPr lang="en-US" dirty="0"/>
              <a:t> et al., 2023)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100648-CD44-3C52-A39B-8A0FFD0A6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33600"/>
            <a:ext cx="7239000" cy="165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929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94B4B-6F35-5D42-03A8-585F4126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types of prompts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A080B-9CDC-B24E-5D64-23E960EBEC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Request prompts</a:t>
            </a:r>
          </a:p>
          <a:p>
            <a:pPr lvl="1"/>
            <a:r>
              <a:rPr lang="en-US" dirty="0"/>
              <a:t>Ryan Baker is a professor of Machine Learning. He is explaining to a general audience how GPT works. He says, “</a:t>
            </a:r>
          </a:p>
          <a:p>
            <a:r>
              <a:rPr lang="en-US" dirty="0"/>
              <a:t>Completion prompts</a:t>
            </a:r>
          </a:p>
          <a:p>
            <a:pPr lvl="1"/>
            <a:r>
              <a:rPr lang="en-US" dirty="0"/>
              <a:t>You are a professor of Machine Learning. Please explain to a general audience how GPT works.</a:t>
            </a:r>
          </a:p>
          <a:p>
            <a:pPr lvl="1"/>
            <a:endParaRPr lang="en-US" dirty="0"/>
          </a:p>
          <a:p>
            <a:r>
              <a:rPr lang="en-US" dirty="0"/>
              <a:t>Completion prompts often no longer work directly in GPT-4 but they still work in 3.5 Turbo and other LLMs</a:t>
            </a:r>
          </a:p>
          <a:p>
            <a:pPr lvl="1"/>
            <a:r>
              <a:rPr lang="en-US" dirty="0"/>
              <a:t>You can often get them to work in GPT-4 if you tell them to “Complete the following” or “Please complete this dialogue” or something similar</a:t>
            </a:r>
          </a:p>
        </p:txBody>
      </p:sp>
    </p:spTree>
    <p:extLst>
      <p:ext uri="{BB962C8B-B14F-4D97-AF65-F5344CB8AC3E}">
        <p14:creationId xmlns:p14="http://schemas.microsoft.com/office/powerpoint/2010/main" val="138183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18136-F478-6A57-BD18-E01B8A841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CD40C-1896-651A-516C-B71D16C13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43B8FC-F5B2-B9C6-D813-16815CBC9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80" y="1249491"/>
            <a:ext cx="7834039" cy="43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70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05B67-ACAD-3B19-8992-F3E2111DC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it yourself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EF251-26BB-C834-D75B-73436BCD0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create a completion prompt and put it into ChatGPT</a:t>
            </a:r>
          </a:p>
          <a:p>
            <a:endParaRPr lang="en-US" dirty="0"/>
          </a:p>
          <a:p>
            <a:r>
              <a:rPr lang="en-US" dirty="0"/>
              <a:t>Did it produce useful results?</a:t>
            </a:r>
          </a:p>
          <a:p>
            <a:endParaRPr lang="en-US" dirty="0"/>
          </a:p>
          <a:p>
            <a:r>
              <a:rPr lang="en-US" dirty="0"/>
              <a:t>Let’s share some examples</a:t>
            </a:r>
          </a:p>
        </p:txBody>
      </p:sp>
    </p:spTree>
    <p:extLst>
      <p:ext uri="{BB962C8B-B14F-4D97-AF65-F5344CB8AC3E}">
        <p14:creationId xmlns:p14="http://schemas.microsoft.com/office/powerpoint/2010/main" val="14722024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9257-ED1A-1D83-6D11-06454269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280D-CA33-4816-80D8-023E6BD8F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“Averaged reasoning” </a:t>
            </a:r>
          </a:p>
          <a:p>
            <a:pPr lvl="1"/>
            <a:r>
              <a:rPr lang="en-US" dirty="0"/>
              <a:t>Ask them what a specific expert would say, they will give you what a generic expert would say</a:t>
            </a:r>
          </a:p>
          <a:p>
            <a:pPr lvl="2"/>
            <a:r>
              <a:rPr lang="en-US" dirty="0"/>
              <a:t>The more someone’s writing/interview/talks are present on the web, the better LLMs work </a:t>
            </a:r>
          </a:p>
          <a:p>
            <a:pPr lvl="2"/>
            <a:r>
              <a:rPr lang="en-US" dirty="0"/>
              <a:t>It works OK for me at best (and I have quite a bit of content on the web)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6465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9257-ED1A-1D83-6D11-06454269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280D-CA33-4816-80D8-023E6BD8F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“Averaged reasoning” </a:t>
            </a:r>
          </a:p>
          <a:p>
            <a:pPr lvl="1"/>
            <a:r>
              <a:rPr lang="en-US" dirty="0"/>
              <a:t>Ask them what a specific expert would say, they will give you what a generic expert would say</a:t>
            </a:r>
          </a:p>
          <a:p>
            <a:pPr lvl="2"/>
            <a:r>
              <a:rPr lang="en-US" dirty="0"/>
              <a:t>I tried using OpenAI Assistant/GPTs (not GPT) to have it use my published works and talks to answer more accurately “like Ryan Baker”, but it didn’t work</a:t>
            </a:r>
          </a:p>
          <a:p>
            <a:pPr lvl="2"/>
            <a:r>
              <a:rPr lang="en-US" dirty="0"/>
              <a:t>You </a:t>
            </a:r>
            <a:r>
              <a:rPr lang="en-US" b="1" i="1" dirty="0"/>
              <a:t>can </a:t>
            </a:r>
            <a:r>
              <a:rPr lang="en-US" dirty="0"/>
              <a:t>ask it to search a specific paper or talk and have it use that, but then you have to know what it should be looking at, which is most of the work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6905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9257-ED1A-1D83-6D11-06454269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280D-CA33-4816-80D8-023E6BD8F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“Averaged reasoning” </a:t>
            </a:r>
          </a:p>
          <a:p>
            <a:pPr lvl="1"/>
            <a:r>
              <a:rPr lang="en-US" dirty="0"/>
              <a:t>My Harry Potter adventure with my kids suddenly turned inappropriate, probably based on GPT reading too much fan fiction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6743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9257-ED1A-1D83-6D11-06454269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280D-CA33-4816-80D8-023E6BD8F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“Not really getting it” errors</a:t>
            </a:r>
          </a:p>
          <a:p>
            <a:r>
              <a:rPr lang="en-US" dirty="0"/>
              <a:t>Being too helpful in guessing what you “really want” (because what you asked for is uncommon/rare/weird)</a:t>
            </a:r>
          </a:p>
          <a:p>
            <a:r>
              <a:rPr lang="en-US" dirty="0"/>
              <a:t>AI Interpreter is outright terrible, at least in current version</a:t>
            </a:r>
          </a:p>
          <a:p>
            <a:pPr lvl="1"/>
            <a:r>
              <a:rPr lang="en-US" dirty="0"/>
              <a:t>It misinterprets its own graphs, and skips lines of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4072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9257-ED1A-1D83-6D11-06454269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2280D-CA33-4816-80D8-023E6BD8F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Being too safe</a:t>
            </a:r>
          </a:p>
          <a:p>
            <a:endParaRPr lang="en-US" dirty="0"/>
          </a:p>
          <a:p>
            <a:r>
              <a:rPr lang="en-US" dirty="0"/>
              <a:t>My 4-year old likes weird stories</a:t>
            </a:r>
          </a:p>
          <a:p>
            <a:r>
              <a:rPr lang="en-US" dirty="0"/>
              <a:t>ChatGPT now often refuses to tell her stories</a:t>
            </a:r>
          </a:p>
          <a:p>
            <a:endParaRPr lang="en-US" dirty="0"/>
          </a:p>
          <a:p>
            <a:r>
              <a:rPr lang="en-US" dirty="0"/>
              <a:t>But you can get around this by asking it to pretend in weird ways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5518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269E-F3C8-654A-83FF-D97D926AB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85E22-A76C-70C3-435F-EE736558C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A961A2-8682-A314-0127-D348BAA77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17" y="609355"/>
            <a:ext cx="7437765" cy="563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049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19B7-CA72-48A9-C2EE-BE16EAB9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B5580-C6B4-D95F-BA6C-D8C8E5281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4000"/>
            <a:ext cx="7886700" cy="435931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Making up facts or references</a:t>
            </a:r>
          </a:p>
          <a:p>
            <a:endParaRPr lang="en-US" dirty="0"/>
          </a:p>
          <a:p>
            <a:r>
              <a:rPr lang="en-US" dirty="0"/>
              <a:t>GPT is surprisingly reliable for general facts, including facts that are hard to search up on the internet</a:t>
            </a:r>
          </a:p>
          <a:p>
            <a:pPr lvl="1"/>
            <a:r>
              <a:rPr lang="en-US" dirty="0"/>
              <a:t>“Where can I buy AdBlue in Italy?”</a:t>
            </a:r>
          </a:p>
          <a:p>
            <a:pPr lvl="1"/>
            <a:r>
              <a:rPr lang="en-US" dirty="0"/>
              <a:t>“How long should I boil chicken hearts for?”</a:t>
            </a:r>
          </a:p>
          <a:p>
            <a:endParaRPr lang="en-US" dirty="0"/>
          </a:p>
          <a:p>
            <a:r>
              <a:rPr lang="en-US" dirty="0"/>
              <a:t>However, it can still get things wrong sometimes, for obscure questions</a:t>
            </a:r>
          </a:p>
          <a:p>
            <a:pPr lvl="1"/>
            <a:r>
              <a:rPr lang="en-US" dirty="0"/>
              <a:t>“Does Paramaribo have a public library?”</a:t>
            </a:r>
            <a:br>
              <a:rPr lang="en-US" dirty="0"/>
            </a:br>
            <a:r>
              <a:rPr lang="en-US" dirty="0"/>
              <a:t>(Because how could a city the size of Pittsburgh not have a public library?)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7757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19B7-CA72-48A9-C2EE-BE16EAB9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B5580-C6B4-D95F-BA6C-D8C8E5281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656850"/>
          </a:xfrm>
        </p:spPr>
        <p:txBody>
          <a:bodyPr>
            <a:normAutofit/>
          </a:bodyPr>
          <a:lstStyle/>
          <a:p>
            <a:r>
              <a:rPr lang="en-US" dirty="0"/>
              <a:t>ChatGPT used to make up citations – no longer a problem</a:t>
            </a:r>
          </a:p>
        </p:txBody>
      </p:sp>
    </p:spTree>
    <p:extLst>
      <p:ext uri="{BB962C8B-B14F-4D97-AF65-F5344CB8AC3E}">
        <p14:creationId xmlns:p14="http://schemas.microsoft.com/office/powerpoint/2010/main" val="2949532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25F2D-8961-F215-F354-FDDA82D36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BCA78-6E60-B38D-7154-543871934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have any good hallucination stories from the last 2-3 months?</a:t>
            </a:r>
          </a:p>
          <a:p>
            <a:pPr lvl="1"/>
            <a:r>
              <a:rPr lang="en-US" dirty="0"/>
              <a:t>We all know hallucination stories from before that</a:t>
            </a:r>
          </a:p>
          <a:p>
            <a:pPr lvl="1"/>
            <a:r>
              <a:rPr lang="en-US" dirty="0"/>
              <a:t>What’s interesting is where it is </a:t>
            </a:r>
            <a:r>
              <a:rPr lang="en-US" i="1" dirty="0"/>
              <a:t>still</a:t>
            </a:r>
            <a:r>
              <a:rPr lang="en-US" dirty="0"/>
              <a:t> hallucinating</a:t>
            </a:r>
          </a:p>
        </p:txBody>
      </p:sp>
    </p:spTree>
    <p:extLst>
      <p:ext uri="{BB962C8B-B14F-4D97-AF65-F5344CB8AC3E}">
        <p14:creationId xmlns:p14="http://schemas.microsoft.com/office/powerpoint/2010/main" val="702341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E7933-1509-4264-39B0-DFC9BEBC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 a “Stochastic Parrot”?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06328-E9F8-C9DD-CB3B-8661C4A9F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tools create the most probable next word</a:t>
            </a:r>
          </a:p>
          <a:p>
            <a:r>
              <a:rPr lang="en-US" dirty="0"/>
              <a:t>So, some people refer to them as “stochastic parrots” (e.g. Bender et al., 2021) – which implies no understanding whatsoever </a:t>
            </a:r>
          </a:p>
          <a:p>
            <a:endParaRPr lang="en-US" dirty="0"/>
          </a:p>
          <a:p>
            <a:r>
              <a:rPr lang="en-US" dirty="0"/>
              <a:t>There’s an open debate, but I don’t think that’s quite right…</a:t>
            </a:r>
          </a:p>
        </p:txBody>
      </p:sp>
    </p:spTree>
    <p:extLst>
      <p:ext uri="{BB962C8B-B14F-4D97-AF65-F5344CB8AC3E}">
        <p14:creationId xmlns:p14="http://schemas.microsoft.com/office/powerpoint/2010/main" val="10469168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E7933-1509-4264-39B0-DFC9BEBC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 a “Stochastic Parrot”?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06328-E9F8-C9DD-CB3B-8661C4A9F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some model – even if obscure -- underlying how the most likely next word is produced</a:t>
            </a:r>
          </a:p>
          <a:p>
            <a:endParaRPr lang="en-US" dirty="0"/>
          </a:p>
          <a:p>
            <a:r>
              <a:rPr lang="en-US" dirty="0"/>
              <a:t>Successful prompt engineering depends in part on being able to think like that model</a:t>
            </a:r>
          </a:p>
          <a:p>
            <a:r>
              <a:rPr lang="en-US" dirty="0"/>
              <a:t>And think of how to make the answer you want become the most probable one</a:t>
            </a:r>
          </a:p>
        </p:txBody>
      </p:sp>
    </p:spTree>
    <p:extLst>
      <p:ext uri="{BB962C8B-B14F-4D97-AF65-F5344CB8AC3E}">
        <p14:creationId xmlns:p14="http://schemas.microsoft.com/office/powerpoint/2010/main" val="3646544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4FFBC-FC1A-2533-990F-1D730F2EF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Praise-and-prompt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2868A-0BE7-4C2C-7116-F7568CD37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71516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You often get a better response if you tell ChatGPT it’s an expert</a:t>
            </a:r>
            <a:br>
              <a:rPr lang="en-US" dirty="0"/>
            </a:br>
            <a:r>
              <a:rPr lang="en-US" dirty="0"/>
              <a:t>(and the more expert, the better: use words like “famous”, “award-winning”, or specific institutions)</a:t>
            </a:r>
            <a:br>
              <a:rPr lang="en-US" dirty="0"/>
            </a:br>
            <a:endParaRPr lang="en-US" dirty="0"/>
          </a:p>
          <a:p>
            <a:r>
              <a:rPr lang="en-US" dirty="0"/>
              <a:t>Doing so makes the answers associated with experts – and the characteristics associated with those answers – the most likely</a:t>
            </a:r>
          </a:p>
          <a:p>
            <a:endParaRPr lang="en-US" dirty="0"/>
          </a:p>
          <a:p>
            <a:r>
              <a:rPr lang="en-US" dirty="0"/>
              <a:t>In general, ChatGPT and other LLMs are good at perspective-taking</a:t>
            </a:r>
          </a:p>
          <a:p>
            <a:endParaRPr lang="en-US" dirty="0"/>
          </a:p>
          <a:p>
            <a:r>
              <a:rPr lang="en-US" dirty="0"/>
              <a:t>This is also the basis for a lot of the ways that people hack or “jail-break” LLMs to get them to provide content they weren’t designed for (</a:t>
            </a:r>
            <a:r>
              <a:rPr lang="en-US" dirty="0" err="1"/>
              <a:t>Nardo</a:t>
            </a:r>
            <a:r>
              <a:rPr lang="en-US" dirty="0"/>
              <a:t>, 2023)</a:t>
            </a:r>
          </a:p>
          <a:p>
            <a:pPr lvl="1"/>
            <a:r>
              <a:rPr lang="en-US" dirty="0"/>
              <a:t>A lot harder than it used to be with ChatGPT, still easy with </a:t>
            </a:r>
            <a:r>
              <a:rPr lang="en-US" dirty="0" err="1"/>
              <a:t>LLaMA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145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4FFBC-FC1A-2533-990F-1D730F2EF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Give just a couple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2868A-0BE7-4C2C-7116-F7568CD37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715160"/>
          </a:xfrm>
        </p:spPr>
        <p:txBody>
          <a:bodyPr>
            <a:normAutofit fontScale="85000" lnSpcReduction="10000"/>
          </a:bodyPr>
          <a:lstStyle/>
          <a:p>
            <a:r>
              <a:rPr lang="en-US" b="0" i="0" dirty="0">
                <a:solidFill>
                  <a:srgbClr val="0F0F0F"/>
                </a:solidFill>
                <a:effectLst/>
                <a:latin typeface="Söhne"/>
              </a:rPr>
              <a:t>Let's have a dialogue in simple Korean. Please use short sentences with simple words. You are a grumpy </a:t>
            </a:r>
            <a:r>
              <a:rPr lang="ko-KR" altLang="en-US" b="0" i="0" dirty="0">
                <a:solidFill>
                  <a:srgbClr val="0F0F0F"/>
                </a:solidFill>
                <a:effectLst/>
                <a:latin typeface="Söhne"/>
              </a:rPr>
              <a:t>아저씨</a:t>
            </a:r>
            <a:r>
              <a:rPr lang="en-US" altLang="ko-KR" b="0" i="0" dirty="0">
                <a:solidFill>
                  <a:srgbClr val="0F0F0F"/>
                </a:solidFill>
                <a:effectLst/>
                <a:latin typeface="Söhne"/>
              </a:rPr>
              <a:t>. </a:t>
            </a:r>
            <a:r>
              <a:rPr lang="en-US" b="0" i="0" dirty="0">
                <a:solidFill>
                  <a:srgbClr val="0F0F0F"/>
                </a:solidFill>
                <a:effectLst/>
                <a:latin typeface="Söhne"/>
              </a:rPr>
              <a:t>I walk up while you are in your garden.</a:t>
            </a:r>
          </a:p>
          <a:p>
            <a:r>
              <a:rPr lang="en-US" b="0" i="0" dirty="0">
                <a:solidFill>
                  <a:srgbClr val="0F0F0F"/>
                </a:solidFill>
                <a:effectLst/>
                <a:latin typeface="Söhne"/>
              </a:rPr>
              <a:t>Let's have a conversation in simple Korean. Please use only simple sentences and vocabulary. In this dialogue, you are a dramatic </a:t>
            </a:r>
            <a:r>
              <a:rPr lang="en-US" b="0" i="0" dirty="0" err="1">
                <a:solidFill>
                  <a:srgbClr val="0F0F0F"/>
                </a:solidFill>
                <a:effectLst/>
                <a:latin typeface="Söhne"/>
              </a:rPr>
              <a:t>ajumma</a:t>
            </a:r>
            <a:r>
              <a:rPr lang="en-US" b="0" i="0" dirty="0">
                <a:solidFill>
                  <a:srgbClr val="0F0F0F"/>
                </a:solidFill>
                <a:effectLst/>
                <a:latin typeface="Söhne"/>
              </a:rPr>
              <a:t> who is my new co-worker at Hyundai. I'll start.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2935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05B67-ACAD-3B19-8992-F3E2111DC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it yourself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EF251-26BB-C834-D75B-73436BCD0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ChatGPT to write a description of the top tourist activities in your city, written by people with very specific attributes</a:t>
            </a:r>
          </a:p>
          <a:p>
            <a:endParaRPr lang="en-US" dirty="0"/>
          </a:p>
          <a:p>
            <a:r>
              <a:rPr lang="en-US" dirty="0"/>
              <a:t>Did it produce the kind of results you were hoping for?</a:t>
            </a:r>
          </a:p>
          <a:p>
            <a:endParaRPr lang="en-US" dirty="0"/>
          </a:p>
          <a:p>
            <a:r>
              <a:rPr lang="en-US" dirty="0"/>
              <a:t>Let’s share some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665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BCB74A-2196-0E07-1DCD-FDD9088AB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10" y="1872379"/>
            <a:ext cx="4873059" cy="20059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1C398DF-E147-25F8-9174-1C9F0F9122F1}"/>
              </a:ext>
            </a:extLst>
          </p:cNvPr>
          <p:cNvSpPr txBox="1">
            <a:spLocks/>
          </p:cNvSpPr>
          <p:nvPr/>
        </p:nvSpPr>
        <p:spPr>
          <a:xfrm>
            <a:off x="0" y="890409"/>
            <a:ext cx="9144000" cy="84165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CF2DA0-2AE8-0CC4-E1A4-72310E9A85CC}"/>
              </a:ext>
            </a:extLst>
          </p:cNvPr>
          <p:cNvGrpSpPr/>
          <p:nvPr/>
        </p:nvGrpSpPr>
        <p:grpSpPr>
          <a:xfrm>
            <a:off x="3862077" y="3777574"/>
            <a:ext cx="4765688" cy="2032658"/>
            <a:chOff x="5309013" y="3688317"/>
            <a:chExt cx="6354251" cy="271021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D44130E-71E1-65AD-967D-8EA563123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9013" y="3688317"/>
              <a:ext cx="6354251" cy="271021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A5605FD-5DF7-FA88-4DA5-799A39277949}"/>
                </a:ext>
              </a:extLst>
            </p:cNvPr>
            <p:cNvSpPr/>
            <p:nvPr/>
          </p:nvSpPr>
          <p:spPr>
            <a:xfrm>
              <a:off x="7381913" y="3926567"/>
              <a:ext cx="443827" cy="150768"/>
            </a:xfrm>
            <a:prstGeom prst="rect">
              <a:avLst/>
            </a:prstGeom>
            <a:noFill/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1ACFFB9-2F9D-A331-AB83-344F691B6028}"/>
                </a:ext>
              </a:extLst>
            </p:cNvPr>
            <p:cNvSpPr/>
            <p:nvPr/>
          </p:nvSpPr>
          <p:spPr>
            <a:xfrm>
              <a:off x="10284873" y="3907517"/>
              <a:ext cx="1000347" cy="226967"/>
            </a:xfrm>
            <a:prstGeom prst="rect">
              <a:avLst/>
            </a:prstGeom>
            <a:noFill/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33B803A-6538-E708-6179-E5366C5F7EDE}"/>
                </a:ext>
              </a:extLst>
            </p:cNvPr>
            <p:cNvSpPr/>
            <p:nvPr/>
          </p:nvSpPr>
          <p:spPr>
            <a:xfrm>
              <a:off x="5778707" y="4134484"/>
              <a:ext cx="843074" cy="226967"/>
            </a:xfrm>
            <a:prstGeom prst="rect">
              <a:avLst/>
            </a:prstGeom>
            <a:noFill/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AC2AB9-4CB7-AD46-05E2-1C4AAA53A8C5}"/>
                </a:ext>
              </a:extLst>
            </p:cNvPr>
            <p:cNvSpPr/>
            <p:nvPr/>
          </p:nvSpPr>
          <p:spPr>
            <a:xfrm>
              <a:off x="5778706" y="5106966"/>
              <a:ext cx="5575093" cy="508974"/>
            </a:xfrm>
            <a:prstGeom prst="rect">
              <a:avLst/>
            </a:prstGeom>
            <a:noFill/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848652-56BB-37AA-F383-2D011108905D}"/>
                </a:ext>
              </a:extLst>
            </p:cNvPr>
            <p:cNvSpPr/>
            <p:nvPr/>
          </p:nvSpPr>
          <p:spPr>
            <a:xfrm>
              <a:off x="9608820" y="5356860"/>
              <a:ext cx="1744979" cy="259080"/>
            </a:xfrm>
            <a:prstGeom prst="rect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3D45E6-9B0D-7483-F4BA-FA8B3A31B69F}"/>
                </a:ext>
              </a:extLst>
            </p:cNvPr>
            <p:cNvSpPr/>
            <p:nvPr/>
          </p:nvSpPr>
          <p:spPr>
            <a:xfrm>
              <a:off x="5778706" y="5650560"/>
              <a:ext cx="5757974" cy="445440"/>
            </a:xfrm>
            <a:prstGeom prst="rect">
              <a:avLst/>
            </a:prstGeom>
            <a:noFill/>
            <a:ln w="952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B6821CB-D8FC-A9BE-AD46-5F5DEAFEC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92" y="1880262"/>
            <a:ext cx="4873059" cy="200592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E819487-3C41-4488-936A-0D29ACB6DC58}"/>
              </a:ext>
            </a:extLst>
          </p:cNvPr>
          <p:cNvSpPr/>
          <p:nvPr/>
        </p:nvSpPr>
        <p:spPr>
          <a:xfrm>
            <a:off x="2055310" y="2376750"/>
            <a:ext cx="292865" cy="111443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B35D86-0CD3-CF9F-7CDF-862435F4643B}"/>
              </a:ext>
            </a:extLst>
          </p:cNvPr>
          <p:cNvSpPr/>
          <p:nvPr/>
        </p:nvSpPr>
        <p:spPr>
          <a:xfrm>
            <a:off x="4201234" y="2344676"/>
            <a:ext cx="750260" cy="170225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EB74CD-457E-FA54-1B14-16334D7D5A2B}"/>
              </a:ext>
            </a:extLst>
          </p:cNvPr>
          <p:cNvSpPr/>
          <p:nvPr/>
        </p:nvSpPr>
        <p:spPr>
          <a:xfrm>
            <a:off x="864771" y="2496766"/>
            <a:ext cx="1134789" cy="170225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FB5B7E-2623-6DF4-2B46-5BFA2A8E6D16}"/>
              </a:ext>
            </a:extLst>
          </p:cNvPr>
          <p:cNvSpPr/>
          <p:nvPr/>
        </p:nvSpPr>
        <p:spPr>
          <a:xfrm>
            <a:off x="839744" y="2990798"/>
            <a:ext cx="4415724" cy="779777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E7D398-F03F-50AD-BC36-4F974C44D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400" cap="none" dirty="0">
                <a:latin typeface="Arial" panose="020B0604020202020204" pitchFamily="34" charset="0"/>
                <a:cs typeface="Arial" panose="020B0604020202020204" pitchFamily="34" charset="0"/>
              </a:rPr>
              <a:t>ChatGPT as an Automated Tool for Improving Writing</a:t>
            </a:r>
            <a:br>
              <a:rPr lang="en-US" sz="4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cap="none" dirty="0">
                <a:latin typeface="Arial" panose="020B0604020202020204" pitchFamily="34" charset="0"/>
                <a:cs typeface="Arial" panose="020B0604020202020204" pitchFamily="34" charset="0"/>
              </a:rPr>
              <a:t>(Credit: Andres Zambrano)</a:t>
            </a:r>
          </a:p>
        </p:txBody>
      </p:sp>
    </p:spTree>
    <p:extLst>
      <p:ext uri="{BB962C8B-B14F-4D97-AF65-F5344CB8AC3E}">
        <p14:creationId xmlns:p14="http://schemas.microsoft.com/office/powerpoint/2010/main" val="23452829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CF08-E307-08B4-38F9-7188539B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it doesn’t give what you want, modify prompt to be more specific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5914C-EE4C-BADF-5112-AAF0FE703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7080B-D2D6-B750-6C6E-D6B711226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6451"/>
            <a:ext cx="9144000" cy="415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850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CF08-E307-08B4-38F9-7188539B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it doesn’t give what you want, modify prompt to be more specific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5914C-EE4C-BADF-5112-AAF0FE703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am an explanation-generation bot. I am trying to generate compare-contrast explanations for the graph I have chosen. Now I will generate 30 examples. I should make the sentence structures of these examples as various as possible. I should not use words like "while" or "whereas".</a:t>
            </a:r>
            <a:br>
              <a:rPr lang="en-US" dirty="0"/>
            </a:br>
            <a:r>
              <a:rPr lang="en-US" dirty="0"/>
              <a:t>(Slater et al., under review)</a:t>
            </a:r>
          </a:p>
        </p:txBody>
      </p:sp>
    </p:spTree>
    <p:extLst>
      <p:ext uri="{BB962C8B-B14F-4D97-AF65-F5344CB8AC3E}">
        <p14:creationId xmlns:p14="http://schemas.microsoft.com/office/powerpoint/2010/main" val="42204359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C2E70-C753-3C4B-50E6-2FBEA265E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Prompting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37DCF-E8E8-60EC-5C96-54B82722F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don’t like what you get, you can ask it to modify it</a:t>
            </a:r>
          </a:p>
        </p:txBody>
      </p:sp>
    </p:spTree>
    <p:extLst>
      <p:ext uri="{BB962C8B-B14F-4D97-AF65-F5344CB8AC3E}">
        <p14:creationId xmlns:p14="http://schemas.microsoft.com/office/powerpoint/2010/main" val="42114624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0A2A5-3C09-52E7-8E9D-FB262FA10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9A73-B471-E9E8-AAD4-0F8FFAA42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28A3D-A3DD-1F3B-B46B-18B874EC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10" y="491235"/>
            <a:ext cx="7148179" cy="58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046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552E-17DB-D38D-4157-5433A5CFE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Zero-shot prompting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5AB65-AB10-BB59-F5AC-91C07E593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examples given</a:t>
            </a:r>
          </a:p>
        </p:txBody>
      </p:sp>
    </p:spTree>
    <p:extLst>
      <p:ext uri="{BB962C8B-B14F-4D97-AF65-F5344CB8AC3E}">
        <p14:creationId xmlns:p14="http://schemas.microsoft.com/office/powerpoint/2010/main" val="1983143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93515-52FC-62E7-EB6D-41E8B02C0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Zero-shot prompting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02885-2F8D-69CB-5976-3EAABF6A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04401-5B69-89B0-4C96-31C044CE0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76" y="1417638"/>
            <a:ext cx="7468247" cy="49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422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0F4AD6-57AE-2AFE-A3FA-5E3A9DBBA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8097"/>
            <a:ext cx="4995343" cy="279487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F08CDD5-CF68-B132-2268-BEAD08E74A20}"/>
              </a:ext>
            </a:extLst>
          </p:cNvPr>
          <p:cNvSpPr txBox="1">
            <a:spLocks/>
          </p:cNvSpPr>
          <p:nvPr/>
        </p:nvSpPr>
        <p:spPr>
          <a:xfrm>
            <a:off x="0" y="890409"/>
            <a:ext cx="9144000" cy="84165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cap="none" dirty="0">
                <a:latin typeface="Arial" panose="020B0604020202020204" pitchFamily="34" charset="0"/>
                <a:cs typeface="Arial" panose="020B0604020202020204" pitchFamily="34" charset="0"/>
              </a:rPr>
              <a:t>ChatGPT for Qualitative Coding of Data (Prompt design from Zambrano et al., 2023; data from Zhang et al., 2023)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6B4C0B-35D2-5336-FB69-4CB4BEA77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548" y="2638754"/>
            <a:ext cx="4021453" cy="296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641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3F4E-8FDB-7D3F-BC1E-4AC4FD3D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One-shot prompting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6A20E-5AFE-363B-310B-D6EA4227E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it a single example of what you want</a:t>
            </a:r>
            <a:br>
              <a:rPr lang="en-US" dirty="0"/>
            </a:br>
            <a:r>
              <a:rPr lang="en-US" dirty="0"/>
              <a:t>(Example: Andres Zambrano)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0A517A-D6FB-057E-5237-23E698E20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99377"/>
            <a:ext cx="7578390" cy="34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8849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05B67-ACAD-3B19-8992-F3E2111DC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it yourself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EF251-26BB-C834-D75B-73436BCD0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ChatGPT to list five tourist activities in your city, that are similar to one you provide</a:t>
            </a:r>
          </a:p>
          <a:p>
            <a:endParaRPr lang="en-US" dirty="0"/>
          </a:p>
          <a:p>
            <a:r>
              <a:rPr lang="en-US" dirty="0"/>
              <a:t>Did it produce the kind of results you were hoping for?</a:t>
            </a:r>
          </a:p>
          <a:p>
            <a:endParaRPr lang="en-US" dirty="0"/>
          </a:p>
          <a:p>
            <a:r>
              <a:rPr lang="en-US" dirty="0"/>
              <a:t>Let’s share some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6665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3F4E-8FDB-7D3F-BC1E-4AC4FD3DA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Few-shot prompting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6A20E-5AFE-363B-310B-D6EA4227E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it a few examples of what you want</a:t>
            </a:r>
          </a:p>
        </p:txBody>
      </p:sp>
    </p:spTree>
    <p:extLst>
      <p:ext uri="{BB962C8B-B14F-4D97-AF65-F5344CB8AC3E}">
        <p14:creationId xmlns:p14="http://schemas.microsoft.com/office/powerpoint/2010/main" val="34596131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447648-1457-9FDC-8600-9F7D5E681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93" y="895130"/>
            <a:ext cx="7308213" cy="50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824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3051C-BC42-A517-3F27-8432151D8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might you want to use few-shot instead of zero-shot?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085B3-603F-DCB0-2235-C02ED06C1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685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C2BD5F-BDD7-8726-81F7-0062C3182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34" y="1490017"/>
            <a:ext cx="5425910" cy="32540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5392E1-F34E-27BF-6E01-AC3748406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33" y="4885030"/>
            <a:ext cx="5204911" cy="14555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9EB1F9-A068-6D38-E996-6749F5B5A2FA}"/>
              </a:ext>
            </a:extLst>
          </p:cNvPr>
          <p:cNvSpPr txBox="1"/>
          <p:nvPr/>
        </p:nvSpPr>
        <p:spPr>
          <a:xfrm>
            <a:off x="1981200" y="105019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(Yadav et al., 2023)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535D76-3DA2-C539-DBC6-B2B49BBF9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52" y="0"/>
            <a:ext cx="8522248" cy="4525963"/>
          </a:xfrm>
        </p:spPr>
        <p:txBody>
          <a:bodyPr/>
          <a:lstStyle/>
          <a:p>
            <a:r>
              <a:rPr lang="en-US" dirty="0"/>
              <a:t>Another cool thing here: referring to a specific paper. (</a:t>
            </a:r>
            <a:r>
              <a:rPr lang="en-US" dirty="0" err="1"/>
              <a:t>Khanmigo</a:t>
            </a:r>
            <a:r>
              <a:rPr lang="en-US" dirty="0"/>
              <a:t> also does this)</a:t>
            </a:r>
          </a:p>
        </p:txBody>
      </p:sp>
    </p:spTree>
    <p:extLst>
      <p:ext uri="{BB962C8B-B14F-4D97-AF65-F5344CB8AC3E}">
        <p14:creationId xmlns:p14="http://schemas.microsoft.com/office/powerpoint/2010/main" val="39583503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C2BD5F-BDD7-8726-81F7-0062C3182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34" y="1905000"/>
            <a:ext cx="5425910" cy="32540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5392E1-F34E-27BF-6E01-AC3748406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33" y="5300013"/>
            <a:ext cx="5204911" cy="145554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888DA28-25F7-C8C9-2B28-3FCD5867F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52" y="238858"/>
            <a:ext cx="8522248" cy="4525963"/>
          </a:xfrm>
        </p:spPr>
        <p:txBody>
          <a:bodyPr/>
          <a:lstStyle/>
          <a:p>
            <a:r>
              <a:rPr lang="en-US" dirty="0"/>
              <a:t>Another cool thing here: referring to a specific paper. (</a:t>
            </a:r>
            <a:r>
              <a:rPr lang="en-US" dirty="0" err="1"/>
              <a:t>Khanmigo</a:t>
            </a:r>
            <a:r>
              <a:rPr lang="en-US" dirty="0"/>
              <a:t> also does this)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3F3CEF-E69B-B283-91AB-9543E4E1F60F}"/>
              </a:ext>
            </a:extLst>
          </p:cNvPr>
          <p:cNvSpPr txBox="1"/>
          <p:nvPr/>
        </p:nvSpPr>
        <p:spPr>
          <a:xfrm>
            <a:off x="1828800" y="154889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(Yadav et al., 2023)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5B00D1A-DCE3-3A32-F5C9-7B48AE001D11}"/>
              </a:ext>
            </a:extLst>
          </p:cNvPr>
          <p:cNvCxnSpPr>
            <a:cxnSpLocks/>
          </p:cNvCxnSpPr>
          <p:nvPr/>
        </p:nvCxnSpPr>
        <p:spPr>
          <a:xfrm flipH="1">
            <a:off x="5638800" y="5562600"/>
            <a:ext cx="137160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9149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8852-6902-82AB-4CB3-1CDEA28EE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FEA7A-EC28-ED2B-9399-233143F0B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676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E166F-C695-F485-A3C2-665E90DE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7A7E6-28BE-0FB2-E028-046D9A49F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really easy to get ChatGPT to do a lot of things with a very simple prompt</a:t>
            </a:r>
          </a:p>
          <a:p>
            <a:r>
              <a:rPr lang="en-US" dirty="0"/>
              <a:t>The best results come from some careful crafting of the prompt</a:t>
            </a:r>
          </a:p>
          <a:p>
            <a:pPr lvl="1"/>
            <a:r>
              <a:rPr lang="en-US" dirty="0"/>
              <a:t>Less necessary than it was 11 months ago, still very useful</a:t>
            </a:r>
          </a:p>
        </p:txBody>
      </p:sp>
    </p:spTree>
    <p:extLst>
      <p:ext uri="{BB962C8B-B14F-4D97-AF65-F5344CB8AC3E}">
        <p14:creationId xmlns:p14="http://schemas.microsoft.com/office/powerpoint/2010/main" val="27228383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Coming Next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B6D642-A8AE-51D8-7615-37F87A087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December 12 &amp; 14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Reinforcement Learning</a:t>
            </a:r>
          </a:p>
          <a:p>
            <a:pPr lvl="1"/>
            <a:r>
              <a:rPr lang="en-US" dirty="0"/>
              <a:t>Creative: Prompt Engineering Due</a:t>
            </a:r>
            <a:r>
              <a:rPr lang="en-US" dirty="0">
                <a:solidFill>
                  <a:srgbClr val="FF0000"/>
                </a:solidFill>
              </a:rPr>
              <a:t> December 15</a:t>
            </a:r>
          </a:p>
          <a:p>
            <a:endParaRPr lang="en-US" dirty="0"/>
          </a:p>
          <a:p>
            <a:r>
              <a:rPr lang="en-US" dirty="0"/>
              <a:t>December 19 &amp; 21</a:t>
            </a:r>
            <a:br>
              <a:rPr lang="en-US" dirty="0"/>
            </a:br>
            <a:r>
              <a:rPr lang="en-US" dirty="0"/>
              <a:t>Party and celebrate end of semester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5991</TotalTime>
  <Words>2244</Words>
  <Application>Microsoft Office PowerPoint</Application>
  <PresentationFormat>On-screen Show (4:3)</PresentationFormat>
  <Paragraphs>302</Paragraphs>
  <Slides>81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5" baseType="lpstr">
      <vt:lpstr>Söhne</vt:lpstr>
      <vt:lpstr>Arial</vt:lpstr>
      <vt:lpstr>Calibri</vt:lpstr>
      <vt:lpstr>Office Theme</vt:lpstr>
      <vt:lpstr>Core Methods in  Educational Data Mining</vt:lpstr>
      <vt:lpstr>Assignment C3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Assignment C3</vt:lpstr>
      <vt:lpstr>Assignment C3</vt:lpstr>
      <vt:lpstr>Did anyone else</vt:lpstr>
      <vt:lpstr>Assignment C3</vt:lpstr>
      <vt:lpstr>The true answer…</vt:lpstr>
      <vt:lpstr>Why…</vt:lpstr>
      <vt:lpstr>Easy to use tools matter, right?</vt:lpstr>
      <vt:lpstr>What are…</vt:lpstr>
      <vt:lpstr>What are…</vt:lpstr>
      <vt:lpstr>What are…</vt:lpstr>
      <vt:lpstr>What are…</vt:lpstr>
      <vt:lpstr>What are…</vt:lpstr>
      <vt:lpstr>What are…</vt:lpstr>
      <vt:lpstr>What are…</vt:lpstr>
      <vt:lpstr>What could I have changed about the assignment…</vt:lpstr>
      <vt:lpstr>What could I have changed about the assignment…</vt:lpstr>
      <vt:lpstr>Any other questions or comments on the assignment?</vt:lpstr>
      <vt:lpstr>Next assignment</vt:lpstr>
      <vt:lpstr>Creative Assignment 4</vt:lpstr>
      <vt:lpstr>Prompt Engineering</vt:lpstr>
      <vt:lpstr>Quick notes on rest of lecture</vt:lpstr>
      <vt:lpstr>Write a different post,  get a different result</vt:lpstr>
      <vt:lpstr>Detail is helpful</vt:lpstr>
      <vt:lpstr>Detail is helpful</vt:lpstr>
      <vt:lpstr>Detail is helpful</vt:lpstr>
      <vt:lpstr>PowerPoint Presentation</vt:lpstr>
      <vt:lpstr>Two types of prompts</vt:lpstr>
      <vt:lpstr>PowerPoint Presentation</vt:lpstr>
      <vt:lpstr>Do it yourself</vt:lpstr>
      <vt:lpstr>Some challenges</vt:lpstr>
      <vt:lpstr>Some challenges</vt:lpstr>
      <vt:lpstr>Some challenges</vt:lpstr>
      <vt:lpstr>Some challenges</vt:lpstr>
      <vt:lpstr>Some challenges</vt:lpstr>
      <vt:lpstr>PowerPoint Presentation</vt:lpstr>
      <vt:lpstr>Hallucinations</vt:lpstr>
      <vt:lpstr>Hallucinations</vt:lpstr>
      <vt:lpstr>Hallucinations</vt:lpstr>
      <vt:lpstr>Just a “Stochastic Parrot”?</vt:lpstr>
      <vt:lpstr>Just a “Stochastic Parrot”?</vt:lpstr>
      <vt:lpstr>Praise-and-prompt</vt:lpstr>
      <vt:lpstr>Give just a couple attributes</vt:lpstr>
      <vt:lpstr>Do it yourself</vt:lpstr>
      <vt:lpstr>ChatGPT as an Automated Tool for Improving Writing (Credit: Andres Zambrano)</vt:lpstr>
      <vt:lpstr>If it doesn’t give what you want, modify prompt to be more specific</vt:lpstr>
      <vt:lpstr>If it doesn’t give what you want, modify prompt to be more specific</vt:lpstr>
      <vt:lpstr>Iterative Prompting</vt:lpstr>
      <vt:lpstr>PowerPoint Presentation</vt:lpstr>
      <vt:lpstr>Zero-shot prompting</vt:lpstr>
      <vt:lpstr>Zero-shot prompting</vt:lpstr>
      <vt:lpstr>PowerPoint Presentation</vt:lpstr>
      <vt:lpstr>One-shot prompting</vt:lpstr>
      <vt:lpstr>Do it yourself</vt:lpstr>
      <vt:lpstr>Few-shot prompting</vt:lpstr>
      <vt:lpstr>PowerPoint Presentation</vt:lpstr>
      <vt:lpstr>When might you want to use few-shot instead of zero-shot?</vt:lpstr>
      <vt:lpstr>PowerPoint Presentation</vt:lpstr>
      <vt:lpstr>PowerPoint Presentation</vt:lpstr>
      <vt:lpstr>Questions? Comments?</vt:lpstr>
      <vt:lpstr>Summary</vt:lpstr>
      <vt:lpstr>Coming Next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638</cp:revision>
  <dcterms:created xsi:type="dcterms:W3CDTF">2010-01-07T20:34:12Z</dcterms:created>
  <dcterms:modified xsi:type="dcterms:W3CDTF">2023-12-03T15:58:56Z</dcterms:modified>
</cp:coreProperties>
</file>