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654" r:id="rId3"/>
    <p:sldId id="879" r:id="rId4"/>
    <p:sldId id="655" r:id="rId5"/>
    <p:sldId id="656" r:id="rId6"/>
    <p:sldId id="659" r:id="rId7"/>
    <p:sldId id="882" r:id="rId8"/>
    <p:sldId id="883" r:id="rId9"/>
    <p:sldId id="663" r:id="rId10"/>
    <p:sldId id="664" r:id="rId11"/>
    <p:sldId id="675" r:id="rId12"/>
    <p:sldId id="676" r:id="rId13"/>
    <p:sldId id="677" r:id="rId14"/>
    <p:sldId id="678" r:id="rId15"/>
    <p:sldId id="679" r:id="rId16"/>
    <p:sldId id="880" r:id="rId17"/>
    <p:sldId id="680" r:id="rId18"/>
    <p:sldId id="684" r:id="rId19"/>
    <p:sldId id="697" r:id="rId20"/>
    <p:sldId id="698" r:id="rId21"/>
    <p:sldId id="701" r:id="rId22"/>
    <p:sldId id="702" r:id="rId23"/>
    <p:sldId id="703" r:id="rId24"/>
    <p:sldId id="704" r:id="rId25"/>
    <p:sldId id="705" r:id="rId26"/>
    <p:sldId id="706" r:id="rId27"/>
    <p:sldId id="708" r:id="rId28"/>
    <p:sldId id="662" r:id="rId29"/>
    <p:sldId id="665" r:id="rId30"/>
    <p:sldId id="666" r:id="rId31"/>
    <p:sldId id="887" r:id="rId32"/>
    <p:sldId id="888" r:id="rId33"/>
    <p:sldId id="889" r:id="rId34"/>
    <p:sldId id="886" r:id="rId35"/>
    <p:sldId id="881" r:id="rId36"/>
    <p:sldId id="884" r:id="rId37"/>
    <p:sldId id="885" r:id="rId38"/>
    <p:sldId id="707" r:id="rId39"/>
    <p:sldId id="527" r:id="rId40"/>
    <p:sldId id="30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711411-5A74-4285-AB94-913E11AEAFC3}">
          <p14:sldIdLst>
            <p14:sldId id="256"/>
            <p14:sldId id="654"/>
            <p14:sldId id="879"/>
            <p14:sldId id="655"/>
            <p14:sldId id="656"/>
            <p14:sldId id="659"/>
            <p14:sldId id="882"/>
            <p14:sldId id="883"/>
            <p14:sldId id="663"/>
            <p14:sldId id="664"/>
            <p14:sldId id="675"/>
            <p14:sldId id="676"/>
            <p14:sldId id="677"/>
            <p14:sldId id="678"/>
            <p14:sldId id="679"/>
            <p14:sldId id="880"/>
            <p14:sldId id="680"/>
            <p14:sldId id="684"/>
            <p14:sldId id="697"/>
            <p14:sldId id="698"/>
            <p14:sldId id="701"/>
            <p14:sldId id="702"/>
            <p14:sldId id="703"/>
            <p14:sldId id="704"/>
            <p14:sldId id="705"/>
            <p14:sldId id="706"/>
            <p14:sldId id="708"/>
            <p14:sldId id="662"/>
            <p14:sldId id="665"/>
            <p14:sldId id="666"/>
            <p14:sldId id="887"/>
            <p14:sldId id="888"/>
            <p14:sldId id="889"/>
            <p14:sldId id="886"/>
            <p14:sldId id="881"/>
            <p14:sldId id="884"/>
            <p14:sldId id="885"/>
            <p14:sldId id="707"/>
          </p14:sldIdLst>
        </p14:section>
        <p14:section name="Untitled Section" id="{7C0EC489-2797-4695-99E6-50127CBBF94C}">
          <p14:sldIdLst>
            <p14:sldId id="527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72" d="100"/>
          <a:sy n="72" d="100"/>
        </p:scale>
        <p:origin x="106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any metrics?</a:t>
            </a:r>
          </a:p>
          <a:p>
            <a:endParaRPr lang="en-US" dirty="0"/>
          </a:p>
          <a:p>
            <a:r>
              <a:rPr lang="en-US" dirty="0"/>
              <a:t>Does anyone want to discuss any of the problems?</a:t>
            </a:r>
          </a:p>
        </p:txBody>
      </p:sp>
    </p:spTree>
    <p:extLst>
      <p:ext uri="{BB962C8B-B14F-4D97-AF65-F5344CB8AC3E}">
        <p14:creationId xmlns:p14="http://schemas.microsoft.com/office/powerpoint/2010/main" val="72066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a fail-soft intervention?</a:t>
            </a:r>
          </a:p>
        </p:txBody>
      </p:sp>
    </p:spTree>
    <p:extLst>
      <p:ext uri="{BB962C8B-B14F-4D97-AF65-F5344CB8AC3E}">
        <p14:creationId xmlns:p14="http://schemas.microsoft.com/office/powerpoint/2010/main" val="1836750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want to use fail-soft interventions?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45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</a:t>
            </a:r>
            <a:r>
              <a:rPr lang="en-US" b="1" i="1" dirty="0"/>
              <a:t>not</a:t>
            </a:r>
            <a:r>
              <a:rPr lang="en-US" dirty="0"/>
              <a:t> want to use fail-soft interventions?</a:t>
            </a:r>
          </a:p>
        </p:txBody>
      </p:sp>
    </p:spTree>
    <p:extLst>
      <p:ext uri="{BB962C8B-B14F-4D97-AF65-F5344CB8AC3E}">
        <p14:creationId xmlns:p14="http://schemas.microsoft.com/office/powerpoint/2010/main" val="171899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just throwing spaghetti at the wall and seeing what sticks</a:t>
            </a:r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b="1" i="1" dirty="0"/>
              <a:t>is</a:t>
            </a:r>
            <a:r>
              <a:rPr lang="en-US" dirty="0"/>
              <a:t> feature engineering?</a:t>
            </a:r>
          </a:p>
        </p:txBody>
      </p:sp>
    </p:spTree>
    <p:extLst>
      <p:ext uri="{BB962C8B-B14F-4D97-AF65-F5344CB8AC3E}">
        <p14:creationId xmlns:p14="http://schemas.microsoft.com/office/powerpoint/2010/main" val="2423727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Feature Engineering</a:t>
            </a:r>
            <a:br>
              <a:rPr lang="en-US" dirty="0"/>
            </a:br>
            <a:r>
              <a:rPr lang="en-US" dirty="0"/>
              <a:t>(Slater et al., 2020)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construction of contextual and relevant features from system log data”</a:t>
            </a:r>
          </a:p>
        </p:txBody>
      </p:sp>
    </p:spTree>
    <p:extLst>
      <p:ext uri="{BB962C8B-B14F-4D97-AF65-F5344CB8AC3E}">
        <p14:creationId xmlns:p14="http://schemas.microsoft.com/office/powerpoint/2010/main" val="1258775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 Matters!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Low-quality features will give you low-quality models</a:t>
            </a:r>
          </a:p>
          <a:p>
            <a:endParaRPr lang="en-US" dirty="0"/>
          </a:p>
          <a:p>
            <a:r>
              <a:rPr lang="en-US" dirty="0"/>
              <a:t>Low-quality features = reduced generalizability/more over-fitting</a:t>
            </a:r>
          </a:p>
          <a:p>
            <a:endParaRPr lang="en-US" dirty="0"/>
          </a:p>
          <a:p>
            <a:r>
              <a:rPr lang="en-US" dirty="0"/>
              <a:t>Detailed discussion of this in the Sao Pedro paper</a:t>
            </a:r>
          </a:p>
        </p:txBody>
      </p:sp>
    </p:spTree>
    <p:extLst>
      <p:ext uri="{BB962C8B-B14F-4D97-AF65-F5344CB8AC3E}">
        <p14:creationId xmlns:p14="http://schemas.microsoft.com/office/powerpoint/2010/main" val="2173324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feature that is potentially meaningfully linked to the construct you want to identify</a:t>
            </a:r>
          </a:p>
        </p:txBody>
      </p:sp>
    </p:spTree>
    <p:extLst>
      <p:ext uri="{BB962C8B-B14F-4D97-AF65-F5344CB8AC3E}">
        <p14:creationId xmlns:p14="http://schemas.microsoft.com/office/powerpoint/2010/main" val="942951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Baker’s feature engineering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Post to the chat: </a:t>
            </a:r>
            <a:br>
              <a:rPr lang="en-US" dirty="0"/>
            </a:br>
            <a:r>
              <a:rPr lang="en-US" dirty="0"/>
              <a:t>What’s useful and why?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Post to the chat: </a:t>
            </a:r>
            <a:br>
              <a:rPr lang="en-US" dirty="0"/>
            </a:br>
            <a:r>
              <a:rPr lang="en-US" dirty="0"/>
              <a:t>What’s missing?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else could it be improved?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IDEO tips for 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to the chat: Any 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2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create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Trade-off between the effort to create a feature and how likely it is to be useful</a:t>
            </a:r>
          </a:p>
          <a:p>
            <a:r>
              <a:rPr lang="en-US" dirty="0"/>
              <a:t>Worth biasing in favor of features that are different than anything else you’ve tried before</a:t>
            </a:r>
          </a:p>
          <a:p>
            <a:pPr lvl="1"/>
            <a:r>
              <a:rPr lang="en-US" dirty="0"/>
              <a:t>Explores a different part of the space</a:t>
            </a:r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thoughts about feature engineering?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Feature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of automated feature generation, as compared to feature engineering?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900356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Feature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of automated feature selection, as compared to having a domain expert decide? 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844501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Outer-loop forward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to doing this?</a:t>
            </a:r>
          </a:p>
        </p:txBody>
      </p:sp>
    </p:spTree>
    <p:extLst>
      <p:ext uri="{BB962C8B-B14F-4D97-AF65-F5344CB8AC3E}">
        <p14:creationId xmlns:p14="http://schemas.microsoft.com/office/powerpoint/2010/main" val="2247491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knowledge engineering and EDM?</a:t>
            </a:r>
          </a:p>
        </p:txBody>
      </p:sp>
    </p:spTree>
    <p:extLst>
      <p:ext uri="{BB962C8B-B14F-4D97-AF65-F5344CB8AC3E}">
        <p14:creationId xmlns:p14="http://schemas.microsoft.com/office/powerpoint/2010/main" val="2078315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good knowledge engineering and bad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/>
              <a:t>What are the advantages and disadvantages of each?</a:t>
            </a:r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they be integrated?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textbook?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77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some features </a:t>
            </a:r>
            <a:br>
              <a:rPr lang="en-US" dirty="0"/>
            </a:br>
            <a:r>
              <a:rPr lang="en-US" dirty="0"/>
              <a:t>used in real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28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some features </a:t>
            </a:r>
            <a:br>
              <a:rPr lang="en-US" dirty="0"/>
            </a:br>
            <a:r>
              <a:rPr lang="en-US" dirty="0"/>
              <a:t>used in real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Split into 12 break-out rooms in just a minute</a:t>
            </a:r>
          </a:p>
          <a:p>
            <a:endParaRPr lang="en-US" dirty="0"/>
          </a:p>
          <a:p>
            <a:r>
              <a:rPr lang="en-US" dirty="0"/>
              <a:t>Download list of features</a:t>
            </a:r>
          </a:p>
          <a:p>
            <a:endParaRPr lang="en-US" dirty="0"/>
          </a:p>
          <a:p>
            <a:r>
              <a:rPr lang="en-US" dirty="0"/>
              <a:t>Use list of features for your group number </a:t>
            </a:r>
            <a:br>
              <a:rPr lang="en-US" dirty="0"/>
            </a:br>
            <a:r>
              <a:rPr lang="en-US" dirty="0"/>
              <a:t>(at very beginning of each page)</a:t>
            </a:r>
          </a:p>
          <a:p>
            <a:endParaRPr lang="en-US" dirty="0"/>
          </a:p>
          <a:p>
            <a:r>
              <a:rPr lang="en-US" dirty="0"/>
              <a:t>Which features (or combinations) can you come up with “just so” stories for why they might predict the construct?</a:t>
            </a:r>
          </a:p>
          <a:p>
            <a:endParaRPr lang="en-US" dirty="0"/>
          </a:p>
          <a:p>
            <a:r>
              <a:rPr lang="en-US" dirty="0"/>
              <a:t>Are there any features that seem utterly irrelevant?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959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1 and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1: Tell us what your construct is</a:t>
            </a:r>
          </a:p>
          <a:p>
            <a:endParaRPr lang="en-US" dirty="0"/>
          </a:p>
          <a:p>
            <a:r>
              <a:rPr lang="en-US" dirty="0"/>
              <a:t>1,2: Tell us your favorite “just so story” from your features</a:t>
            </a:r>
          </a:p>
          <a:p>
            <a:endParaRPr lang="en-US" dirty="0"/>
          </a:p>
          <a:p>
            <a:r>
              <a:rPr lang="en-US" dirty="0"/>
              <a:t>2,1: Tell us about one feature that looks like junk</a:t>
            </a:r>
          </a:p>
          <a:p>
            <a:endParaRPr lang="en-US" dirty="0"/>
          </a:p>
          <a:p>
            <a:r>
              <a:rPr lang="en-US" dirty="0"/>
              <a:t>Everyone else: you have to give the feature a (chat window) yay or boo </a:t>
            </a:r>
          </a:p>
        </p:txBody>
      </p:sp>
    </p:spTree>
    <p:extLst>
      <p:ext uri="{BB962C8B-B14F-4D97-AF65-F5344CB8AC3E}">
        <p14:creationId xmlns:p14="http://schemas.microsoft.com/office/powerpoint/2010/main" val="2983871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3 and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3: Tell us what your construct is</a:t>
            </a:r>
          </a:p>
          <a:p>
            <a:endParaRPr lang="en-US" dirty="0"/>
          </a:p>
          <a:p>
            <a:r>
              <a:rPr lang="en-US" dirty="0"/>
              <a:t>3,4: Tell us your favorite “just so story” from your features</a:t>
            </a:r>
          </a:p>
          <a:p>
            <a:endParaRPr lang="en-US" dirty="0"/>
          </a:p>
          <a:p>
            <a:r>
              <a:rPr lang="en-US" dirty="0"/>
              <a:t>4,3: Tell us about one feature that looks like junk</a:t>
            </a:r>
          </a:p>
          <a:p>
            <a:endParaRPr lang="en-US" dirty="0"/>
          </a:p>
          <a:p>
            <a:r>
              <a:rPr lang="en-US" dirty="0"/>
              <a:t>Everyone else: you have to give the feature a (chat window) yay or boo </a:t>
            </a:r>
          </a:p>
        </p:txBody>
      </p:sp>
    </p:spTree>
    <p:extLst>
      <p:ext uri="{BB962C8B-B14F-4D97-AF65-F5344CB8AC3E}">
        <p14:creationId xmlns:p14="http://schemas.microsoft.com/office/powerpoint/2010/main" val="2417165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ADC7B-711F-D9F5-C5C7-916FFF3A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so 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19C4D-297B-E465-8D1D-759CEE1BC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&amp; 6</a:t>
            </a:r>
          </a:p>
          <a:p>
            <a:r>
              <a:rPr lang="en-US" dirty="0"/>
              <a:t>7 &amp; 8</a:t>
            </a:r>
          </a:p>
          <a:p>
            <a:r>
              <a:rPr lang="en-US" dirty="0"/>
              <a:t>9 &amp; 10</a:t>
            </a:r>
          </a:p>
          <a:p>
            <a:r>
              <a:rPr lang="en-US" dirty="0"/>
              <a:t>11 &amp; 12</a:t>
            </a:r>
          </a:p>
        </p:txBody>
      </p:sp>
    </p:spTree>
    <p:extLst>
      <p:ext uri="{BB962C8B-B14F-4D97-AF65-F5344CB8AC3E}">
        <p14:creationId xmlns:p14="http://schemas.microsoft.com/office/powerpoint/2010/main" val="1591812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4A814-52F4-E531-6A54-290E55DD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B1DC5-8D84-DDD3-D4CF-CEBC39B23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69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feature engineering</a:t>
            </a:r>
          </a:p>
        </p:txBody>
      </p:sp>
    </p:spTree>
    <p:extLst>
      <p:ext uri="{BB962C8B-B14F-4D97-AF65-F5344CB8AC3E}">
        <p14:creationId xmlns:p14="http://schemas.microsoft.com/office/powerpoint/2010/main" val="1411955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Conduct Feature Engineering</a:t>
            </a:r>
          </a:p>
          <a:p>
            <a:pPr marL="514350" indent="-514350">
              <a:buAutoNum type="arabicPeriod"/>
            </a:pPr>
            <a:r>
              <a:rPr lang="en-US" dirty="0"/>
              <a:t>Build Model</a:t>
            </a:r>
          </a:p>
          <a:p>
            <a:pPr marL="514350" indent="-514350">
              <a:buAutoNum type="arabicPeriod"/>
            </a:pPr>
            <a:r>
              <a:rPr lang="en-US" dirty="0"/>
              <a:t>Test Model</a:t>
            </a:r>
          </a:p>
          <a:p>
            <a:pPr marL="514350" indent="-514350">
              <a:buAutoNum type="arabicPeriod"/>
            </a:pPr>
            <a:r>
              <a:rPr lang="en-US" dirty="0"/>
              <a:t>If model good enough, END</a:t>
            </a:r>
          </a:p>
          <a:p>
            <a:pPr marL="514350" indent="-514350">
              <a:buAutoNum type="arabicPeriod"/>
            </a:pPr>
            <a:r>
              <a:rPr lang="en-US" dirty="0"/>
              <a:t>Qualitatively Study Model Errors</a:t>
            </a:r>
          </a:p>
          <a:p>
            <a:pPr marL="514350" indent="-514350">
              <a:buAutoNum type="arabicPeriod"/>
            </a:pPr>
            <a:r>
              <a:rPr lang="en-US" dirty="0"/>
              <a:t>Go to 2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877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caveat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test end result on totally new data</a:t>
            </a:r>
            <a:br>
              <a:rPr lang="en-US" dirty="0"/>
            </a:br>
            <a:r>
              <a:rPr lang="en-US" dirty="0"/>
              <a:t>(which unfortunately, this paper didn’t do)</a:t>
            </a:r>
          </a:p>
        </p:txBody>
      </p:sp>
    </p:spTree>
    <p:extLst>
      <p:ext uri="{BB962C8B-B14F-4D97-AF65-F5344CB8AC3E}">
        <p14:creationId xmlns:p14="http://schemas.microsoft.com/office/powerpoint/2010/main" val="7307521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3104737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FCBF: What Variables will be kept? (Cutoff = 0.65)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variables emerge from this table?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52600"/>
          <a:ext cx="8153400" cy="413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Predicted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J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.65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.42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3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/>
          <a:lstStyle/>
          <a:p>
            <a:r>
              <a:rPr lang="en-US" dirty="0"/>
              <a:t>October 6</a:t>
            </a:r>
          </a:p>
          <a:p>
            <a:pPr lvl="1"/>
            <a:r>
              <a:rPr lang="en-US" dirty="0"/>
              <a:t>Network Analysis</a:t>
            </a:r>
          </a:p>
          <a:p>
            <a:pPr lvl="1"/>
            <a:r>
              <a:rPr lang="en-US" dirty="0"/>
              <a:t>Creative: Feature Engineering Due</a:t>
            </a:r>
          </a:p>
          <a:p>
            <a:r>
              <a:rPr lang="en-US" dirty="0"/>
              <a:t>October 13</a:t>
            </a:r>
          </a:p>
          <a:p>
            <a:pPr lvl="1"/>
            <a:r>
              <a:rPr lang="en-US" dirty="0"/>
              <a:t>Bayesian Knowledge Tracing</a:t>
            </a:r>
          </a:p>
          <a:p>
            <a:pPr lvl="1"/>
            <a:r>
              <a:rPr lang="en-US" dirty="0"/>
              <a:t>Basic: SNA Due</a:t>
            </a:r>
          </a:p>
          <a:p>
            <a:r>
              <a:rPr lang="en-US" dirty="0"/>
              <a:t>October 20</a:t>
            </a:r>
          </a:p>
          <a:p>
            <a:pPr lvl="1"/>
            <a:r>
              <a:rPr lang="en-US" dirty="0"/>
              <a:t>Association Rule Mining</a:t>
            </a:r>
          </a:p>
          <a:p>
            <a:pPr lvl="1"/>
            <a:r>
              <a:rPr lang="en-US" dirty="0"/>
              <a:t>Basic: BKT Due</a:t>
            </a:r>
          </a:p>
        </p:txBody>
      </p:sp>
    </p:spTree>
    <p:extLst>
      <p:ext uri="{BB962C8B-B14F-4D97-AF65-F5344CB8AC3E}">
        <p14:creationId xmlns:p14="http://schemas.microsoft.com/office/powerpoint/2010/main" val="2380180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5645</TotalTime>
  <Words>972</Words>
  <Application>Microsoft Office PowerPoint</Application>
  <PresentationFormat>On-screen Show (4:3)</PresentationFormat>
  <Paragraphs>188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Core Methods in  Educational Data Mining</vt:lpstr>
      <vt:lpstr>Diagnostic Metrics -- HW</vt:lpstr>
      <vt:lpstr>Diagnostic Metrics -- HW</vt:lpstr>
      <vt:lpstr>Diagnostic Metrics -- HW</vt:lpstr>
      <vt:lpstr>Diagnostic Metrics -- HW</vt:lpstr>
      <vt:lpstr>Feature Engineering </vt:lpstr>
      <vt:lpstr>Feature Engineering </vt:lpstr>
      <vt:lpstr>Feature Engineering (Slater et al., 2020) </vt:lpstr>
      <vt:lpstr>Construct Validity Matters!</vt:lpstr>
      <vt:lpstr>What’s a good feature?</vt:lpstr>
      <vt:lpstr>Baker’s feature engineering process</vt:lpstr>
      <vt:lpstr>Post to the chat:  What’s useful and why?</vt:lpstr>
      <vt:lpstr>Post to the chat:  What’s missing?</vt:lpstr>
      <vt:lpstr>How else could it be improved?</vt:lpstr>
      <vt:lpstr>IDEO tips for Brainstorming</vt:lpstr>
      <vt:lpstr>Post to the chat: Any thoughts?</vt:lpstr>
      <vt:lpstr>Deciding what features to create</vt:lpstr>
      <vt:lpstr>General thoughts about feature engineering?</vt:lpstr>
      <vt:lpstr>Automated Feature Generation</vt:lpstr>
      <vt:lpstr>Automated Feature Selection</vt:lpstr>
      <vt:lpstr>Outer-loop forward selection</vt:lpstr>
      <vt:lpstr>Knowledge Engineering</vt:lpstr>
      <vt:lpstr>Knowledge Engineering</vt:lpstr>
      <vt:lpstr>Knowledge Engineering</vt:lpstr>
      <vt:lpstr>Knowledge Engineering</vt:lpstr>
      <vt:lpstr>How can they be integrated?</vt:lpstr>
      <vt:lpstr>Other questions, comments, concerns about textbook?</vt:lpstr>
      <vt:lpstr>Let’s look at some features  used in real models</vt:lpstr>
      <vt:lpstr>Let’s look at some features  used in real models</vt:lpstr>
      <vt:lpstr>Groups 1 and 2</vt:lpstr>
      <vt:lpstr>Groups 3 and 4</vt:lpstr>
      <vt:lpstr>And so on…</vt:lpstr>
      <vt:lpstr>Comments? Questions?</vt:lpstr>
      <vt:lpstr>Slater et al (2020) paper</vt:lpstr>
      <vt:lpstr>Slater et al (2020) paper</vt:lpstr>
      <vt:lpstr>Slater et al (2020) caveat</vt:lpstr>
      <vt:lpstr>Slater et al (2020) paper</vt:lpstr>
      <vt:lpstr>FCBF: What Variables will be kept? (Cutoff = 0.65)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475</cp:revision>
  <dcterms:created xsi:type="dcterms:W3CDTF">2010-01-07T20:34:12Z</dcterms:created>
  <dcterms:modified xsi:type="dcterms:W3CDTF">2022-09-25T09:15:15Z</dcterms:modified>
</cp:coreProperties>
</file>