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663" r:id="rId2"/>
    <p:sldId id="533" r:id="rId3"/>
    <p:sldId id="592" r:id="rId4"/>
    <p:sldId id="593" r:id="rId5"/>
    <p:sldId id="595" r:id="rId6"/>
    <p:sldId id="569" r:id="rId7"/>
    <p:sldId id="570" r:id="rId8"/>
    <p:sldId id="599" r:id="rId9"/>
    <p:sldId id="596" r:id="rId10"/>
    <p:sldId id="597" r:id="rId11"/>
    <p:sldId id="598" r:id="rId12"/>
    <p:sldId id="507" r:id="rId13"/>
    <p:sldId id="572" r:id="rId14"/>
    <p:sldId id="601" r:id="rId15"/>
    <p:sldId id="651" r:id="rId16"/>
    <p:sldId id="602" r:id="rId17"/>
    <p:sldId id="664" r:id="rId18"/>
    <p:sldId id="604" r:id="rId19"/>
    <p:sldId id="606" r:id="rId20"/>
    <p:sldId id="605" r:id="rId21"/>
    <p:sldId id="607" r:id="rId22"/>
    <p:sldId id="610" r:id="rId23"/>
    <p:sldId id="611" r:id="rId24"/>
    <p:sldId id="608" r:id="rId25"/>
    <p:sldId id="609" r:id="rId26"/>
    <p:sldId id="620" r:id="rId27"/>
    <p:sldId id="614" r:id="rId28"/>
    <p:sldId id="615" r:id="rId29"/>
    <p:sldId id="616" r:id="rId30"/>
    <p:sldId id="617" r:id="rId31"/>
    <p:sldId id="618" r:id="rId32"/>
    <p:sldId id="619" r:id="rId33"/>
    <p:sldId id="612" r:id="rId34"/>
    <p:sldId id="621" r:id="rId35"/>
    <p:sldId id="623" r:id="rId36"/>
    <p:sldId id="624" r:id="rId37"/>
    <p:sldId id="625" r:id="rId38"/>
    <p:sldId id="626" r:id="rId39"/>
    <p:sldId id="668" r:id="rId40"/>
    <p:sldId id="666" r:id="rId41"/>
    <p:sldId id="667" r:id="rId42"/>
    <p:sldId id="665" r:id="rId43"/>
    <p:sldId id="627" r:id="rId44"/>
    <p:sldId id="629" r:id="rId45"/>
    <p:sldId id="630" r:id="rId46"/>
    <p:sldId id="631" r:id="rId47"/>
    <p:sldId id="632" r:id="rId48"/>
    <p:sldId id="529" r:id="rId49"/>
    <p:sldId id="657" r:id="rId50"/>
    <p:sldId id="659" r:id="rId51"/>
    <p:sldId id="661" r:id="rId52"/>
    <p:sldId id="660" r:id="rId53"/>
    <p:sldId id="652" r:id="rId54"/>
    <p:sldId id="653" r:id="rId55"/>
    <p:sldId id="500" r:id="rId56"/>
    <p:sldId id="670" r:id="rId57"/>
    <p:sldId id="669" r:id="rId58"/>
    <p:sldId id="658" r:id="rId59"/>
    <p:sldId id="527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1" d="100"/>
          <a:sy n="61" d="100"/>
        </p:scale>
        <p:origin x="1373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the homework</a:t>
            </a:r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98C5-CF9B-4BA5-9AEB-91DFBE099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A6456-941B-4F26-8E93-7427A452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cross-validated or held out a test set? Who didn't?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7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A98C5-CF9B-4BA5-9AEB-91DFBE099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A6456-941B-4F26-8E93-7427A452F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cross-validated with a student batch?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51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9A88-FB0E-4D93-8F9B-CA9851A7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Tools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39956-3F13-4826-B57E-EB286C85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used Python? </a:t>
            </a:r>
          </a:p>
          <a:p>
            <a:r>
              <a:rPr lang="en-US" dirty="0"/>
              <a:t>Who used RapidMiner? </a:t>
            </a:r>
          </a:p>
          <a:p>
            <a:r>
              <a:rPr lang="en-US" dirty="0"/>
              <a:t>Who used R?</a:t>
            </a:r>
          </a:p>
          <a:p>
            <a:r>
              <a:rPr lang="en-US" dirty="0"/>
              <a:t>Whose used something else?</a:t>
            </a:r>
          </a:p>
        </p:txBody>
      </p:sp>
    </p:spTree>
    <p:extLst>
      <p:ext uri="{BB962C8B-B14F-4D97-AF65-F5344CB8AC3E}">
        <p14:creationId xmlns:p14="http://schemas.microsoft.com/office/powerpoint/2010/main" val="2380975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Anything clever?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in the audience have</a:t>
            </a:r>
          </a:p>
          <a:p>
            <a:pPr lvl="1"/>
            <a:r>
              <a:rPr lang="en-US" dirty="0"/>
              <a:t>Something clever they did and want to share?</a:t>
            </a:r>
          </a:p>
          <a:p>
            <a:pPr lvl="1"/>
            <a:r>
              <a:rPr lang="en-US" dirty="0"/>
              <a:t>Something clever they didn’t do but want to discuss?</a:t>
            </a:r>
          </a:p>
          <a:p>
            <a:pPr lvl="1"/>
            <a:r>
              <a:rPr lang="en-US" dirty="0"/>
              <a:t>A concern about how to do this right?</a:t>
            </a:r>
          </a:p>
        </p:txBody>
      </p:sp>
    </p:spTree>
    <p:extLst>
      <p:ext uri="{BB962C8B-B14F-4D97-AF65-F5344CB8AC3E}">
        <p14:creationId xmlns:p14="http://schemas.microsoft.com/office/powerpoint/2010/main" val="420143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could you do to get better model performance?</a:t>
            </a:r>
          </a:p>
          <a:p>
            <a:endParaRPr lang="en-US" dirty="0"/>
          </a:p>
          <a:p>
            <a:r>
              <a:rPr lang="en-US" dirty="0"/>
              <a:t>(Without cheating)</a:t>
            </a:r>
          </a:p>
        </p:txBody>
      </p:sp>
    </p:spTree>
    <p:extLst>
      <p:ext uri="{BB962C8B-B14F-4D97-AF65-F5344CB8AC3E}">
        <p14:creationId xmlns:p14="http://schemas.microsoft.com/office/powerpoint/2010/main" val="1539723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67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data dictionaries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of you really </a:t>
            </a:r>
            <a:r>
              <a:rPr lang="en-US" dirty="0" err="1"/>
              <a:t>really</a:t>
            </a:r>
            <a:r>
              <a:rPr lang="en-US" dirty="0"/>
              <a:t> </a:t>
            </a:r>
            <a:r>
              <a:rPr lang="en-US" i="1" dirty="0" err="1"/>
              <a:t>really</a:t>
            </a:r>
            <a:r>
              <a:rPr lang="en-US" dirty="0"/>
              <a:t> wanted more information on the variables</a:t>
            </a:r>
          </a:p>
          <a:p>
            <a:r>
              <a:rPr lang="en-US" dirty="0"/>
              <a:t>It is a good thing to thoroughly understand your variables</a:t>
            </a:r>
          </a:p>
          <a:p>
            <a:r>
              <a:rPr lang="en-US" dirty="0"/>
              <a:t>It is a good thing to want to thoroughly understand your variables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3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data dictionaries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university classes, you will often get excellent descriptions of the data (when it’s not simply made up)</a:t>
            </a:r>
          </a:p>
          <a:p>
            <a:r>
              <a:rPr lang="en-US" dirty="0"/>
              <a:t>In the real world, outside of national public databases, data dictionaries will often be low-quality or even non-existent</a:t>
            </a:r>
          </a:p>
          <a:p>
            <a:r>
              <a:rPr lang="en-US" dirty="0"/>
              <a:t>In the real world, variable names will be incomprehensible or – worse yet -- wrong</a:t>
            </a:r>
          </a:p>
        </p:txBody>
      </p:sp>
    </p:spTree>
    <p:extLst>
      <p:ext uri="{BB962C8B-B14F-4D97-AF65-F5344CB8AC3E}">
        <p14:creationId xmlns:p14="http://schemas.microsoft.com/office/powerpoint/2010/main" val="1992183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could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strategies to use when you get poorly-described data from someone?</a:t>
            </a:r>
          </a:p>
          <a:p>
            <a:r>
              <a:rPr lang="en-US" dirty="0"/>
              <a:t>Hint: “Ask them to go and write a better data dictionary” almost never works </a:t>
            </a:r>
            <a:r>
              <a:rPr lang="en-US" i="1" dirty="0"/>
              <a:t>even if you pay them for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77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Textbook/Readings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any questions about detector confidence?</a:t>
            </a:r>
          </a:p>
        </p:txBody>
      </p:sp>
    </p:spTree>
    <p:extLst>
      <p:ext uri="{BB962C8B-B14F-4D97-AF65-F5344CB8AC3E}">
        <p14:creationId xmlns:p14="http://schemas.microsoft.com/office/powerpoint/2010/main" val="4108510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detector confidence value?</a:t>
            </a:r>
          </a:p>
        </p:txBody>
      </p:sp>
    </p:spTree>
    <p:extLst>
      <p:ext uri="{BB962C8B-B14F-4D97-AF65-F5344CB8AC3E}">
        <p14:creationId xmlns:p14="http://schemas.microsoft.com/office/powerpoint/2010/main" val="1962289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pluses and minuses of making sharp distinctions at 50% confidence?</a:t>
            </a:r>
          </a:p>
        </p:txBody>
      </p:sp>
    </p:spTree>
    <p:extLst>
      <p:ext uri="{BB962C8B-B14F-4D97-AF65-F5344CB8AC3E}">
        <p14:creationId xmlns:p14="http://schemas.microsoft.com/office/powerpoint/2010/main" val="2022562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there real-world cases where it makes sense to have two cut-offs? </a:t>
            </a:r>
          </a:p>
        </p:txBody>
      </p:sp>
    </p:spTree>
    <p:extLst>
      <p:ext uri="{BB962C8B-B14F-4D97-AF65-F5344CB8AC3E}">
        <p14:creationId xmlns:p14="http://schemas.microsoft.com/office/powerpoint/2010/main" val="3694895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you determine where to place the two cut-offs?</a:t>
            </a:r>
          </a:p>
        </p:txBody>
      </p:sp>
    </p:spTree>
    <p:extLst>
      <p:ext uri="{BB962C8B-B14F-4D97-AF65-F5344CB8AC3E}">
        <p14:creationId xmlns:p14="http://schemas.microsoft.com/office/powerpoint/2010/main" val="685083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Cost-Benefit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don’t more people do cost-benefit analysis of automated detectors?</a:t>
            </a:r>
          </a:p>
        </p:txBody>
      </p:sp>
    </p:spTree>
    <p:extLst>
      <p:ext uri="{BB962C8B-B14F-4D97-AF65-F5344CB8AC3E}">
        <p14:creationId xmlns:p14="http://schemas.microsoft.com/office/powerpoint/2010/main" val="3481662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any way around having intervention cut-offs </a:t>
            </a:r>
            <a:r>
              <a:rPr lang="en-US" i="1" dirty="0"/>
              <a:t>somewhere?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03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Goodness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8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accuracy?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95866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436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47665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26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it bad?</a:t>
            </a:r>
          </a:p>
        </p:txBody>
      </p:sp>
    </p:spTree>
    <p:extLst>
      <p:ext uri="{BB962C8B-B14F-4D97-AF65-F5344CB8AC3E}">
        <p14:creationId xmlns:p14="http://schemas.microsoft.com/office/powerpoint/2010/main" val="1420482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Kappa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</p:txBody>
      </p:sp>
    </p:spTree>
    <p:extLst>
      <p:ext uri="{BB962C8B-B14F-4D97-AF65-F5344CB8AC3E}">
        <p14:creationId xmlns:p14="http://schemas.microsoft.com/office/powerpoint/2010/main" val="1282357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7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9" y="1715179"/>
            <a:ext cx="4472592" cy="461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8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94164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71518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11" y="1676400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5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7526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203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AUC ROC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774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questions about AUC ROC?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		        TP + FN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7338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they mean?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951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/>
              <a:t>Recall = The probability that a data point that is actually true is classified as true 			</a:t>
            </a:r>
          </a:p>
        </p:txBody>
      </p:sp>
    </p:spTree>
    <p:extLst>
      <p:ext uri="{BB962C8B-B14F-4D97-AF65-F5344CB8AC3E}">
        <p14:creationId xmlns:p14="http://schemas.microsoft.com/office/powerpoint/2010/main" val="1049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10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often used as a measure of detector goodness (but maybe it should be)</a:t>
            </a:r>
          </a:p>
          <a:p>
            <a:r>
              <a:rPr lang="en-US" dirty="0"/>
              <a:t>Often used to interpret individual features</a:t>
            </a:r>
          </a:p>
          <a:p>
            <a:r>
              <a:rPr lang="en-US" dirty="0"/>
              <a:t>Used in same situations as odds ratio, but </a:t>
            </a:r>
            <a:r>
              <a:rPr lang="en-US" b="1" i="1" dirty="0" err="1"/>
              <a:t>sooooo</a:t>
            </a:r>
            <a:r>
              <a:rPr lang="en-US" dirty="0"/>
              <a:t> much better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4725988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737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Our model detects a student will drop out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 model says they will drop out, they are 75% likely to drop out</a:t>
            </a:r>
          </a:p>
          <a:p>
            <a:r>
              <a:rPr lang="en-US" dirty="0"/>
              <a:t>If the model says they won’t drop out, they are 25% likely to drop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290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Our model’s prediction uses as a feature whether they were suspended from school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they were suspended from school, they are 20% likely to drop out</a:t>
            </a:r>
          </a:p>
          <a:p>
            <a:r>
              <a:rPr lang="en-US" dirty="0"/>
              <a:t>If they were never suspended, they are 15% likely to drop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75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risk ratio?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0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vs RMSE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correlation and RMSE?</a:t>
            </a:r>
          </a:p>
          <a:p>
            <a:endParaRPr lang="en-US" dirty="0"/>
          </a:p>
          <a:p>
            <a:r>
              <a:rPr lang="en-US" dirty="0"/>
              <a:t>What are their relative merits?</a:t>
            </a:r>
          </a:p>
        </p:txBody>
      </p:sp>
    </p:spTree>
    <p:extLst>
      <p:ext uri="{BB962C8B-B14F-4D97-AF65-F5344CB8AC3E}">
        <p14:creationId xmlns:p14="http://schemas.microsoft.com/office/powerpoint/2010/main" val="41470491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low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low RMSE</a:t>
            </a:r>
          </a:p>
        </p:txBody>
      </p:sp>
    </p:spTree>
    <p:extLst>
      <p:ext uri="{BB962C8B-B14F-4D97-AF65-F5344CB8AC3E}">
        <p14:creationId xmlns:p14="http://schemas.microsoft.com/office/powerpoint/2010/main" val="32608410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AIC/BIC vs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AIC is asymptotically equivalent to LOOCV</a:t>
            </a:r>
          </a:p>
          <a:p>
            <a:r>
              <a:rPr lang="en-US" dirty="0"/>
              <a:t>BIC is asymptotically equivalent to k-fold cv</a:t>
            </a:r>
          </a:p>
          <a:p>
            <a:endParaRPr lang="en-US" dirty="0"/>
          </a:p>
          <a:p>
            <a:r>
              <a:rPr lang="en-US" dirty="0"/>
              <a:t>Why might you still want to use cross-validation instead of AIC/BIC?</a:t>
            </a:r>
          </a:p>
          <a:p>
            <a:r>
              <a:rPr lang="en-US" dirty="0"/>
              <a:t>Why might you still want to use AIC/BIC instead of cross-validation?</a:t>
            </a:r>
          </a:p>
        </p:txBody>
      </p:sp>
    </p:spTree>
    <p:extLst>
      <p:ext uri="{BB962C8B-B14F-4D97-AF65-F5344CB8AC3E}">
        <p14:creationId xmlns:p14="http://schemas.microsoft.com/office/powerpoint/2010/main" val="38920082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 vs BIC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comments or questions?</a:t>
            </a:r>
          </a:p>
        </p:txBody>
      </p:sp>
    </p:spTree>
    <p:extLst>
      <p:ext uri="{BB962C8B-B14F-4D97-AF65-F5344CB8AC3E}">
        <p14:creationId xmlns:p14="http://schemas.microsoft.com/office/powerpoint/2010/main" val="3548442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LOOCV vs k-fold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comments or questions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2111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textbook?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</a:t>
            </a:r>
            <a:r>
              <a:rPr lang="en-US" dirty="0" err="1"/>
              <a:t>Kitto</a:t>
            </a:r>
            <a:r>
              <a:rPr lang="en-US" dirty="0"/>
              <a:t>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419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575889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Please explain why </a:t>
            </a:r>
            <a:r>
              <a:rPr lang="en-US" dirty="0" err="1"/>
              <a:t>Kitto</a:t>
            </a:r>
            <a:r>
              <a:rPr lang="en-US" dirty="0"/>
              <a:t> says these; </a:t>
            </a:r>
            <a:br>
              <a:rPr lang="en-US" dirty="0"/>
            </a:br>
            <a:r>
              <a:rPr lang="en-US" dirty="0"/>
              <a:t>do you agree?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39422521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suggestion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Once the analytics is embedded in an appropriate learning design we can see that its purpose is to provide enough scaffolding to “start a conversation” between the student and the analytics-driven feedback, or between peers.</a:t>
            </a:r>
          </a:p>
          <a:p>
            <a:endParaRPr lang="en-US" i="1" dirty="0"/>
          </a:p>
          <a:p>
            <a:r>
              <a:rPr lang="en-US" dirty="0"/>
              <a:t>What are the pluses and minuses of </a:t>
            </a:r>
            <a:r>
              <a:rPr lang="en-US"/>
              <a:t>this framing?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18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Knowles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54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Jeni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297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C6CE-2CF8-932F-D164-87F9851C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 is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8085D-8195-057D-ECED-8F27FCE5A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Powers quote </a:t>
            </a:r>
          </a:p>
          <a:p>
            <a:endParaRPr lang="en-US" dirty="0"/>
          </a:p>
          <a:p>
            <a:r>
              <a:rPr lang="en-US" dirty="0"/>
              <a:t>“The idea of looking for a single best measure to choose between classifiers is wrongheaded.” – Powers (2012)</a:t>
            </a:r>
          </a:p>
          <a:p>
            <a:endParaRPr lang="en-US" dirty="0"/>
          </a:p>
          <a:p>
            <a:r>
              <a:rPr lang="en-US" dirty="0"/>
              <a:t>Why would Powers say this? </a:t>
            </a:r>
            <a:br>
              <a:rPr lang="en-US" dirty="0"/>
            </a:br>
            <a:r>
              <a:rPr lang="en-US" dirty="0"/>
              <a:t>Why is this idea mostly ignored in practice?</a:t>
            </a:r>
          </a:p>
        </p:txBody>
      </p:sp>
    </p:spTree>
    <p:extLst>
      <p:ext uri="{BB962C8B-B14F-4D97-AF65-F5344CB8AC3E}">
        <p14:creationId xmlns:p14="http://schemas.microsoft.com/office/powerpoint/2010/main" val="25375787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C6CE-2CF8-932F-D164-87F9851C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 is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8085D-8195-057D-ECED-8F27FCE5A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F1 Statistic</a:t>
            </a:r>
          </a:p>
        </p:txBody>
      </p:sp>
    </p:spTree>
    <p:extLst>
      <p:ext uri="{BB962C8B-B14F-4D97-AF65-F5344CB8AC3E}">
        <p14:creationId xmlns:p14="http://schemas.microsoft.com/office/powerpoint/2010/main" val="30175628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6401-6F7C-4039-BA32-88861F82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Assignment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16F66-2E89-49C2-9447-708822AE6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Diagnostic Metrics</a:t>
            </a:r>
          </a:p>
          <a:p>
            <a:r>
              <a:rPr lang="en-US" dirty="0"/>
              <a:t>In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This one you can do in Excel, Google Sheets, </a:t>
            </a:r>
            <a:r>
              <a:rPr lang="en-US" dirty="0" err="1"/>
              <a:t>Matlab</a:t>
            </a:r>
            <a:r>
              <a:rPr lang="en-US" dirty="0"/>
              <a:t>, Maple, Python (not particularly recommended)…</a:t>
            </a:r>
          </a:p>
          <a:p>
            <a:r>
              <a:rPr lang="en-US" dirty="0"/>
              <a:t>Hints are written with Excel in mind</a:t>
            </a:r>
          </a:p>
        </p:txBody>
      </p:sp>
    </p:spTree>
    <p:extLst>
      <p:ext uri="{BB962C8B-B14F-4D97-AF65-F5344CB8AC3E}">
        <p14:creationId xmlns:p14="http://schemas.microsoft.com/office/powerpoint/2010/main" val="18289213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/>
          <a:lstStyle/>
          <a:p>
            <a:r>
              <a:rPr lang="en-US" dirty="0"/>
              <a:t>September 29 VIRTUAL</a:t>
            </a:r>
          </a:p>
          <a:p>
            <a:pPr lvl="1"/>
            <a:r>
              <a:rPr lang="en-US" dirty="0"/>
              <a:t>Feature Engineering and Distillation</a:t>
            </a:r>
          </a:p>
          <a:p>
            <a:pPr lvl="1"/>
            <a:r>
              <a:rPr lang="en-US" dirty="0"/>
              <a:t>Basic: Diagnostic Metrics Due</a:t>
            </a:r>
          </a:p>
          <a:p>
            <a:r>
              <a:rPr lang="en-US" dirty="0"/>
              <a:t>October 6</a:t>
            </a:r>
          </a:p>
          <a:p>
            <a:pPr lvl="1"/>
            <a:r>
              <a:rPr lang="en-US" dirty="0"/>
              <a:t>Network Analysis</a:t>
            </a:r>
          </a:p>
          <a:p>
            <a:pPr lvl="1"/>
            <a:r>
              <a:rPr lang="en-US" dirty="0"/>
              <a:t>Creative: Feature Engineering Due</a:t>
            </a:r>
          </a:p>
          <a:p>
            <a:r>
              <a:rPr lang="en-US" dirty="0"/>
              <a:t>October 13</a:t>
            </a:r>
          </a:p>
          <a:p>
            <a:pPr lvl="1"/>
            <a:r>
              <a:rPr lang="en-US" dirty="0"/>
              <a:t>Bayesian Knowledge Tracing</a:t>
            </a:r>
          </a:p>
          <a:p>
            <a:pPr lvl="1"/>
            <a:r>
              <a:rPr lang="en-US"/>
              <a:t>Basic: SNA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80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5657</TotalTime>
  <Words>1237</Words>
  <Application>Microsoft Office PowerPoint</Application>
  <PresentationFormat>On-screen Show (4:3)</PresentationFormat>
  <Paragraphs>206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Core Methods in  Educational Data Mining</vt:lpstr>
      <vt:lpstr>The Homework</vt:lpstr>
      <vt:lpstr>Who</vt:lpstr>
      <vt:lpstr>Who</vt:lpstr>
      <vt:lpstr>Tools used</vt:lpstr>
      <vt:lpstr>Anything clever?</vt:lpstr>
      <vt:lpstr>What mattered?</vt:lpstr>
      <vt:lpstr>Questions? Comments? Concerns?</vt:lpstr>
      <vt:lpstr>A word on data dictionaries</vt:lpstr>
      <vt:lpstr>A word on data dictionaries</vt:lpstr>
      <vt:lpstr>What could you do?</vt:lpstr>
      <vt:lpstr>Questions? Comments? Concerns?</vt:lpstr>
      <vt:lpstr>Textbook/Readings</vt:lpstr>
      <vt:lpstr>Detector Confidence</vt:lpstr>
      <vt:lpstr>Detector Confidence</vt:lpstr>
      <vt:lpstr>Detector Confidence</vt:lpstr>
      <vt:lpstr>Detector Confidence</vt:lpstr>
      <vt:lpstr>Detector Confidence</vt:lpstr>
      <vt:lpstr>Cost-Benefit Analysis</vt:lpstr>
      <vt:lpstr>Detector Confidence</vt:lpstr>
      <vt:lpstr>Goodness Metrics</vt:lpstr>
      <vt:lpstr>Exercise</vt:lpstr>
      <vt:lpstr>Exercise</vt:lpstr>
      <vt:lpstr>Accuracy</vt:lpstr>
      <vt:lpstr>Kappa</vt:lpstr>
      <vt:lpstr>ROC Curve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ROC Curve</vt:lpstr>
      <vt:lpstr>AUC ROC</vt:lpstr>
      <vt:lpstr>Any questions about AUC ROC?</vt:lpstr>
      <vt:lpstr>Precision and Recall</vt:lpstr>
      <vt:lpstr>Precision and Recall</vt:lpstr>
      <vt:lpstr>What do these mean?</vt:lpstr>
      <vt:lpstr>Precision and Recall</vt:lpstr>
      <vt:lpstr>Risk Ratio</vt:lpstr>
      <vt:lpstr>Risk Ratio: Exercise</vt:lpstr>
      <vt:lpstr>Risk Ratio: Exercise</vt:lpstr>
      <vt:lpstr>Risk Ratio</vt:lpstr>
      <vt:lpstr>Correlation vs RMSE</vt:lpstr>
      <vt:lpstr>What does it mean?</vt:lpstr>
      <vt:lpstr>AIC/BIC vs Cross-Validation</vt:lpstr>
      <vt:lpstr>AIC vs BIC</vt:lpstr>
      <vt:lpstr>LOOCV vs k-fold CV</vt:lpstr>
      <vt:lpstr>Other questions, comments, concerns about textbook?</vt:lpstr>
      <vt:lpstr>Thoughts on the Kitto reading?</vt:lpstr>
      <vt:lpstr>Kitto et al.’s warnings</vt:lpstr>
      <vt:lpstr>Please explain why Kitto says these;  do you agree?</vt:lpstr>
      <vt:lpstr>Kitto et al.’s suggestion</vt:lpstr>
      <vt:lpstr>Thoughts on the Knowles reading?</vt:lpstr>
      <vt:lpstr>Thoughts on the Jeni reading?</vt:lpstr>
      <vt:lpstr>Other questions or comments?</vt:lpstr>
      <vt:lpstr>If there is time</vt:lpstr>
      <vt:lpstr>If there is time</vt:lpstr>
      <vt:lpstr>Basic Assignment 2</vt:lpstr>
      <vt:lpstr>Next classes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461</cp:revision>
  <dcterms:created xsi:type="dcterms:W3CDTF">2010-01-07T20:34:12Z</dcterms:created>
  <dcterms:modified xsi:type="dcterms:W3CDTF">2022-09-17T11:39:25Z</dcterms:modified>
</cp:coreProperties>
</file>