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413" r:id="rId3"/>
    <p:sldId id="524" r:id="rId4"/>
    <p:sldId id="265" r:id="rId5"/>
    <p:sldId id="415" r:id="rId6"/>
    <p:sldId id="499" r:id="rId7"/>
    <p:sldId id="520" r:id="rId8"/>
    <p:sldId id="274" r:id="rId9"/>
    <p:sldId id="513" r:id="rId10"/>
    <p:sldId id="380" r:id="rId11"/>
    <p:sldId id="381" r:id="rId12"/>
    <p:sldId id="399" r:id="rId13"/>
    <p:sldId id="515" r:id="rId14"/>
    <p:sldId id="519" r:id="rId15"/>
    <p:sldId id="259" r:id="rId16"/>
    <p:sldId id="521" r:id="rId17"/>
    <p:sldId id="266" r:id="rId18"/>
    <p:sldId id="516" r:id="rId19"/>
    <p:sldId id="505" r:id="rId20"/>
    <p:sldId id="522" r:id="rId21"/>
    <p:sldId id="512" r:id="rId22"/>
    <p:sldId id="447" r:id="rId23"/>
    <p:sldId id="453" r:id="rId24"/>
    <p:sldId id="517" r:id="rId25"/>
    <p:sldId id="403" r:id="rId26"/>
    <p:sldId id="504" r:id="rId27"/>
    <p:sldId id="506" r:id="rId28"/>
    <p:sldId id="458" r:id="rId29"/>
    <p:sldId id="408" r:id="rId30"/>
    <p:sldId id="409" r:id="rId31"/>
    <p:sldId id="410" r:id="rId32"/>
    <p:sldId id="518" r:id="rId33"/>
    <p:sldId id="411" r:id="rId34"/>
    <p:sldId id="377" r:id="rId35"/>
    <p:sldId id="271" r:id="rId36"/>
    <p:sldId id="387" r:id="rId37"/>
    <p:sldId id="510" r:id="rId38"/>
    <p:sldId id="272" r:id="rId39"/>
    <p:sldId id="396" r:id="rId40"/>
    <p:sldId id="496" r:id="rId41"/>
    <p:sldId id="498" r:id="rId42"/>
    <p:sldId id="523" r:id="rId43"/>
    <p:sldId id="525" r:id="rId44"/>
    <p:sldId id="30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53" d="100"/>
          <a:sy n="53" d="100"/>
        </p:scale>
        <p:origin x="16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enn.edu/learninganalytics/ryanbaker/EDM2022/index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MOOT/bigdataeducation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sistments.org/account/login" TargetMode="External"/><Relationship Id="rId2" Type="http://schemas.openxmlformats.org/officeDocument/2006/relationships/hyperlink" Target="https://www.assistments.org/signu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rybaker@upenn.edu" TargetMode="External"/><Relationship Id="rId2" Type="http://schemas.openxmlformats.org/officeDocument/2006/relationships/hyperlink" Target="mailto:penn.learninganalytics@gmail.co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6EFC-522B-DBF5-17FA-63658400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B792-AE4C-9DBC-D4E8-7B07E8D5C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Ryan Baker</a:t>
            </a:r>
          </a:p>
          <a:p>
            <a:r>
              <a:rPr lang="en-US" dirty="0"/>
              <a:t>Valdemar </a:t>
            </a:r>
            <a:r>
              <a:rPr lang="en-US" b="0" i="0" dirty="0" err="1">
                <a:solidFill>
                  <a:srgbClr val="202124"/>
                </a:solidFill>
                <a:effectLst/>
              </a:rPr>
              <a:t>Švábenský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58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area of educational data mining. </a:t>
            </a:r>
          </a:p>
          <a:p>
            <a:endParaRPr lang="en-US" dirty="0"/>
          </a:p>
          <a:p>
            <a:r>
              <a:rPr lang="en-US" dirty="0"/>
              <a:t>You will learn how to execute these methods in standard software packages</a:t>
            </a:r>
          </a:p>
          <a:p>
            <a:r>
              <a:rPr lang="en-US" dirty="0"/>
              <a:t>And the limitations of existing implementations of these methods. </a:t>
            </a:r>
          </a:p>
          <a:p>
            <a:endParaRPr lang="en-US" dirty="0"/>
          </a:p>
          <a:p>
            <a:r>
              <a:rPr lang="en-US" dirty="0"/>
              <a:t>Equally importantly, you will learn when and why to use these methods.  </a:t>
            </a:r>
          </a:p>
        </p:txBody>
      </p:sp>
    </p:spTree>
    <p:extLst>
      <p:ext uri="{BB962C8B-B14F-4D97-AF65-F5344CB8AC3E}">
        <p14:creationId xmlns:p14="http://schemas.microsoft.com/office/powerpoint/2010/main" val="174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of how EDM differs from more traditional statistical and psychometric approaches will be a key part of this course</a:t>
            </a:r>
          </a:p>
          <a:p>
            <a:endParaRPr lang="en-US" dirty="0"/>
          </a:p>
          <a:p>
            <a:r>
              <a:rPr lang="en-US" dirty="0"/>
              <a:t>In 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59525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is not a statistics class</a:t>
            </a:r>
          </a:p>
          <a:p>
            <a:r>
              <a:rPr lang="en-US" dirty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/>
              <a:t>For those interested, I will offer a special session </a:t>
            </a:r>
            <a:br>
              <a:rPr lang="en-US" dirty="0"/>
            </a:br>
            <a:r>
              <a:rPr lang="en-US" dirty="0"/>
              <a:t>“An Inappropriately Brief Introduction to Frequentist Statistics”</a:t>
            </a:r>
          </a:p>
          <a:p>
            <a:endParaRPr lang="en-US" dirty="0"/>
          </a:p>
          <a:p>
            <a:r>
              <a:rPr lang="en-US" dirty="0"/>
              <a:t>I will post a poll to schedule this on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908084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this class is going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Watch the videos in the video textbook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Read the readings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Participate in the discussion forums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Attend class and discuss the topics – we’ll also go beyond the video textbook, and have some lecture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are also welcome at my office hours immediately before class, at 145pm Thursdays</a:t>
            </a: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Valdemar will also offer office hours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 the assignments, and post to the forum when you have questions or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0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signed up for class?</a:t>
            </a:r>
          </a:p>
          <a:p>
            <a:endParaRPr lang="en-US" dirty="0"/>
          </a:p>
          <a:p>
            <a:r>
              <a:rPr lang="en-US" dirty="0"/>
              <a:t>If not, and you want to receive credit, please send me an email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/>
              <a:t>you ARE </a:t>
            </a:r>
            <a:r>
              <a:rPr lang="en-US" dirty="0"/>
              <a:t>signed up for this class, and have NOT gotten email from me yet, also please send me an email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F0D0-8CA3-442A-9EB6-F1D7E01C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website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4C1EAF-3667-428A-B105-09A8186F22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3678515"/>
            <a:ext cx="82296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https://www.upenn.edu/learninganalytics/ryanbaker/EDM2022/index.html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07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/>
              <a:t>Readings are available from the class schedule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any schedule changes happen due to unforeseen circumstances </a:t>
            </a:r>
          </a:p>
          <a:p>
            <a:endParaRPr lang="en-US" dirty="0"/>
          </a:p>
          <a:p>
            <a:r>
              <a:rPr lang="en-US" dirty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991C-D974-4FED-9433-CA4B7716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1443D6-EE37-4515-87D0-8543FC4977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3570794"/>
            <a:ext cx="7518405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https://piazza.com/class/l3exej5be926z5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4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FBC7-7651-4423-BB6F-A4B693EEF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4CD0-B4F2-4C22-9DC4-578FF16F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Key communication tool for this class</a:t>
            </a:r>
          </a:p>
          <a:p>
            <a:endParaRPr lang="en-US" dirty="0"/>
          </a:p>
          <a:p>
            <a:r>
              <a:rPr lang="en-US" dirty="0"/>
              <a:t>Hand in some assignments there</a:t>
            </a:r>
          </a:p>
          <a:p>
            <a:r>
              <a:rPr lang="en-US" dirty="0"/>
              <a:t>Comment on other students’ assignments there</a:t>
            </a:r>
          </a:p>
          <a:p>
            <a:endParaRPr lang="en-US" dirty="0"/>
          </a:p>
          <a:p>
            <a:r>
              <a:rPr lang="en-US" dirty="0"/>
              <a:t>Discuss the readings and videos there</a:t>
            </a:r>
          </a:p>
          <a:p>
            <a:pPr lvl="1"/>
            <a:r>
              <a:rPr lang="en-US" dirty="0"/>
              <a:t>Please look at the folder names and post in the right place, it makes things easier for everyone</a:t>
            </a:r>
          </a:p>
        </p:txBody>
      </p:sp>
    </p:spTree>
    <p:extLst>
      <p:ext uri="{BB962C8B-B14F-4D97-AF65-F5344CB8AC3E}">
        <p14:creationId xmlns:p14="http://schemas.microsoft.com/office/powerpoint/2010/main" val="28419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(2020) </a:t>
            </a:r>
            <a:r>
              <a:rPr lang="en-US" i="1" dirty="0"/>
              <a:t>Big Data and Education</a:t>
            </a:r>
            <a:r>
              <a:rPr lang="en-US" dirty="0"/>
              <a:t>. 6th edition.</a:t>
            </a:r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dirty="0">
                <a:hlinkClick r:id="rId2"/>
              </a:rPr>
              <a:t>http://www.upenn.edu/learninganalytics/MOOT/bigdataeducation.html</a:t>
            </a:r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dirty="0"/>
              <a:t>The course schedule tells you what videos to watch each week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7642-7278-4E4B-80F3-684265D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C7570-B57A-43A0-BA19-5E8877411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off the course schedule webpage</a:t>
            </a:r>
          </a:p>
        </p:txBody>
      </p:sp>
    </p:spTree>
    <p:extLst>
      <p:ext uri="{BB962C8B-B14F-4D97-AF65-F5344CB8AC3E}">
        <p14:creationId xmlns:p14="http://schemas.microsoft.com/office/powerpoint/2010/main" val="3712569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8 basic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6 of them to complete</a:t>
            </a:r>
          </a:p>
          <a:p>
            <a:pPr lvl="1"/>
            <a:r>
              <a:rPr lang="en-US" dirty="0"/>
              <a:t>3 from the first 4 (e.g. BHW 1-4)</a:t>
            </a:r>
          </a:p>
          <a:p>
            <a:pPr lvl="1"/>
            <a:r>
              <a:rPr lang="en-US" dirty="0"/>
              <a:t>3 from the second 4 (e.g. BHW 5-8)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are through the  </a:t>
            </a:r>
            <a:r>
              <a:rPr lang="en-US" dirty="0" err="1"/>
              <a:t>ASSISTments</a:t>
            </a:r>
            <a:r>
              <a:rPr lang="en-US" dirty="0"/>
              <a:t> platform</a:t>
            </a:r>
          </a:p>
          <a:p>
            <a:endParaRPr lang="en-US" dirty="0"/>
          </a:p>
          <a:p>
            <a:r>
              <a:rPr lang="en-US" dirty="0"/>
              <a:t>You will conduct data mining with instant feedback and on-demand context-sensitive hints</a:t>
            </a:r>
          </a:p>
          <a:p>
            <a:endParaRPr lang="en-US" dirty="0"/>
          </a:p>
          <a:p>
            <a:r>
              <a:rPr lang="en-US" dirty="0"/>
              <a:t>Regardless of what the system says, there are </a:t>
            </a:r>
            <a:r>
              <a:rPr lang="en-US" i="1" dirty="0"/>
              <a:t>no penalties</a:t>
            </a:r>
            <a:r>
              <a:rPr lang="en-US" dirty="0"/>
              <a:t> for making errors or requesting hints</a:t>
            </a:r>
          </a:p>
          <a:p>
            <a:r>
              <a:rPr lang="en-US" dirty="0"/>
              <a:t>Unless you game the system – so don’t do that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31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265"/>
            <a:ext cx="8229600" cy="1143000"/>
          </a:xfrm>
        </p:spPr>
        <p:txBody>
          <a:bodyPr/>
          <a:lstStyle/>
          <a:p>
            <a:r>
              <a:rPr lang="en-US" dirty="0"/>
              <a:t>How to do Basic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197907"/>
            <a:ext cx="8229600" cy="1676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Please post to the discussion forum if you are having technical problems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tech_support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folder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A14673E-093B-4485-AB97-67C792FFE28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800" y="926069"/>
            <a:ext cx="8229600" cy="42934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ASSISTments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account. Go to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https://www.assistments.org/signup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Your enrollment code is </a:t>
            </a:r>
            <a:r>
              <a:rPr lang="en-US" sz="2400" b="1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74cshc. </a:t>
            </a:r>
            <a:r>
              <a:rPr lang="en-US" altLang="en-US" sz="2400" dirty="0">
                <a:solidFill>
                  <a:srgbClr val="222222"/>
                </a:solidFill>
                <a:cs typeface="Arial" panose="020B0604020202020204" pitchFamily="34" charset="0"/>
              </a:rPr>
              <a:t>It is also posted to the discussion forum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Please ignore the fact that the system says the course is at another </a:t>
            </a:r>
            <a:r>
              <a:rPr lang="en-US" altLang="en-US" sz="2400" dirty="0">
                <a:solidFill>
                  <a:srgbClr val="222222"/>
                </a:solidFill>
                <a:cs typeface="Arial" panose="020B0604020202020204" pitchFamily="34" charset="0"/>
              </a:rPr>
              <a:t>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niversity -- I first created my account </a:t>
            </a:r>
            <a:r>
              <a:rPr lang="en-US" altLang="en-US" sz="2400" dirty="0">
                <a:solidFill>
                  <a:srgbClr val="222222"/>
                </a:solidFill>
                <a:cs typeface="Arial" panose="020B0604020202020204" pitchFamily="34" charset="0"/>
              </a:rPr>
              <a:t>before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was at Penn, and I'm not able to change this.</a:t>
            </a: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Afterwards, you can log in at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https://www.assistments.org/account/login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do the basic assignments. Please use this link rather than going to the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ASSISTments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main page.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382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basic </a:t>
            </a:r>
            <a:r>
              <a:rPr lang="en-US" dirty="0" err="1"/>
              <a:t>homeworks</a:t>
            </a:r>
            <a:r>
              <a:rPr lang="en-US" dirty="0"/>
              <a:t> will involve a choice between Python or RapidMiner</a:t>
            </a:r>
          </a:p>
          <a:p>
            <a:endParaRPr lang="en-US" dirty="0"/>
          </a:p>
          <a:p>
            <a:r>
              <a:rPr lang="en-US" dirty="0"/>
              <a:t>Others will involve Excel</a:t>
            </a:r>
          </a:p>
          <a:p>
            <a:endParaRPr lang="en-US" dirty="0"/>
          </a:p>
          <a:p>
            <a:r>
              <a:rPr lang="en-US" dirty="0"/>
              <a:t>Tool of your choice for creative assignments (which we’ll discuss in a sec)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3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8579-541B-4778-88CE-27C8A0EA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RapidMiner versus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6F3C-4A2A-4000-991E-5FDEEB20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RapidMiner</a:t>
            </a:r>
          </a:p>
          <a:p>
            <a:pPr lvl="1"/>
            <a:r>
              <a:rPr lang="en-US" dirty="0"/>
              <a:t>Easier to learn</a:t>
            </a:r>
          </a:p>
          <a:p>
            <a:pPr lvl="1"/>
            <a:r>
              <a:rPr lang="en-US" dirty="0"/>
              <a:t>Graphical user interface</a:t>
            </a:r>
          </a:p>
          <a:p>
            <a:pPr lvl="1"/>
            <a:r>
              <a:rPr lang="en-US" dirty="0"/>
              <a:t>Reasonably powerful</a:t>
            </a:r>
          </a:p>
          <a:p>
            <a:pPr lvl="1"/>
            <a:r>
              <a:rPr lang="en-US" dirty="0"/>
              <a:t>If you’ve never programmed before, use this</a:t>
            </a:r>
          </a:p>
          <a:p>
            <a:r>
              <a:rPr lang="en-US" dirty="0"/>
              <a:t>Python</a:t>
            </a:r>
          </a:p>
          <a:p>
            <a:pPr lvl="1"/>
            <a:r>
              <a:rPr lang="en-US" dirty="0"/>
              <a:t>Harder to learn</a:t>
            </a:r>
          </a:p>
          <a:p>
            <a:pPr lvl="1"/>
            <a:r>
              <a:rPr lang="en-US" dirty="0"/>
              <a:t>More powerful and expansible</a:t>
            </a:r>
          </a:p>
          <a:p>
            <a:pPr lvl="1"/>
            <a:r>
              <a:rPr lang="en-US" dirty="0"/>
              <a:t>More saleable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4 creative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3 of them to complete</a:t>
            </a:r>
          </a:p>
          <a:p>
            <a:endParaRPr lang="en-US" dirty="0"/>
          </a:p>
          <a:p>
            <a:r>
              <a:rPr lang="en-US" dirty="0"/>
              <a:t>You must complete the 4th creative homework</a:t>
            </a:r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creative </a:t>
            </a:r>
            <a:r>
              <a:rPr lang="en-US" dirty="0" err="1"/>
              <a:t>homeworks</a:t>
            </a:r>
            <a:r>
              <a:rPr lang="en-US" dirty="0"/>
              <a:t> will not require flawless, perfect execution</a:t>
            </a:r>
          </a:p>
          <a:p>
            <a:endParaRPr lang="en-US" dirty="0"/>
          </a:p>
          <a:p>
            <a:r>
              <a:rPr lang="en-US" dirty="0"/>
              <a:t>They will require personal discovery and learning from text and video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6542-2D26-4458-9F25-A87A2848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Posting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3B3A-990D-4464-8D7A-4A43C5BEA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you turn in your own creative assignment, you will need to post meaningfully on four other students’ creative assignments</a:t>
            </a:r>
          </a:p>
          <a:p>
            <a:endParaRPr lang="en-US" dirty="0"/>
          </a:p>
          <a:p>
            <a:r>
              <a:rPr lang="en-US" dirty="0"/>
              <a:t>This is not just for their benefit – it’s for yours as well, to see other ways to solve the same problem</a:t>
            </a:r>
          </a:p>
        </p:txBody>
      </p:sp>
    </p:spTree>
    <p:extLst>
      <p:ext uri="{BB962C8B-B14F-4D97-AF65-F5344CB8AC3E}">
        <p14:creationId xmlns:p14="http://schemas.microsoft.com/office/powerpoint/2010/main" val="1022110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try to meet all homework due dates </a:t>
            </a:r>
          </a:p>
          <a:p>
            <a:endParaRPr lang="en-US" dirty="0"/>
          </a:p>
          <a:p>
            <a:r>
              <a:rPr lang="en-US" dirty="0"/>
              <a:t>Given the state of the world these days, I intend to be more flexible than usual on extensions – but please do email me to tell me why your assignment will be late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do extra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do extra assignments</a:t>
            </a:r>
          </a:p>
          <a:p>
            <a:pPr lvl="1"/>
            <a:r>
              <a:rPr lang="en-US" dirty="0"/>
              <a:t>I will grade the first 3 of each 4 basic assignments</a:t>
            </a:r>
          </a:p>
          <a:p>
            <a:pPr lvl="1"/>
            <a:r>
              <a:rPr lang="en-US" dirty="0"/>
              <a:t>I will grade creative assignments 1,2, and 4</a:t>
            </a:r>
          </a:p>
          <a:p>
            <a:pPr lvl="1"/>
            <a:r>
              <a:rPr lang="en-US" dirty="0"/>
              <a:t>I will give you feedback but no extra credit</a:t>
            </a:r>
          </a:p>
          <a:p>
            <a:pPr lvl="1"/>
            <a:r>
              <a:rPr lang="en-US" dirty="0"/>
              <a:t>You cannot get extra credit by doing more assignments</a:t>
            </a:r>
          </a:p>
          <a:p>
            <a:pPr lvl="1"/>
            <a:r>
              <a:rPr lang="en-US" dirty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/>
              <a:t>Are there any questions about this?</a:t>
            </a:r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Stressed out about not having done data mining before?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you’re worried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talk to us during our office hours (or email one of us to set up a meeting)</a:t>
            </a:r>
          </a:p>
          <a:p>
            <a:endParaRPr lang="en-US" dirty="0"/>
          </a:p>
          <a:p>
            <a:r>
              <a:rPr lang="en-US" dirty="0"/>
              <a:t>I try to find a way to accommodate every student</a:t>
            </a:r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All assignments for this class are individual assignments</a:t>
            </a:r>
          </a:p>
          <a:p>
            <a:pPr lvl="1"/>
            <a:r>
              <a:rPr lang="en-US" dirty="0"/>
              <a:t>You must turn in your own work</a:t>
            </a:r>
          </a:p>
          <a:p>
            <a:pPr lvl="1"/>
            <a:r>
              <a:rPr lang="en-US" dirty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/>
              <a:t>However, you are welcome to discuss the readings or technical details of the assignments with each other</a:t>
            </a:r>
          </a:p>
          <a:p>
            <a:pPr lvl="1"/>
            <a:r>
              <a:rPr lang="en-US" dirty="0"/>
              <a:t>Including on the class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Buford can’t figure out the UI for the software tool. Alpharetta helps him with the UI.</a:t>
            </a:r>
          </a:p>
          <a:p>
            <a:pPr lvl="1"/>
            <a:r>
              <a:rPr lang="en-US" dirty="0"/>
              <a:t>OK!</a:t>
            </a:r>
          </a:p>
          <a:p>
            <a:endParaRPr lang="en-US" dirty="0"/>
          </a:p>
          <a:p>
            <a:r>
              <a:rPr lang="en-US" dirty="0"/>
              <a:t>Deanna is struggling to understand the item parameter in PFA to set up the mathematical model. </a:t>
            </a:r>
            <a:r>
              <a:rPr lang="en-US" dirty="0" err="1"/>
              <a:t>Carlito</a:t>
            </a:r>
            <a:r>
              <a:rPr lang="en-US" dirty="0"/>
              <a:t> explains it to her.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Fernando and </a:t>
            </a:r>
            <a:r>
              <a:rPr lang="en-US" dirty="0" err="1"/>
              <a:t>Evie</a:t>
            </a:r>
            <a:r>
              <a:rPr lang="en-US" dirty="0"/>
              <a:t> do the assignment together from beginning to end, but write it up separately. </a:t>
            </a:r>
          </a:p>
          <a:p>
            <a:pPr lvl="1"/>
            <a:r>
              <a:rPr lang="en-US" dirty="0"/>
              <a:t>Not OK</a:t>
            </a:r>
          </a:p>
          <a:p>
            <a:endParaRPr lang="en-US" dirty="0"/>
          </a:p>
          <a:p>
            <a:r>
              <a:rPr lang="en-US" dirty="0"/>
              <a:t>Giorgio and Hannah do the assignment separately, but discuss their (fairly different) approaches over virtual lunch 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Iphigenia posts her assignment early on Piazza. </a:t>
            </a:r>
            <a:r>
              <a:rPr lang="en-US" dirty="0" err="1"/>
              <a:t>Joelmo</a:t>
            </a:r>
            <a:r>
              <a:rPr lang="en-US" dirty="0"/>
              <a:t> reads Iphigenia’s assignment post, and gets an idea for his own assignment, which he tries out</a:t>
            </a:r>
          </a:p>
          <a:p>
            <a:pPr lvl="1"/>
            <a:r>
              <a:rPr lang="en-US" dirty="0"/>
              <a:t>Not recommended but will not be treated as an ethical violation.</a:t>
            </a:r>
          </a:p>
          <a:p>
            <a:endParaRPr lang="en-US" dirty="0"/>
          </a:p>
          <a:p>
            <a:r>
              <a:rPr lang="en-US" dirty="0"/>
              <a:t>Iphigenia posts her assignment early on Piazza. Kreacher copies Iphigenia’s code or modified data file and turns it in as his own </a:t>
            </a:r>
          </a:p>
          <a:p>
            <a:pPr lvl="1"/>
            <a:r>
              <a:rPr lang="en-US" dirty="0"/>
              <a:t>Not OK!</a:t>
            </a:r>
          </a:p>
        </p:txBody>
      </p:sp>
    </p:spTree>
    <p:extLst>
      <p:ext uri="{BB962C8B-B14F-4D97-AF65-F5344CB8AC3E}">
        <p14:creationId xmlns:p14="http://schemas.microsoft.com/office/powerpoint/2010/main" val="2976141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Plagiarism and Cheating: </a:t>
            </a:r>
            <a:br>
              <a:rPr lang="en-US" dirty="0"/>
            </a:br>
            <a:r>
              <a:rPr lang="en-US" dirty="0"/>
              <a:t>Boilerplate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do it</a:t>
            </a:r>
          </a:p>
          <a:p>
            <a:endParaRPr lang="en-US" dirty="0"/>
          </a:p>
          <a:p>
            <a:r>
              <a:rPr lang="en-US" dirty="0"/>
              <a:t>If you have any questions about what it is, talk to me </a:t>
            </a:r>
            <a:r>
              <a:rPr lang="en-US" b="1" i="1" dirty="0"/>
              <a:t>before</a:t>
            </a:r>
            <a:r>
              <a:rPr lang="en-US" dirty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/>
              <a:t>University regulations will be followed to the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 of 8 Basic Assignments </a:t>
            </a:r>
          </a:p>
          <a:p>
            <a:pPr lvl="1"/>
            <a:r>
              <a:rPr lang="en-US" dirty="0"/>
              <a:t>6% each (up to a maximum of 36%)</a:t>
            </a:r>
          </a:p>
          <a:p>
            <a:r>
              <a:rPr lang="en-US" dirty="0"/>
              <a:t> 3 of 4 Creative Assignments </a:t>
            </a:r>
          </a:p>
          <a:p>
            <a:pPr lvl="1"/>
            <a:r>
              <a:rPr lang="en-US" dirty="0"/>
              <a:t>13% each (up to a maximum of 39%) </a:t>
            </a:r>
          </a:p>
          <a:p>
            <a:r>
              <a:rPr lang="en-US" dirty="0"/>
              <a:t>Class participation 25% </a:t>
            </a:r>
          </a:p>
          <a:p>
            <a:endParaRPr lang="en-US" dirty="0"/>
          </a:p>
          <a:p>
            <a:r>
              <a:rPr lang="en-US" dirty="0"/>
              <a:t>PLUS: For every creative homework, there will be a special bonus of 20% for the best hand‐in. “Best” will be defined in each assignment.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Accommodations for Students with Disabilities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me to set up a meeting so we can best accommodate you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get in touch with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Post to the forum</a:t>
            </a:r>
          </a:p>
          <a:p>
            <a:pPr lvl="1"/>
            <a:r>
              <a:rPr lang="en-US" dirty="0"/>
              <a:t>Strongly preferred for all questions that could be of interest to other students; fastest response</a:t>
            </a:r>
          </a:p>
          <a:p>
            <a:r>
              <a:rPr lang="en-US" dirty="0"/>
              <a:t>Come to office hours</a:t>
            </a:r>
          </a:p>
          <a:p>
            <a:r>
              <a:rPr lang="en-US" sz="3000" dirty="0"/>
              <a:t>Set up a virtual meeting </a:t>
            </a:r>
            <a:r>
              <a:rPr lang="en-US" sz="3000" dirty="0">
                <a:hlinkClick r:id="rId2"/>
              </a:rPr>
              <a:t>penn.learninganalytics@gmail.com</a:t>
            </a:r>
            <a:r>
              <a:rPr lang="en-US" sz="3000" dirty="0"/>
              <a:t> for Ryan</a:t>
            </a:r>
            <a:br>
              <a:rPr lang="en-US" sz="3000" dirty="0"/>
            </a:br>
            <a:r>
              <a:rPr lang="en-US" sz="3000" dirty="0"/>
              <a:t>Valdemar – what’s your preferred email?</a:t>
            </a:r>
          </a:p>
          <a:p>
            <a:r>
              <a:rPr lang="en-US" sz="3000" dirty="0"/>
              <a:t>Questions on grades or late </a:t>
            </a:r>
            <a:r>
              <a:rPr lang="en-US" sz="3000" dirty="0" err="1"/>
              <a:t>handins</a:t>
            </a:r>
            <a:r>
              <a:rPr lang="en-US" sz="3000" dirty="0"/>
              <a:t> </a:t>
            </a:r>
            <a:r>
              <a:rPr lang="en-US" sz="3000" dirty="0">
                <a:hlinkClick r:id="rId3"/>
              </a:rPr>
              <a:t>rybaker@upenn.edu</a:t>
            </a:r>
            <a:endParaRPr lang="en-US" sz="3000" dirty="0"/>
          </a:p>
          <a:p>
            <a:pPr lvl="1"/>
            <a:endParaRPr lang="en-US" dirty="0"/>
          </a:p>
          <a:p>
            <a:r>
              <a:rPr lang="en-US" dirty="0"/>
              <a:t>Use the right approach, get a much faster response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0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Forums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/>
              <a:t>Post to the Piazza forum!</a:t>
            </a:r>
          </a:p>
          <a:p>
            <a:endParaRPr lang="en-US" dirty="0"/>
          </a:p>
          <a:p>
            <a:r>
              <a:rPr lang="en-US" dirty="0"/>
              <a:t>I will check there before I check my email</a:t>
            </a:r>
          </a:p>
          <a:p>
            <a:pPr lvl="1"/>
            <a:r>
              <a:rPr lang="en-US" dirty="0"/>
              <a:t>And maybe one of your classmates will have the answer!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the syllabus, schedule, or administrative topics?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why are you here?</a:t>
            </a:r>
          </a:p>
          <a:p>
            <a:endParaRPr lang="en-US" dirty="0"/>
          </a:p>
          <a:p>
            <a:r>
              <a:rPr lang="en-US" dirty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/>
              <a:t>What kind of methods do you see yourself wanting to use in the future?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Due in two weeks</a:t>
            </a:r>
          </a:p>
          <a:p>
            <a:endParaRPr lang="en-US" dirty="0"/>
          </a:p>
          <a:p>
            <a:r>
              <a:rPr lang="en-US" dirty="0"/>
              <a:t>Note that this assignment requires the use of either RapidMiner or Python</a:t>
            </a:r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Basic HW 1’s </a:t>
            </a:r>
            <a:br>
              <a:rPr lang="en-US" dirty="0"/>
            </a:br>
            <a:r>
              <a:rPr lang="en-US" dirty="0"/>
              <a:t>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other questions?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4B38A-CD6A-081C-14DE-AFDCAE4E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request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7FFF-B552-54A5-673A-0307B400A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Could I get one volunteer who is free after this class (i.e. not in EDUC5100)</a:t>
            </a:r>
          </a:p>
          <a:p>
            <a:endParaRPr lang="en-US" dirty="0"/>
          </a:p>
          <a:p>
            <a:r>
              <a:rPr lang="en-US" dirty="0"/>
              <a:t>To go to 3700 Walnut Room 322 and ask instructor there to announce that students in EDUC5100 need to go to Room 121?</a:t>
            </a:r>
          </a:p>
          <a:p>
            <a:endParaRPr lang="en-US" dirty="0"/>
          </a:p>
          <a:p>
            <a:r>
              <a:rPr lang="en-US" dirty="0"/>
              <a:t>They changed this without announcement on Tuesday morning</a:t>
            </a:r>
          </a:p>
        </p:txBody>
      </p:sp>
    </p:spTree>
    <p:extLst>
      <p:ext uri="{BB962C8B-B14F-4D97-AF65-F5344CB8AC3E}">
        <p14:creationId xmlns:p14="http://schemas.microsoft.com/office/powerpoint/2010/main" val="982762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1600</Words>
  <Application>Microsoft Office PowerPoint</Application>
  <PresentationFormat>On-screen Show (4:3)</PresentationFormat>
  <Paragraphs>219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Verdana</vt:lpstr>
      <vt:lpstr>Office Theme</vt:lpstr>
      <vt:lpstr>Core Methods in  Educational Data Mining</vt:lpstr>
      <vt:lpstr>Welcome!</vt:lpstr>
      <vt:lpstr>Your instructors</vt:lpstr>
      <vt:lpstr>Course Goals</vt:lpstr>
      <vt:lpstr>Course Goals</vt:lpstr>
      <vt:lpstr>Background in Statistics</vt:lpstr>
      <vt:lpstr>How this class is going to work</vt:lpstr>
      <vt:lpstr>Administrative Stuff</vt:lpstr>
      <vt:lpstr>Course website</vt:lpstr>
      <vt:lpstr>Class Schedule</vt:lpstr>
      <vt:lpstr>Class Schedule</vt:lpstr>
      <vt:lpstr>Class Schedule</vt:lpstr>
      <vt:lpstr>Course Discussion Forum</vt:lpstr>
      <vt:lpstr>Course Discussion Forum</vt:lpstr>
      <vt:lpstr>Required Text</vt:lpstr>
      <vt:lpstr>Other Readings</vt:lpstr>
      <vt:lpstr>Assignments</vt:lpstr>
      <vt:lpstr>Assignments</vt:lpstr>
      <vt:lpstr>How to do Basic Homework</vt:lpstr>
      <vt:lpstr>Assignments</vt:lpstr>
      <vt:lpstr>RapidMiner versus Python</vt:lpstr>
      <vt:lpstr>Assignments</vt:lpstr>
      <vt:lpstr>Creative homeworks</vt:lpstr>
      <vt:lpstr>Posting requirement</vt:lpstr>
      <vt:lpstr>Assignments</vt:lpstr>
      <vt:lpstr>You can not do extra assignments</vt:lpstr>
      <vt:lpstr>Stressed out about not having done data mining before?</vt:lpstr>
      <vt:lpstr>If you’re worried</vt:lpstr>
      <vt:lpstr>Homework</vt:lpstr>
      <vt:lpstr>Examples</vt:lpstr>
      <vt:lpstr>Examples</vt:lpstr>
      <vt:lpstr>Examples</vt:lpstr>
      <vt:lpstr>Plagiarism and Cheating:  Boilerplate Slide</vt:lpstr>
      <vt:lpstr>Grading</vt:lpstr>
      <vt:lpstr>Accommodations for Students with Disabilities</vt:lpstr>
      <vt:lpstr>Ways to get in touch with me</vt:lpstr>
      <vt:lpstr>Discussion Forums</vt:lpstr>
      <vt:lpstr>Questions</vt:lpstr>
      <vt:lpstr>Who are you</vt:lpstr>
      <vt:lpstr>Basic HW 1</vt:lpstr>
      <vt:lpstr>Let’s look at Basic HW 1’s  User Interface</vt:lpstr>
      <vt:lpstr>Any other questions?</vt:lpstr>
      <vt:lpstr>Quick request</vt:lpstr>
      <vt:lpstr>The End 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445</cp:revision>
  <dcterms:created xsi:type="dcterms:W3CDTF">2010-01-07T20:34:12Z</dcterms:created>
  <dcterms:modified xsi:type="dcterms:W3CDTF">2022-08-30T10:40:38Z</dcterms:modified>
</cp:coreProperties>
</file>