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6" r:id="rId2"/>
    <p:sldId id="662" r:id="rId3"/>
    <p:sldId id="654" r:id="rId4"/>
    <p:sldId id="655" r:id="rId5"/>
    <p:sldId id="656" r:id="rId6"/>
    <p:sldId id="572" r:id="rId7"/>
    <p:sldId id="601" r:id="rId8"/>
    <p:sldId id="651" r:id="rId9"/>
    <p:sldId id="602" r:id="rId10"/>
    <p:sldId id="603" r:id="rId11"/>
    <p:sldId id="604" r:id="rId12"/>
    <p:sldId id="606" r:id="rId13"/>
    <p:sldId id="605" r:id="rId14"/>
    <p:sldId id="607" r:id="rId15"/>
    <p:sldId id="610" r:id="rId16"/>
    <p:sldId id="611" r:id="rId17"/>
    <p:sldId id="608" r:id="rId18"/>
    <p:sldId id="609" r:id="rId19"/>
    <p:sldId id="620" r:id="rId20"/>
    <p:sldId id="614" r:id="rId21"/>
    <p:sldId id="615" r:id="rId22"/>
    <p:sldId id="616" r:id="rId23"/>
    <p:sldId id="617" r:id="rId24"/>
    <p:sldId id="618" r:id="rId25"/>
    <p:sldId id="619" r:id="rId26"/>
    <p:sldId id="612" r:id="rId27"/>
    <p:sldId id="621" r:id="rId28"/>
    <p:sldId id="623" r:id="rId29"/>
    <p:sldId id="624" r:id="rId30"/>
    <p:sldId id="625" r:id="rId31"/>
    <p:sldId id="626" r:id="rId32"/>
    <p:sldId id="627" r:id="rId33"/>
    <p:sldId id="629" r:id="rId34"/>
    <p:sldId id="630" r:id="rId35"/>
    <p:sldId id="631" r:id="rId36"/>
    <p:sldId id="632" r:id="rId37"/>
    <p:sldId id="529" r:id="rId38"/>
    <p:sldId id="652" r:id="rId39"/>
    <p:sldId id="653" r:id="rId40"/>
    <p:sldId id="657" r:id="rId41"/>
    <p:sldId id="659" r:id="rId42"/>
    <p:sldId id="661" r:id="rId43"/>
    <p:sldId id="660" r:id="rId44"/>
    <p:sldId id="500" r:id="rId45"/>
    <p:sldId id="658" r:id="rId46"/>
    <p:sldId id="412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82396" autoAdjust="0"/>
  </p:normalViewPr>
  <p:slideViewPr>
    <p:cSldViewPr>
      <p:cViewPr varScale="1">
        <p:scale>
          <a:sx n="60" d="100"/>
          <a:sy n="60" d="100"/>
        </p:scale>
        <p:origin x="49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2/20/2019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EDUC691</a:t>
            </a:r>
            <a:br>
              <a:rPr lang="en-US" dirty="0"/>
            </a:br>
            <a:r>
              <a:rPr lang="en-US" dirty="0"/>
              <a:t>Spring 2019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267F3-AD83-4B0F-A578-34BD2BF54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lost a class session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B8999-4C8E-4EB7-AA65-61FEDA5715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Let’s see if we can find a day and time for a substitute session</a:t>
            </a:r>
          </a:p>
          <a:p>
            <a:endParaRPr lang="en-US" dirty="0"/>
          </a:p>
          <a:p>
            <a:r>
              <a:rPr lang="en-US" dirty="0"/>
              <a:t>Would adding a class May 8 at the regular class time work?</a:t>
            </a:r>
          </a:p>
          <a:p>
            <a:endParaRPr lang="en-US" dirty="0"/>
          </a:p>
          <a:p>
            <a:r>
              <a:rPr lang="en-US" dirty="0"/>
              <a:t>Or… we can run through all possible times </a:t>
            </a:r>
            <a:r>
              <a:rPr lang="en-US" dirty="0">
                <a:sym typeface="Wingdings" panose="05000000000000000000" pitchFamily="2" charset="2"/>
              </a:rPr>
              <a:t>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Alternative: we drop causal mining and merge correlation mining into network </a:t>
            </a:r>
            <a:r>
              <a:rPr lang="en-US">
                <a:sym typeface="Wingdings" panose="05000000000000000000" pitchFamily="2" charset="2"/>
              </a:rPr>
              <a:t>analysis session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268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Diagnostic Metrics -- HW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 about any metrics?</a:t>
            </a:r>
          </a:p>
          <a:p>
            <a:endParaRPr lang="en-US" dirty="0"/>
          </a:p>
          <a:p>
            <a:r>
              <a:rPr lang="en-US" dirty="0"/>
              <a:t>Does anyone want to discuss any of the problems?</a:t>
            </a:r>
          </a:p>
        </p:txBody>
      </p:sp>
    </p:spTree>
    <p:extLst>
      <p:ext uri="{BB962C8B-B14F-4D97-AF65-F5344CB8AC3E}">
        <p14:creationId xmlns:p14="http://schemas.microsoft.com/office/powerpoint/2010/main" val="720660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Diagnostic Metrics -- HW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do you want to use fail-soft interventions?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455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Diagnostic Metrics -- HW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do you </a:t>
            </a:r>
            <a:r>
              <a:rPr lang="en-US" b="1" i="1" dirty="0"/>
              <a:t>not</a:t>
            </a:r>
            <a:r>
              <a:rPr lang="en-US" dirty="0"/>
              <a:t> want to use fail-soft interventions?</a:t>
            </a:r>
          </a:p>
        </p:txBody>
      </p:sp>
    </p:spTree>
    <p:extLst>
      <p:ext uri="{BB962C8B-B14F-4D97-AF65-F5344CB8AC3E}">
        <p14:creationId xmlns:p14="http://schemas.microsoft.com/office/powerpoint/2010/main" val="1718992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Textbook/Readings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550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Detector Confidence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 about detector confidence?</a:t>
            </a:r>
          </a:p>
        </p:txBody>
      </p:sp>
    </p:spTree>
    <p:extLst>
      <p:ext uri="{BB962C8B-B14F-4D97-AF65-F5344CB8AC3E}">
        <p14:creationId xmlns:p14="http://schemas.microsoft.com/office/powerpoint/2010/main" val="4108510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Detector Confidence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a detector confidence value?</a:t>
            </a:r>
          </a:p>
        </p:txBody>
      </p:sp>
    </p:spTree>
    <p:extLst>
      <p:ext uri="{BB962C8B-B14F-4D97-AF65-F5344CB8AC3E}">
        <p14:creationId xmlns:p14="http://schemas.microsoft.com/office/powerpoint/2010/main" val="1962289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Detector Confidence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pluses and minuses of making sharp distinctions at 50% confidence?</a:t>
            </a:r>
          </a:p>
        </p:txBody>
      </p:sp>
    </p:spTree>
    <p:extLst>
      <p:ext uri="{BB962C8B-B14F-4D97-AF65-F5344CB8AC3E}">
        <p14:creationId xmlns:p14="http://schemas.microsoft.com/office/powerpoint/2010/main" val="20225626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Detector Confidence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it any better to have two cut-offs? </a:t>
            </a:r>
          </a:p>
        </p:txBody>
      </p:sp>
    </p:spTree>
    <p:extLst>
      <p:ext uri="{BB962C8B-B14F-4D97-AF65-F5344CB8AC3E}">
        <p14:creationId xmlns:p14="http://schemas.microsoft.com/office/powerpoint/2010/main" val="7632597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Detector Confidence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would you determine where to place the two cut-offs?</a:t>
            </a:r>
          </a:p>
        </p:txBody>
      </p:sp>
    </p:spTree>
    <p:extLst>
      <p:ext uri="{BB962C8B-B14F-4D97-AF65-F5344CB8AC3E}">
        <p14:creationId xmlns:p14="http://schemas.microsoft.com/office/powerpoint/2010/main" val="685083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Cost-Benefit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don’t more people do cost-benefit analysis of automated detectors?</a:t>
            </a:r>
          </a:p>
        </p:txBody>
      </p:sp>
    </p:spTree>
    <p:extLst>
      <p:ext uri="{BB962C8B-B14F-4D97-AF65-F5344CB8AC3E}">
        <p14:creationId xmlns:p14="http://schemas.microsoft.com/office/powerpoint/2010/main" val="34816628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Detector Confidence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there any way around having intervention cut-offs </a:t>
            </a:r>
            <a:r>
              <a:rPr lang="en-US" i="1" dirty="0"/>
              <a:t>somewhere?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3033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Goodness 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2184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Exercise</a:t>
            </a:r>
          </a:p>
        </p:txBody>
      </p:sp>
      <p:sp>
        <p:nvSpPr>
          <p:cNvPr id="6" name="Rectangle 3"/>
          <p:cNvSpPr txBox="1">
            <a:spLocks/>
          </p:cNvSpPr>
          <p:nvPr/>
        </p:nvSpPr>
        <p:spPr>
          <a:xfrm>
            <a:off x="457200" y="1600202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accuracy?</a:t>
            </a:r>
          </a:p>
          <a:p>
            <a:pPr lvl="1">
              <a:spcBef>
                <a:spcPct val="20000"/>
              </a:spcBef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2895866"/>
              </p:ext>
            </p:extLst>
          </p:nvPr>
        </p:nvGraphicFramePr>
        <p:xfrm>
          <a:off x="838200" y="1565847"/>
          <a:ext cx="8077200" cy="25837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39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90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388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53060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Detector</a:t>
                      </a:r>
                      <a:br>
                        <a:rPr lang="en-US" sz="1900" dirty="0"/>
                      </a:br>
                      <a:r>
                        <a:rPr lang="en-US" sz="1900" dirty="0"/>
                        <a:t>Academic</a:t>
                      </a:r>
                      <a:r>
                        <a:rPr lang="en-US" sz="1900" baseline="0" dirty="0"/>
                        <a:t> Suspension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Detector</a:t>
                      </a:r>
                      <a:br>
                        <a:rPr lang="en-US" sz="1900" dirty="0"/>
                      </a:br>
                      <a:r>
                        <a:rPr lang="en-US" sz="1900" dirty="0"/>
                        <a:t>No Academic</a:t>
                      </a:r>
                      <a:r>
                        <a:rPr lang="en-US" sz="1900" baseline="0" dirty="0"/>
                        <a:t> Suspension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8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/>
                        <a:t>Data</a:t>
                      </a:r>
                      <a:br>
                        <a:rPr lang="en-US" sz="1900" b="1" dirty="0"/>
                      </a:br>
                      <a:r>
                        <a:rPr lang="en-US" sz="1900" b="1" dirty="0"/>
                        <a:t>Suspension</a:t>
                      </a:r>
                    </a:p>
                    <a:p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/>
                        <a:t>Data</a:t>
                      </a:r>
                      <a:br>
                        <a:rPr lang="en-US" sz="1900" b="1" dirty="0"/>
                      </a:br>
                      <a:r>
                        <a:rPr lang="en-US" sz="1900" b="1" dirty="0"/>
                        <a:t>No Suspension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140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24368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Exercise</a:t>
            </a:r>
          </a:p>
        </p:txBody>
      </p:sp>
      <p:sp>
        <p:nvSpPr>
          <p:cNvPr id="6" name="Rectangle 3"/>
          <p:cNvSpPr txBox="1">
            <a:spLocks/>
          </p:cNvSpPr>
          <p:nvPr/>
        </p:nvSpPr>
        <p:spPr>
          <a:xfrm>
            <a:off x="457200" y="1600202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kappa?</a:t>
            </a:r>
          </a:p>
          <a:p>
            <a:pPr lvl="1">
              <a:spcBef>
                <a:spcPct val="20000"/>
              </a:spcBef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0947665"/>
              </p:ext>
            </p:extLst>
          </p:nvPr>
        </p:nvGraphicFramePr>
        <p:xfrm>
          <a:off x="838200" y="1565847"/>
          <a:ext cx="8077200" cy="25837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39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90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388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53060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Detector</a:t>
                      </a:r>
                      <a:br>
                        <a:rPr lang="en-US" sz="1900" dirty="0"/>
                      </a:br>
                      <a:r>
                        <a:rPr lang="en-US" sz="1900" dirty="0"/>
                        <a:t>Academic</a:t>
                      </a:r>
                      <a:r>
                        <a:rPr lang="en-US" sz="1900" baseline="0" dirty="0"/>
                        <a:t> Suspension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Detector</a:t>
                      </a:r>
                      <a:br>
                        <a:rPr lang="en-US" sz="1900" dirty="0"/>
                      </a:br>
                      <a:r>
                        <a:rPr lang="en-US" sz="1900" dirty="0"/>
                        <a:t>No Academic</a:t>
                      </a:r>
                      <a:r>
                        <a:rPr lang="en-US" sz="1900" baseline="0" dirty="0"/>
                        <a:t> Suspension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8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/>
                        <a:t>Data</a:t>
                      </a:r>
                      <a:br>
                        <a:rPr lang="en-US" sz="1900" b="1" dirty="0"/>
                      </a:br>
                      <a:r>
                        <a:rPr lang="en-US" sz="1900" b="1" dirty="0"/>
                        <a:t>Suspension</a:t>
                      </a:r>
                    </a:p>
                    <a:p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/>
                        <a:t>Data</a:t>
                      </a:r>
                      <a:br>
                        <a:rPr lang="en-US" sz="1900" b="1" dirty="0"/>
                      </a:br>
                      <a:r>
                        <a:rPr lang="en-US" sz="1900" b="1" dirty="0"/>
                        <a:t>No Suspension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140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16264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Accuracy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is it bad?</a:t>
            </a:r>
          </a:p>
        </p:txBody>
      </p:sp>
    </p:spTree>
    <p:extLst>
      <p:ext uri="{BB962C8B-B14F-4D97-AF65-F5344CB8AC3E}">
        <p14:creationId xmlns:p14="http://schemas.microsoft.com/office/powerpoint/2010/main" val="14204822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Kappa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its pluses and minuses?</a:t>
            </a:r>
          </a:p>
        </p:txBody>
      </p:sp>
    </p:spTree>
    <p:extLst>
      <p:ext uri="{BB962C8B-B14F-4D97-AF65-F5344CB8AC3E}">
        <p14:creationId xmlns:p14="http://schemas.microsoft.com/office/powerpoint/2010/main" val="12823579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ROC Curve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6570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this a good model or a bad model?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409" y="1715179"/>
            <a:ext cx="4472592" cy="4617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6786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this a good model or a bad model?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794164"/>
            <a:ext cx="41529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526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this a good model or a bad model?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871518"/>
            <a:ext cx="4124325" cy="422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7111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this a good model or a bad model?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011" y="1676400"/>
            <a:ext cx="4048125" cy="423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456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this a good model or a bad model?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887" y="1752600"/>
            <a:ext cx="4086225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573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ROC Curve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its pluses and minuses?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6203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AUC ROC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its pluses and minuses?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6774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Any questions about AUC ROC?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096000" y="2971800"/>
            <a:ext cx="1524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705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Precision and Recall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Precision = 		TP</a:t>
            </a:r>
          </a:p>
          <a:p>
            <a:pPr marL="457200" lvl="1" indent="0">
              <a:buNone/>
            </a:pPr>
            <a:r>
              <a:rPr lang="en-US" dirty="0"/>
              <a:t>			        TP + FP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Recall = 			TP</a:t>
            </a:r>
          </a:p>
          <a:p>
            <a:pPr marL="457200" lvl="1" indent="0">
              <a:buNone/>
            </a:pPr>
            <a:r>
              <a:rPr lang="en-US" dirty="0"/>
              <a:t>			        TP + FN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962400" y="2133600"/>
            <a:ext cx="1066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962400" y="3733800"/>
            <a:ext cx="1066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7252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Precision and Recall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they mean?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4951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these mean?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Precision =  The probability that a data point classified as true is actually true</a:t>
            </a:r>
          </a:p>
          <a:p>
            <a:endParaRPr lang="en-US" dirty="0"/>
          </a:p>
          <a:p>
            <a:r>
              <a:rPr lang="en-US" dirty="0"/>
              <a:t>Recall = The probability that a data point that is actually true is classified as true 			</a:t>
            </a:r>
          </a:p>
        </p:txBody>
      </p:sp>
    </p:spTree>
    <p:extLst>
      <p:ext uri="{BB962C8B-B14F-4D97-AF65-F5344CB8AC3E}">
        <p14:creationId xmlns:p14="http://schemas.microsoft.com/office/powerpoint/2010/main" val="104979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Precision and Recall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their pluses and minuses?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6410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 vs RMSE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difference between correlation and RMSE?</a:t>
            </a:r>
          </a:p>
          <a:p>
            <a:endParaRPr lang="en-US" dirty="0"/>
          </a:p>
          <a:p>
            <a:r>
              <a:rPr lang="en-US" dirty="0"/>
              <a:t>What are their relative merits?</a:t>
            </a:r>
          </a:p>
        </p:txBody>
      </p:sp>
    </p:spTree>
    <p:extLst>
      <p:ext uri="{BB962C8B-B14F-4D97-AF65-F5344CB8AC3E}">
        <p14:creationId xmlns:p14="http://schemas.microsoft.com/office/powerpoint/2010/main" val="41470491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it mean?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High correlation, low RMSE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Low correlation, high RMSE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High correlation, high RMSE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Low correlation, low RMSE</a:t>
            </a:r>
          </a:p>
        </p:txBody>
      </p:sp>
    </p:spTree>
    <p:extLst>
      <p:ext uri="{BB962C8B-B14F-4D97-AF65-F5344CB8AC3E}">
        <p14:creationId xmlns:p14="http://schemas.microsoft.com/office/powerpoint/2010/main" val="32608410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AIC/BIC vs Cross-Validation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AIC is asymptotically equivalent to LOOCV</a:t>
            </a:r>
          </a:p>
          <a:p>
            <a:r>
              <a:rPr lang="en-US" dirty="0"/>
              <a:t>BIC is asymptotically equivalent to k-fold cv</a:t>
            </a:r>
          </a:p>
          <a:p>
            <a:endParaRPr lang="en-US" dirty="0"/>
          </a:p>
          <a:p>
            <a:r>
              <a:rPr lang="en-US" dirty="0"/>
              <a:t>Why might you still want to use cross-validation instead of AIC/BIC?</a:t>
            </a:r>
          </a:p>
          <a:p>
            <a:r>
              <a:rPr lang="en-US" dirty="0"/>
              <a:t>Why might you still want to use AIC/BIC instead of cross-validation?</a:t>
            </a:r>
          </a:p>
        </p:txBody>
      </p:sp>
    </p:spTree>
    <p:extLst>
      <p:ext uri="{BB962C8B-B14F-4D97-AF65-F5344CB8AC3E}">
        <p14:creationId xmlns:p14="http://schemas.microsoft.com/office/powerpoint/2010/main" val="38920082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AIC vs BIC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comments or questions?</a:t>
            </a:r>
          </a:p>
        </p:txBody>
      </p:sp>
    </p:spTree>
    <p:extLst>
      <p:ext uri="{BB962C8B-B14F-4D97-AF65-F5344CB8AC3E}">
        <p14:creationId xmlns:p14="http://schemas.microsoft.com/office/powerpoint/2010/main" val="3548442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LOOCV vs k-fold CV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</a:t>
            </a:r>
            <a:r>
              <a:rPr lang="en-US"/>
              <a:t>comments or questions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221113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questions, comments, concerns about textbook?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8629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 on the Knowles reading?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654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 on the Jeni reading?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4297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 on the </a:t>
            </a:r>
            <a:r>
              <a:rPr lang="en-US" dirty="0" err="1"/>
              <a:t>Kitto</a:t>
            </a:r>
            <a:r>
              <a:rPr lang="en-US" dirty="0"/>
              <a:t> reading?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8489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A1A5D-4DB6-4A22-B409-60511374B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Kitto</a:t>
            </a:r>
            <a:r>
              <a:rPr lang="en-US" dirty="0"/>
              <a:t> et al.’s warnings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6102F-ED97-462C-9315-BEDBEB0B94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Warning 1. For some educational scenarios, reporting improvement in algorithmic performance is insufficient as a form of validation.</a:t>
            </a:r>
          </a:p>
          <a:p>
            <a:endParaRPr lang="en-US" dirty="0"/>
          </a:p>
          <a:p>
            <a:r>
              <a:rPr lang="en-US" dirty="0"/>
              <a:t>Warning 2. Being able to report upon a metric does not mean that you should use it, either in the tool, or in reporting its worth. </a:t>
            </a:r>
          </a:p>
          <a:p>
            <a:endParaRPr lang="en-US" dirty="0"/>
          </a:p>
          <a:p>
            <a:r>
              <a:rPr lang="en-US" dirty="0"/>
              <a:t>Warning 3. Feedback should not necessarily be set at the same resolution that the analytics make possible.</a:t>
            </a:r>
          </a:p>
          <a:p>
            <a:endParaRPr lang="en-US" dirty="0"/>
          </a:p>
          <a:p>
            <a:r>
              <a:rPr lang="en-US" dirty="0"/>
              <a:t>Warning 4. </a:t>
            </a:r>
            <a:r>
              <a:rPr lang="en-US" dirty="0" err="1"/>
              <a:t>Overemphasising</a:t>
            </a:r>
            <a:r>
              <a:rPr lang="en-US" dirty="0"/>
              <a:t> computational accuracy is likely to delay the adoption of LA tools that could already be used productively.</a:t>
            </a:r>
          </a:p>
        </p:txBody>
      </p:sp>
    </p:spTree>
    <p:extLst>
      <p:ext uri="{BB962C8B-B14F-4D97-AF65-F5344CB8AC3E}">
        <p14:creationId xmlns:p14="http://schemas.microsoft.com/office/powerpoint/2010/main" val="18246739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A1A5D-4DB6-4A22-B409-60511374B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Please explain why </a:t>
            </a:r>
            <a:r>
              <a:rPr lang="en-US" dirty="0" err="1"/>
              <a:t>Kitto</a:t>
            </a:r>
            <a:r>
              <a:rPr lang="en-US" dirty="0"/>
              <a:t> says these; </a:t>
            </a:r>
            <a:br>
              <a:rPr lang="en-US" dirty="0"/>
            </a:br>
            <a:r>
              <a:rPr lang="en-US" dirty="0"/>
              <a:t>do you agree?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6102F-ED97-462C-9315-BEDBEB0B94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Warning 1. For some educational scenarios, reporting improvement in algorithmic performance is insufficient as a form of validation.</a:t>
            </a:r>
          </a:p>
          <a:p>
            <a:endParaRPr lang="en-US" dirty="0"/>
          </a:p>
          <a:p>
            <a:r>
              <a:rPr lang="en-US" dirty="0"/>
              <a:t>Warning 2. Being able to report upon a metric does not mean that you should use it, either in the tool, or in reporting its worth. </a:t>
            </a:r>
          </a:p>
          <a:p>
            <a:endParaRPr lang="en-US" dirty="0"/>
          </a:p>
          <a:p>
            <a:r>
              <a:rPr lang="en-US" dirty="0"/>
              <a:t>Warning 3. Feedback should not necessarily be set at the same resolution that the analytics make possible.</a:t>
            </a:r>
          </a:p>
          <a:p>
            <a:endParaRPr lang="en-US" dirty="0"/>
          </a:p>
          <a:p>
            <a:r>
              <a:rPr lang="en-US" dirty="0"/>
              <a:t>Warning 4. </a:t>
            </a:r>
            <a:r>
              <a:rPr lang="en-US" dirty="0" err="1"/>
              <a:t>Overemphasising</a:t>
            </a:r>
            <a:r>
              <a:rPr lang="en-US" dirty="0"/>
              <a:t> computational accuracy is likely to delay the adoption of LA tools that could already be used productively.</a:t>
            </a:r>
          </a:p>
        </p:txBody>
      </p:sp>
    </p:spTree>
    <p:extLst>
      <p:ext uri="{BB962C8B-B14F-4D97-AF65-F5344CB8AC3E}">
        <p14:creationId xmlns:p14="http://schemas.microsoft.com/office/powerpoint/2010/main" val="14616643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A1A5D-4DB6-4A22-B409-60511374B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Kitto</a:t>
            </a:r>
            <a:r>
              <a:rPr lang="en-US" dirty="0"/>
              <a:t> et al.’s suggestion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6102F-ED97-462C-9315-BEDBEB0B94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dirty="0"/>
              <a:t>Once the analytics is embedded in an appropriate learning design we can see that its purpose is to provide enough scaffolding to “start a conversation” between the student and the analytics-driven feedback, or between peers.</a:t>
            </a:r>
          </a:p>
          <a:p>
            <a:endParaRPr lang="en-US" i="1" dirty="0"/>
          </a:p>
          <a:p>
            <a:r>
              <a:rPr lang="en-US" dirty="0"/>
              <a:t>What are the pluses and minuses of </a:t>
            </a:r>
            <a:r>
              <a:rPr lang="en-US"/>
              <a:t>this framing?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808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questions or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3963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D6401-6F7C-4039-BA32-88861F827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 Assignment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316F66-2E89-49C2-9447-708822AE62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Feature Engineering</a:t>
            </a:r>
          </a:p>
        </p:txBody>
      </p:sp>
    </p:spTree>
    <p:extLst>
      <p:ext uri="{BB962C8B-B14F-4D97-AF65-F5344CB8AC3E}">
        <p14:creationId xmlns:p14="http://schemas.microsoft.com/office/powerpoint/2010/main" val="18289213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Wednesday, February 27</a:t>
            </a:r>
          </a:p>
          <a:p>
            <a:endParaRPr lang="en-US" dirty="0"/>
          </a:p>
          <a:p>
            <a:r>
              <a:rPr lang="en-US" dirty="0"/>
              <a:t>Feature Engineering</a:t>
            </a:r>
          </a:p>
          <a:p>
            <a:endParaRPr lang="en-US" dirty="0"/>
          </a:p>
          <a:p>
            <a:r>
              <a:rPr lang="en-US" dirty="0"/>
              <a:t>Baker, R.S. (2014) </a:t>
            </a:r>
            <a:r>
              <a:rPr lang="en-US" i="1" dirty="0"/>
              <a:t>Big Data and Education</a:t>
            </a:r>
            <a:r>
              <a:rPr lang="en-US" dirty="0"/>
              <a:t>. Ch. 3, V3, V4, V5</a:t>
            </a:r>
          </a:p>
          <a:p>
            <a:endParaRPr lang="en-US" dirty="0"/>
          </a:p>
          <a:p>
            <a:r>
              <a:rPr lang="en-US" dirty="0"/>
              <a:t>Sao Pedro, M., Baker, </a:t>
            </a:r>
            <a:r>
              <a:rPr lang="en-US" dirty="0" err="1"/>
              <a:t>R.S.J.d</a:t>
            </a:r>
            <a:r>
              <a:rPr lang="en-US" dirty="0"/>
              <a:t>., </a:t>
            </a:r>
            <a:r>
              <a:rPr lang="en-US" dirty="0" err="1"/>
              <a:t>Gobert</a:t>
            </a:r>
            <a:r>
              <a:rPr lang="en-US" dirty="0"/>
              <a:t>, J. (2012) Improving Construct Validity Yields Better Models of Systematic Inquiry, Even with Less Information. </a:t>
            </a:r>
            <a:r>
              <a:rPr lang="en-US" i="1" dirty="0"/>
              <a:t>Proceedings of the 20th International Conference on User Modeling, Adaptation and Personalization (UMAP 2012)</a:t>
            </a:r>
            <a:r>
              <a:rPr lang="en-US" dirty="0"/>
              <a:t>,249-260.</a:t>
            </a:r>
          </a:p>
          <a:p>
            <a:endParaRPr lang="en-US" dirty="0"/>
          </a:p>
          <a:p>
            <a:r>
              <a:rPr lang="en-US" dirty="0"/>
              <a:t>Creative: Feature Engineering</a:t>
            </a:r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5637</TotalTime>
  <Words>855</Words>
  <Application>Microsoft Office PowerPoint</Application>
  <PresentationFormat>On-screen Show (4:3)</PresentationFormat>
  <Paragraphs>155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0" baseType="lpstr">
      <vt:lpstr>Arial</vt:lpstr>
      <vt:lpstr>Calibri</vt:lpstr>
      <vt:lpstr>Wingdings</vt:lpstr>
      <vt:lpstr>Office Theme</vt:lpstr>
      <vt:lpstr>Core Methods in  Educational Data Mining</vt:lpstr>
      <vt:lpstr>We lost a class session</vt:lpstr>
      <vt:lpstr>Diagnostic Metrics -- HW</vt:lpstr>
      <vt:lpstr>Diagnostic Metrics -- HW</vt:lpstr>
      <vt:lpstr>Diagnostic Metrics -- HW</vt:lpstr>
      <vt:lpstr>Textbook/Readings</vt:lpstr>
      <vt:lpstr>Detector Confidence</vt:lpstr>
      <vt:lpstr>Detector Confidence</vt:lpstr>
      <vt:lpstr>Detector Confidence</vt:lpstr>
      <vt:lpstr>Detector Confidence</vt:lpstr>
      <vt:lpstr>Detector Confidence</vt:lpstr>
      <vt:lpstr>Cost-Benefit Analysis</vt:lpstr>
      <vt:lpstr>Detector Confidence</vt:lpstr>
      <vt:lpstr>Goodness Metrics</vt:lpstr>
      <vt:lpstr>Exercise</vt:lpstr>
      <vt:lpstr>Exercise</vt:lpstr>
      <vt:lpstr>Accuracy</vt:lpstr>
      <vt:lpstr>Kappa</vt:lpstr>
      <vt:lpstr>ROC Curve</vt:lpstr>
      <vt:lpstr>Is this a good model or a bad model?</vt:lpstr>
      <vt:lpstr>Is this a good model or a bad model?</vt:lpstr>
      <vt:lpstr>Is this a good model or a bad model?</vt:lpstr>
      <vt:lpstr>Is this a good model or a bad model?</vt:lpstr>
      <vt:lpstr>Is this a good model or a bad model?</vt:lpstr>
      <vt:lpstr>ROC Curve</vt:lpstr>
      <vt:lpstr>AUC ROC</vt:lpstr>
      <vt:lpstr>Any questions about AUC ROC?</vt:lpstr>
      <vt:lpstr>Precision and Recall</vt:lpstr>
      <vt:lpstr>Precision and Recall</vt:lpstr>
      <vt:lpstr>What do these mean?</vt:lpstr>
      <vt:lpstr>Precision and Recall</vt:lpstr>
      <vt:lpstr>Correlation vs RMSE</vt:lpstr>
      <vt:lpstr>What does it mean?</vt:lpstr>
      <vt:lpstr>AIC/BIC vs Cross-Validation</vt:lpstr>
      <vt:lpstr>AIC vs BIC</vt:lpstr>
      <vt:lpstr>LOOCV vs k-fold CV</vt:lpstr>
      <vt:lpstr>Other questions, comments, concerns about textbook?</vt:lpstr>
      <vt:lpstr>Thoughts on the Knowles reading?</vt:lpstr>
      <vt:lpstr>Thoughts on the Jeni reading?</vt:lpstr>
      <vt:lpstr>Thoughts on the Kitto reading?</vt:lpstr>
      <vt:lpstr>Kitto et al.’s warnings</vt:lpstr>
      <vt:lpstr>Please explain why Kitto says these;  do you agree?</vt:lpstr>
      <vt:lpstr>Kitto et al.’s suggestion</vt:lpstr>
      <vt:lpstr>Other questions or comments?</vt:lpstr>
      <vt:lpstr>Creative Assignment 2</vt:lpstr>
      <vt:lpstr>Next Class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Baker, Ryan S</cp:lastModifiedBy>
  <cp:revision>451</cp:revision>
  <dcterms:created xsi:type="dcterms:W3CDTF">2010-01-07T20:34:12Z</dcterms:created>
  <dcterms:modified xsi:type="dcterms:W3CDTF">2019-02-20T12:58:13Z</dcterms:modified>
</cp:coreProperties>
</file>