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533" r:id="rId3"/>
    <p:sldId id="567" r:id="rId4"/>
    <p:sldId id="568" r:id="rId5"/>
    <p:sldId id="590" r:id="rId6"/>
    <p:sldId id="591" r:id="rId7"/>
    <p:sldId id="592" r:id="rId8"/>
    <p:sldId id="593" r:id="rId9"/>
    <p:sldId id="594" r:id="rId10"/>
    <p:sldId id="595" r:id="rId11"/>
    <p:sldId id="569" r:id="rId12"/>
    <p:sldId id="570" r:id="rId13"/>
    <p:sldId id="507" r:id="rId14"/>
    <p:sldId id="596" r:id="rId15"/>
    <p:sldId id="572" r:id="rId16"/>
    <p:sldId id="576" r:id="rId17"/>
    <p:sldId id="578" r:id="rId18"/>
    <p:sldId id="581" r:id="rId19"/>
    <p:sldId id="579" r:id="rId20"/>
    <p:sldId id="582" r:id="rId21"/>
    <p:sldId id="583" r:id="rId22"/>
    <p:sldId id="584" r:id="rId23"/>
    <p:sldId id="585" r:id="rId24"/>
    <p:sldId id="586" r:id="rId25"/>
    <p:sldId id="587" r:id="rId26"/>
    <p:sldId id="588" r:id="rId27"/>
    <p:sldId id="529" r:id="rId28"/>
    <p:sldId id="561" r:id="rId29"/>
    <p:sldId id="571" r:id="rId30"/>
    <p:sldId id="589" r:id="rId31"/>
    <p:sldId id="500" r:id="rId32"/>
    <p:sldId id="412" r:id="rId33"/>
    <p:sldId id="301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360" autoAdjust="0"/>
  </p:normalViewPr>
  <p:slideViewPr>
    <p:cSldViewPr>
      <p:cViewPr varScale="1">
        <p:scale>
          <a:sx n="60" d="100"/>
          <a:sy n="60" d="100"/>
        </p:scale>
        <p:origin x="75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2/13/2019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2/13/2019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2/13/2019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Core Methods in </a:t>
            </a:r>
            <a:br>
              <a:rPr lang="en-US" b="1" dirty="0"/>
            </a:br>
            <a:r>
              <a:rPr lang="en-US" b="1" dirty="0"/>
              <a:t>Educational 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EDUC619</a:t>
            </a:r>
            <a:br>
              <a:rPr lang="en-US" dirty="0"/>
            </a:br>
            <a:r>
              <a:rPr lang="en-US" dirty="0"/>
              <a:t>Spring 2019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Let’s go over the homework</a:t>
            </a:r>
          </a:p>
        </p:txBody>
      </p:sp>
    </p:spTree>
    <p:extLst>
      <p:ext uri="{BB962C8B-B14F-4D97-AF65-F5344CB8AC3E}">
        <p14:creationId xmlns:p14="http://schemas.microsoft.com/office/powerpoint/2010/main" val="1507774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Let’s go over some of the solutions </a:t>
            </a:r>
            <a:br>
              <a:rPr lang="en-US" dirty="0"/>
            </a:br>
            <a:r>
              <a:rPr lang="en-US" dirty="0"/>
              <a:t>you handed in….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 will call on a small number of you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5153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Let’s go over some of the solutions </a:t>
            </a:r>
            <a:br>
              <a:rPr lang="en-US" dirty="0"/>
            </a:br>
            <a:r>
              <a:rPr lang="en-US" dirty="0"/>
              <a:t>you handed in….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If I call on you, please come up and discuss</a:t>
            </a:r>
          </a:p>
          <a:p>
            <a:pPr lvl="1"/>
            <a:r>
              <a:rPr lang="en-US" dirty="0"/>
              <a:t>What you did</a:t>
            </a:r>
          </a:p>
          <a:p>
            <a:pPr lvl="2"/>
            <a:r>
              <a:rPr lang="en-US" dirty="0"/>
              <a:t>If you’re not the first person I call, please focus on how your solution differed from previous students</a:t>
            </a:r>
          </a:p>
          <a:p>
            <a:pPr lvl="1"/>
            <a:r>
              <a:rPr lang="en-US" dirty="0"/>
              <a:t>How well it worked</a:t>
            </a:r>
          </a:p>
          <a:p>
            <a:pPr lvl="1"/>
            <a:endParaRPr lang="en-US" dirty="0"/>
          </a:p>
          <a:p>
            <a:r>
              <a:rPr lang="en-US" dirty="0"/>
              <a:t>If you’re in the audience, please ask questions</a:t>
            </a:r>
          </a:p>
          <a:p>
            <a:pPr lvl="1"/>
            <a:r>
              <a:rPr lang="en-US" dirty="0"/>
              <a:t>But be nice…</a:t>
            </a:r>
          </a:p>
        </p:txBody>
      </p:sp>
    </p:spTree>
    <p:extLst>
      <p:ext uri="{BB962C8B-B14F-4D97-AF65-F5344CB8AC3E}">
        <p14:creationId xmlns:p14="http://schemas.microsoft.com/office/powerpoint/2010/main" val="2634197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51BC1-B021-4DD4-B69B-B7C1FEE02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Ruikun</a:t>
            </a:r>
            <a:r>
              <a:rPr lang="en-US" dirty="0"/>
              <a:t> Han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352FE6-DF35-4834-BF57-F1216A5206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437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B652A-AF7C-4E3D-A04F-CE6F351C7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Michael </a:t>
            </a:r>
            <a:r>
              <a:rPr lang="en-US" dirty="0" err="1"/>
              <a:t>Frisone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94F4F4-15D5-48D4-A6D8-4A423954A9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6928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A98C5-CF9B-4BA5-9AEB-91DFBE099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BA6456-941B-4F26-8E93-7427A452FE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cross-validated or held out a test set? Who didn't?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9075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A98C5-CF9B-4BA5-9AEB-91DFBE099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BA6456-941B-4F26-8E93-7427A452FE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cross-validated with a student batch? Why?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2511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B96FE-D8EC-4FD5-B50A-1D2B9F5F0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 batch variables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C1502-E503-4A87-B7AB-AFE68E7F94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Ruiqing</a:t>
            </a:r>
            <a:r>
              <a:rPr lang="en-US" dirty="0"/>
              <a:t>, you cross-validated with Avgtimelast3SDnormed as batch.</a:t>
            </a:r>
          </a:p>
          <a:p>
            <a:r>
              <a:rPr lang="en-US" dirty="0" err="1"/>
              <a:t>Peiying</a:t>
            </a:r>
            <a:r>
              <a:rPr lang="en-US" dirty="0"/>
              <a:t>, you cross-validated with time as batch.</a:t>
            </a:r>
          </a:p>
          <a:p>
            <a:r>
              <a:rPr lang="en-US" dirty="0"/>
              <a:t>These are unusual choices. Can you provide some justification?</a:t>
            </a:r>
          </a:p>
        </p:txBody>
      </p:sp>
    </p:spTree>
    <p:extLst>
      <p:ext uri="{BB962C8B-B14F-4D97-AF65-F5344CB8AC3E}">
        <p14:creationId xmlns:p14="http://schemas.microsoft.com/office/powerpoint/2010/main" val="30540664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89A88-FB0E-4D93-8F9B-CA9851A7D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Who used Python? Who used RapidMiner? Who used 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339956-3F13-4826-B57E-EB286C85DE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9756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Anyone else?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Does anyone else in the audience have</a:t>
            </a:r>
          </a:p>
          <a:p>
            <a:pPr lvl="1"/>
            <a:r>
              <a:rPr lang="en-US" dirty="0"/>
              <a:t>Something clever they did and want to share?</a:t>
            </a:r>
          </a:p>
          <a:p>
            <a:pPr lvl="1"/>
            <a:r>
              <a:rPr lang="en-US" dirty="0"/>
              <a:t>Something clever they didn’t do but want to discuss?</a:t>
            </a:r>
          </a:p>
          <a:p>
            <a:pPr lvl="1"/>
            <a:r>
              <a:rPr lang="en-US" dirty="0"/>
              <a:t>A concern about how to do this right?</a:t>
            </a:r>
          </a:p>
        </p:txBody>
      </p:sp>
    </p:spTree>
    <p:extLst>
      <p:ext uri="{BB962C8B-B14F-4D97-AF65-F5344CB8AC3E}">
        <p14:creationId xmlns:p14="http://schemas.microsoft.com/office/powerpoint/2010/main" val="42014307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mattered?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could you do to get better model performance?</a:t>
            </a:r>
          </a:p>
          <a:p>
            <a:endParaRPr lang="en-US" dirty="0"/>
          </a:p>
          <a:p>
            <a:r>
              <a:rPr lang="en-US" dirty="0"/>
              <a:t>(Without cheating)</a:t>
            </a:r>
          </a:p>
        </p:txBody>
      </p:sp>
    </p:spTree>
    <p:extLst>
      <p:ext uri="{BB962C8B-B14F-4D97-AF65-F5344CB8AC3E}">
        <p14:creationId xmlns:p14="http://schemas.microsoft.com/office/powerpoint/2010/main" val="15397237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 Concerns?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0533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383AE-7BF4-4F31-AF82-ACEE9DE34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 2, V5, start at slide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25927D-6048-496D-B8C7-F0E91A9883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3908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Textbook/Readings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5507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behavior detector?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5965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some of the methods for collecting ground truth for complex behavior?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210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some of the methods for collecting ground truth for complex behavior?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What are their advantages and disadvantages?</a:t>
            </a:r>
          </a:p>
        </p:txBody>
      </p:sp>
    </p:spTree>
    <p:extLst>
      <p:ext uri="{BB962C8B-B14F-4D97-AF65-F5344CB8AC3E}">
        <p14:creationId xmlns:p14="http://schemas.microsoft.com/office/powerpoint/2010/main" val="29700550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some indicators of ground truth for student success?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0283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some indicators of ground truth for student success?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their advantages and disadvantages?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9795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Thoughts on the San Pedro et al. </a:t>
            </a:r>
            <a:br>
              <a:rPr lang="en-US" dirty="0"/>
            </a:br>
            <a:r>
              <a:rPr lang="en-US" dirty="0"/>
              <a:t>case study?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1325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Thoughts on the Sao Pedro et al. </a:t>
            </a:r>
            <a:br>
              <a:rPr lang="en-US" dirty="0"/>
            </a:br>
            <a:r>
              <a:rPr lang="en-US" dirty="0"/>
              <a:t>paper?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3853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Thoughts on the Kai et al. </a:t>
            </a:r>
            <a:br>
              <a:rPr lang="en-US" dirty="0"/>
            </a:br>
            <a:r>
              <a:rPr lang="en-US" dirty="0"/>
              <a:t>paper?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1363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Grain-sizes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Which grain-size(s) were the detection focus for each paper/case study?</a:t>
            </a:r>
          </a:p>
        </p:txBody>
      </p:sp>
    </p:spTree>
    <p:extLst>
      <p:ext uri="{BB962C8B-B14F-4D97-AF65-F5344CB8AC3E}">
        <p14:creationId xmlns:p14="http://schemas.microsoft.com/office/powerpoint/2010/main" val="29332235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Grain-sizes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r>
              <a:rPr lang="en-US" dirty="0"/>
              <a:t>What are the advantages and disadvantages of working at these different grain-size(s)?</a:t>
            </a:r>
          </a:p>
          <a:p>
            <a:pPr lvl="1"/>
            <a:r>
              <a:rPr lang="en-US" dirty="0"/>
              <a:t>Student-level</a:t>
            </a:r>
          </a:p>
          <a:p>
            <a:pPr lvl="1"/>
            <a:r>
              <a:rPr lang="en-US" dirty="0"/>
              <a:t>Action-level</a:t>
            </a:r>
          </a:p>
          <a:p>
            <a:pPr lvl="1"/>
            <a:r>
              <a:rPr lang="en-US" dirty="0"/>
              <a:t>Observation-level</a:t>
            </a:r>
          </a:p>
          <a:p>
            <a:pPr lvl="1"/>
            <a:r>
              <a:rPr lang="en-US" dirty="0"/>
              <a:t>Problem/Activity-level</a:t>
            </a:r>
          </a:p>
          <a:p>
            <a:pPr lvl="1"/>
            <a:r>
              <a:rPr lang="en-US" dirty="0"/>
              <a:t>Day/Session-level</a:t>
            </a:r>
          </a:p>
          <a:p>
            <a:pPr lvl="1"/>
            <a:r>
              <a:rPr lang="en-US" dirty="0"/>
              <a:t>Lesson-level</a:t>
            </a:r>
          </a:p>
        </p:txBody>
      </p:sp>
    </p:spTree>
    <p:extLst>
      <p:ext uri="{BB962C8B-B14F-4D97-AF65-F5344CB8AC3E}">
        <p14:creationId xmlns:p14="http://schemas.microsoft.com/office/powerpoint/2010/main" val="17008435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Should we not expect (or want)</a:t>
            </a:r>
          </a:p>
          <a:p>
            <a:endParaRPr lang="en-US" dirty="0"/>
          </a:p>
          <a:p>
            <a:r>
              <a:rPr lang="en-US" dirty="0"/>
              <a:t>Detectors with Kappa = 0.75</a:t>
            </a:r>
          </a:p>
          <a:p>
            <a:endParaRPr lang="en-US" dirty="0"/>
          </a:p>
          <a:p>
            <a:r>
              <a:rPr lang="en-US" dirty="0"/>
              <a:t>For models built with training labels with inter-rater reliability Kappa = 0.62?</a:t>
            </a:r>
          </a:p>
        </p:txBody>
      </p:sp>
    </p:spTree>
    <p:extLst>
      <p:ext uri="{BB962C8B-B14F-4D97-AF65-F5344CB8AC3E}">
        <p14:creationId xmlns:p14="http://schemas.microsoft.com/office/powerpoint/2010/main" val="18306801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questions, comments, concerns about lectures?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8629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HW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5156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HW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Take a couple of models</a:t>
            </a:r>
          </a:p>
          <a:p>
            <a:endParaRPr lang="en-US" dirty="0"/>
          </a:p>
          <a:p>
            <a:r>
              <a:rPr lang="en-US" dirty="0"/>
              <a:t>Apply some standard metrics for them</a:t>
            </a:r>
          </a:p>
          <a:p>
            <a:endParaRPr lang="en-US" dirty="0"/>
          </a:p>
          <a:p>
            <a:r>
              <a:rPr lang="en-US" dirty="0"/>
              <a:t>Available on </a:t>
            </a:r>
            <a:r>
              <a:rPr lang="en-US" dirty="0" err="1"/>
              <a:t>TutorShop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78661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HW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you did not click DONE (were unable to) in Basic HW 1</a:t>
            </a:r>
          </a:p>
          <a:p>
            <a:endParaRPr lang="en-US" dirty="0"/>
          </a:p>
          <a:p>
            <a:r>
              <a:rPr lang="en-US" dirty="0"/>
              <a:t>Please go back and do that now</a:t>
            </a:r>
          </a:p>
          <a:p>
            <a:endParaRPr lang="en-US" dirty="0"/>
          </a:p>
          <a:p>
            <a:r>
              <a:rPr lang="en-US" dirty="0"/>
              <a:t>Sorry for </a:t>
            </a:r>
            <a:r>
              <a:rPr lang="en-US"/>
              <a:t>the glitch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373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questions or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3963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62500" lnSpcReduction="20000"/>
          </a:bodyPr>
          <a:lstStyle/>
          <a:p>
            <a:r>
              <a:rPr lang="en-US" dirty="0" err="1"/>
              <a:t>Feburary</a:t>
            </a:r>
            <a:r>
              <a:rPr lang="en-US" dirty="0"/>
              <a:t> 20</a:t>
            </a:r>
          </a:p>
          <a:p>
            <a:endParaRPr lang="en-US" dirty="0"/>
          </a:p>
          <a:p>
            <a:r>
              <a:rPr lang="en-US" dirty="0"/>
              <a:t>Diagnostic Metrics</a:t>
            </a:r>
          </a:p>
          <a:p>
            <a:endParaRPr lang="en-US" dirty="0"/>
          </a:p>
          <a:p>
            <a:r>
              <a:rPr lang="en-US" dirty="0"/>
              <a:t>Baker, R.S. (2015) Big Data and Education. Ch. 2, V1, V2, V3, V4.</a:t>
            </a:r>
          </a:p>
          <a:p>
            <a:endParaRPr lang="en-US" dirty="0"/>
          </a:p>
          <a:p>
            <a:r>
              <a:rPr lang="en-US" dirty="0" err="1"/>
              <a:t>Jeni</a:t>
            </a:r>
            <a:r>
              <a:rPr lang="en-US" dirty="0"/>
              <a:t>, L. A., Cohn, J. F., &amp; De La Torre, F. (2013). Facing Imbalanced Data--Recommendations for the Use of Performance Metrics. Proceedings of Affective Computing and Intelligent Interaction (ACII), 245-251.</a:t>
            </a:r>
          </a:p>
          <a:p>
            <a:r>
              <a:rPr lang="en-US" dirty="0"/>
              <a:t>Knowles, J. E. (2014). Of needles and haystacks: Building an accurate statewide dropout early warning system in Wisconsin. Madison, WI: Wisconsin Department of Public Instruction. </a:t>
            </a:r>
          </a:p>
          <a:p>
            <a:r>
              <a:rPr lang="en-US" dirty="0" err="1"/>
              <a:t>Kitto</a:t>
            </a:r>
            <a:r>
              <a:rPr lang="en-US" dirty="0"/>
              <a:t>, K., Shum, S. B., &amp; Gibson, A. (2018). Embracing imperfection in learning analytics. In </a:t>
            </a:r>
            <a:r>
              <a:rPr lang="en-US" i="1" dirty="0"/>
              <a:t>Proceedings of the 8th International Conference on Learning Analytics and Knowledge</a:t>
            </a:r>
            <a:r>
              <a:rPr lang="en-US" dirty="0"/>
              <a:t> (pp. 451-460). ACM.</a:t>
            </a:r>
          </a:p>
          <a:p>
            <a:endParaRPr lang="en-US" dirty="0"/>
          </a:p>
          <a:p>
            <a:r>
              <a:rPr lang="en-US" dirty="0"/>
              <a:t>Basic HW 2 due!</a:t>
            </a:r>
          </a:p>
        </p:txBody>
      </p:sp>
    </p:spTree>
    <p:extLst>
      <p:ext uri="{BB962C8B-B14F-4D97-AF65-F5344CB8AC3E}">
        <p14:creationId xmlns:p14="http://schemas.microsoft.com/office/powerpoint/2010/main" val="29547423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5422</TotalTime>
  <Words>570</Words>
  <Application>Microsoft Office PowerPoint</Application>
  <PresentationFormat>On-screen Show (4:3)</PresentationFormat>
  <Paragraphs>92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Arial</vt:lpstr>
      <vt:lpstr>Calibri</vt:lpstr>
      <vt:lpstr>Office Theme</vt:lpstr>
      <vt:lpstr>Core Methods in  Educational Data Mining</vt:lpstr>
      <vt:lpstr>The Homework</vt:lpstr>
      <vt:lpstr>Let’s go over some of the solutions  you handed in….</vt:lpstr>
      <vt:lpstr>Let’s go over some of the solutions  you handed in….</vt:lpstr>
      <vt:lpstr>Ruikun Han</vt:lpstr>
      <vt:lpstr>Michael Frisone</vt:lpstr>
      <vt:lpstr>Who</vt:lpstr>
      <vt:lpstr>Who</vt:lpstr>
      <vt:lpstr>Different batch variables</vt:lpstr>
      <vt:lpstr>Who used Python? Who used RapidMiner? Who used R?</vt:lpstr>
      <vt:lpstr>Anyone else?</vt:lpstr>
      <vt:lpstr>What mattered?</vt:lpstr>
      <vt:lpstr>Questions? Comments? Concerns?</vt:lpstr>
      <vt:lpstr>Ch 2, V5, start at slide 6</vt:lpstr>
      <vt:lpstr>Textbook/Readings</vt:lpstr>
      <vt:lpstr>What is a behavior detector?</vt:lpstr>
      <vt:lpstr>What are some of the methods for collecting ground truth for complex behavior?</vt:lpstr>
      <vt:lpstr>What are some of the methods for collecting ground truth for complex behavior?</vt:lpstr>
      <vt:lpstr>What are some indicators of ground truth for student success?</vt:lpstr>
      <vt:lpstr>What are some indicators of ground truth for student success?</vt:lpstr>
      <vt:lpstr>Thoughts on the San Pedro et al.  case study?</vt:lpstr>
      <vt:lpstr>Thoughts on the Sao Pedro et al.  paper?</vt:lpstr>
      <vt:lpstr>Thoughts on the Kai et al.  paper?</vt:lpstr>
      <vt:lpstr>Grain-sizes</vt:lpstr>
      <vt:lpstr>Grain-sizes</vt:lpstr>
      <vt:lpstr>Why…</vt:lpstr>
      <vt:lpstr>Other questions, comments, concerns about lectures?</vt:lpstr>
      <vt:lpstr>Basic HW 2</vt:lpstr>
      <vt:lpstr>Basic HW 2</vt:lpstr>
      <vt:lpstr>Basic HW 2</vt:lpstr>
      <vt:lpstr>Other questions or comments?</vt:lpstr>
      <vt:lpstr>Next Class</vt:lpstr>
      <vt:lpstr>The End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Baker, Ryan S</cp:lastModifiedBy>
  <cp:revision>398</cp:revision>
  <dcterms:created xsi:type="dcterms:W3CDTF">2010-01-07T20:34:12Z</dcterms:created>
  <dcterms:modified xsi:type="dcterms:W3CDTF">2019-02-13T15:59:19Z</dcterms:modified>
</cp:coreProperties>
</file>