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745" r:id="rId3"/>
    <p:sldId id="792" r:id="rId4"/>
    <p:sldId id="757" r:id="rId5"/>
    <p:sldId id="764" r:id="rId6"/>
    <p:sldId id="758" r:id="rId7"/>
    <p:sldId id="765" r:id="rId8"/>
    <p:sldId id="759" r:id="rId9"/>
    <p:sldId id="766" r:id="rId10"/>
    <p:sldId id="761" r:id="rId11"/>
    <p:sldId id="768" r:id="rId12"/>
    <p:sldId id="762" r:id="rId13"/>
    <p:sldId id="769" r:id="rId14"/>
    <p:sldId id="780" r:id="rId15"/>
    <p:sldId id="782" r:id="rId16"/>
    <p:sldId id="789" r:id="rId17"/>
    <p:sldId id="763" r:id="rId18"/>
    <p:sldId id="770" r:id="rId19"/>
    <p:sldId id="776" r:id="rId20"/>
    <p:sldId id="771" r:id="rId21"/>
    <p:sldId id="772" r:id="rId22"/>
    <p:sldId id="773" r:id="rId23"/>
    <p:sldId id="774" r:id="rId24"/>
    <p:sldId id="775" r:id="rId25"/>
    <p:sldId id="793" r:id="rId26"/>
    <p:sldId id="779" r:id="rId27"/>
    <p:sldId id="784" r:id="rId28"/>
    <p:sldId id="785" r:id="rId29"/>
    <p:sldId id="778" r:id="rId30"/>
    <p:sldId id="777" r:id="rId31"/>
    <p:sldId id="786" r:id="rId32"/>
    <p:sldId id="787" r:id="rId33"/>
    <p:sldId id="788" r:id="rId34"/>
    <p:sldId id="790" r:id="rId35"/>
    <p:sldId id="756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765"/>
            <p14:sldId id="759"/>
            <p14:sldId id="766"/>
            <p14:sldId id="761"/>
            <p14:sldId id="768"/>
            <p14:sldId id="762"/>
            <p14:sldId id="769"/>
            <p14:sldId id="780"/>
            <p14:sldId id="782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93"/>
            <p14:sldId id="779"/>
            <p14:sldId id="784"/>
            <p14:sldId id="785"/>
            <p14:sldId id="778"/>
            <p14:sldId id="777"/>
            <p14:sldId id="786"/>
            <p14:sldId id="787"/>
            <p14:sldId id="788"/>
            <p14:sldId id="790"/>
            <p14:sldId id="756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0" d="100"/>
          <a:sy n="60" d="100"/>
        </p:scale>
        <p:origin x="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F-42D0-B985-1D897424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23568"/>
        <c:axId val="301212352"/>
      </c:lineChart>
      <c:catAx>
        <c:axId val="29992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12352"/>
        <c:crosses val="autoZero"/>
        <c:auto val="1"/>
        <c:lblAlgn val="ctr"/>
        <c:lblOffset val="100"/>
        <c:noMultiLvlLbl val="0"/>
      </c:catAx>
      <c:valAx>
        <c:axId val="301212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9992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F-48FD-9DD3-635D7F9C1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06472"/>
        <c:axId val="301206864"/>
      </c:lineChart>
      <c:catAx>
        <c:axId val="301206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06864"/>
        <c:crosses val="autoZero"/>
        <c:auto val="1"/>
        <c:lblAlgn val="ctr"/>
        <c:lblOffset val="100"/>
        <c:noMultiLvlLbl val="0"/>
      </c:catAx>
      <c:valAx>
        <c:axId val="301206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1206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another factor analysis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One person come up here and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/>
              <a:t>What did you use?</a:t>
            </a:r>
          </a:p>
          <a:p>
            <a:endParaRPr lang="en-US" dirty="0"/>
          </a:p>
          <a:p>
            <a:r>
              <a:rPr lang="en-US" dirty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true answer…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folks use the methods they used?</a:t>
            </a:r>
          </a:p>
          <a:p>
            <a:r>
              <a:rPr lang="en-US" dirty="0"/>
              <a:t>Did folks not use the other methods?</a:t>
            </a:r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use tools matter,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PCA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other 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LFA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Barnes’s method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KS/POKS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NNMF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33769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questions or comments on the assignment?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LFA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KS/POKS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benefits of using a q-matrix versus a knowledge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consequences of getting a knowledge mapping wrong?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advantages 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model discovery</a:t>
            </a:r>
          </a:p>
          <a:p>
            <a:r>
              <a:rPr lang="en-US" dirty="0"/>
              <a:t>Hand-development and refinement</a:t>
            </a:r>
          </a:p>
          <a:p>
            <a:r>
              <a:rPr lang="en-US" dirty="0"/>
              <a:t>Hybrid approaches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What does a spike in a learning curve mean? (Distinct from MBMLM)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trade-off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Knowledge Spaces</a:t>
            </a:r>
          </a:p>
          <a:p>
            <a:r>
              <a:rPr lang="en-US" dirty="0"/>
              <a:t>And Bayes Nets</a:t>
            </a:r>
          </a:p>
          <a:p>
            <a:endParaRPr lang="en-US" dirty="0"/>
          </a:p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Wednesday, April 24</a:t>
            </a:r>
          </a:p>
          <a:p>
            <a:endParaRPr lang="en-US" dirty="0"/>
          </a:p>
          <a:p>
            <a:r>
              <a:rPr lang="en-US" dirty="0"/>
              <a:t>Assignment B7 due</a:t>
            </a:r>
          </a:p>
          <a:p>
            <a:endParaRPr lang="en-US" dirty="0"/>
          </a:p>
          <a:p>
            <a:r>
              <a:rPr lang="en-US" dirty="0"/>
              <a:t>No office hours next week!</a:t>
            </a:r>
          </a:p>
          <a:p>
            <a:endParaRPr lang="en-US" dirty="0"/>
          </a:p>
          <a:p>
            <a:r>
              <a:rPr lang="en-US" dirty="0"/>
              <a:t>Baker, R.S. (2015) Big Data and Education. Ch. 5, V1, V2.</a:t>
            </a:r>
          </a:p>
          <a:p>
            <a:r>
              <a:rPr lang="en-US" dirty="0"/>
              <a:t>Rai, D., Beck, J.E. (2011) Exploring user data from a game-like math tutor: a case study in causal modeling. Proceedings of the 4th International Conference on Educational Data Mining, 307-313.</a:t>
            </a:r>
          </a:p>
          <a:p>
            <a:r>
              <a:rPr lang="en-US" dirty="0"/>
              <a:t>Rau, M. A., </a:t>
            </a:r>
            <a:r>
              <a:rPr lang="en-US" dirty="0" err="1"/>
              <a:t>Scheines</a:t>
            </a:r>
            <a:r>
              <a:rPr lang="en-US" dirty="0"/>
              <a:t>, R. (2012) Searching for Variables and Models to Investigate Mediators of Learning from Multiple Representations. Proceedings of the 5th International Conference on Educational Data Mining, 110-117. </a:t>
            </a:r>
          </a:p>
          <a:p>
            <a:r>
              <a:rPr lang="en-US" dirty="0"/>
              <a:t>Slater, S., </a:t>
            </a:r>
            <a:r>
              <a:rPr lang="en-US" dirty="0" err="1"/>
              <a:t>Ocumpaugh</a:t>
            </a:r>
            <a:r>
              <a:rPr lang="en-US" dirty="0"/>
              <a:t>, J., Baker, R., </a:t>
            </a:r>
            <a:r>
              <a:rPr lang="en-US" dirty="0" err="1"/>
              <a:t>Scupelli</a:t>
            </a:r>
            <a:r>
              <a:rPr lang="en-US" dirty="0"/>
              <a:t>, P., </a:t>
            </a:r>
            <a:r>
              <a:rPr lang="en-US" dirty="0" err="1"/>
              <a:t>Inventado</a:t>
            </a:r>
            <a:r>
              <a:rPr lang="en-US" dirty="0"/>
              <a:t>, P.S., Heffernan, N. (2016) Semantic Features of Math Problems: Relationships to Student Learning and Engagement. Proceedings of the 9th International Conference on Educational Data Mining, 223-230.</a:t>
            </a:r>
          </a:p>
          <a:p>
            <a:endParaRPr lang="en-US" dirty="0"/>
          </a:p>
          <a:p>
            <a:r>
              <a:rPr lang="en-US" dirty="0"/>
              <a:t>Guest </a:t>
            </a:r>
            <a:r>
              <a:rPr lang="en-US"/>
              <a:t>lecturer: Stefan Slater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5823</TotalTime>
  <Words>757</Words>
  <Application>Microsoft Office PowerPoint</Application>
  <PresentationFormat>On-screen Show (4:3)</PresentationFormat>
  <Paragraphs>138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Assignment C3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What are…</vt:lpstr>
      <vt:lpstr>Any other questions or comments on the assignment?</vt:lpstr>
      <vt:lpstr>What could I have changed about the assignment…</vt:lpstr>
      <vt:lpstr>What could I have changed about the assignment…</vt:lpstr>
      <vt:lpstr>What are the relative benefits of using a q-matrix versus a knowledge space?</vt:lpstr>
      <vt:lpstr>What are the consequences of getting a knowledge mapping wrong?</vt:lpstr>
      <vt:lpstr>What are the relative advantages of</vt:lpstr>
      <vt:lpstr>What does a spike in a learning curve mean? (Distinct from MBMLM)</vt:lpstr>
      <vt:lpstr>PowerPoint Presentation</vt:lpstr>
      <vt:lpstr>What is the trade-off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561</cp:revision>
  <dcterms:created xsi:type="dcterms:W3CDTF">2010-01-07T20:34:12Z</dcterms:created>
  <dcterms:modified xsi:type="dcterms:W3CDTF">2019-04-15T12:08:20Z</dcterms:modified>
</cp:coreProperties>
</file>