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745" r:id="rId3"/>
    <p:sldId id="822" r:id="rId4"/>
    <p:sldId id="823" r:id="rId5"/>
    <p:sldId id="794" r:id="rId6"/>
    <p:sldId id="795" r:id="rId7"/>
    <p:sldId id="796" r:id="rId8"/>
    <p:sldId id="798" r:id="rId9"/>
    <p:sldId id="799" r:id="rId10"/>
    <p:sldId id="800" r:id="rId11"/>
    <p:sldId id="801" r:id="rId12"/>
    <p:sldId id="802" r:id="rId13"/>
    <p:sldId id="824" r:id="rId14"/>
    <p:sldId id="803" r:id="rId15"/>
    <p:sldId id="804" r:id="rId16"/>
    <p:sldId id="809" r:id="rId17"/>
    <p:sldId id="793" r:id="rId18"/>
    <p:sldId id="806" r:id="rId19"/>
    <p:sldId id="805" r:id="rId20"/>
    <p:sldId id="807" r:id="rId21"/>
    <p:sldId id="808" r:id="rId22"/>
    <p:sldId id="791" r:id="rId23"/>
    <p:sldId id="30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822"/>
            <p14:sldId id="823"/>
            <p14:sldId id="794"/>
            <p14:sldId id="795"/>
            <p14:sldId id="796"/>
            <p14:sldId id="798"/>
            <p14:sldId id="799"/>
            <p14:sldId id="800"/>
            <p14:sldId id="801"/>
            <p14:sldId id="802"/>
            <p14:sldId id="824"/>
            <p14:sldId id="803"/>
            <p14:sldId id="804"/>
            <p14:sldId id="809"/>
            <p14:sldId id="793"/>
            <p14:sldId id="806"/>
            <p14:sldId id="805"/>
            <p14:sldId id="807"/>
            <p14:sldId id="808"/>
            <p14:sldId id="791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1" d="100"/>
          <a:sy n="61" d="100"/>
        </p:scale>
        <p:origin x="8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EDUC545</a:t>
            </a:r>
            <a:br>
              <a:rPr lang="en-US" dirty="0" smtClean="0"/>
            </a:br>
            <a:r>
              <a:rPr lang="en-US" dirty="0" smtClean="0"/>
              <a:t>Spring 2017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the assignment?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5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12345</a:t>
            </a:r>
          </a:p>
          <a:p>
            <a:r>
              <a:rPr lang="en-US" dirty="0" smtClean="0"/>
              <a:t>24601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19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12345 posts 12 times in response to 24601</a:t>
            </a:r>
          </a:p>
          <a:p>
            <a:endParaRPr lang="en-US" dirty="0"/>
          </a:p>
          <a:p>
            <a:r>
              <a:rPr lang="en-US" dirty="0" smtClean="0"/>
              <a:t>Is this 12 connections?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4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12345 posts 12 times in response to 24601</a:t>
            </a:r>
          </a:p>
          <a:p>
            <a:endParaRPr lang="en-US" dirty="0"/>
          </a:p>
          <a:p>
            <a:r>
              <a:rPr lang="en-US" dirty="0" smtClean="0"/>
              <a:t>Is this 12 connections?</a:t>
            </a:r>
          </a:p>
          <a:p>
            <a:endParaRPr lang="en-US" dirty="0"/>
          </a:p>
          <a:p>
            <a:r>
              <a:rPr lang="en-US" dirty="0" smtClean="0"/>
              <a:t>In Social Network Theory, it isn’t</a:t>
            </a:r>
          </a:p>
          <a:p>
            <a:pPr lvl="1"/>
            <a:r>
              <a:rPr lang="en-US" dirty="0" smtClean="0"/>
              <a:t>It’s a connection with a strength of 12</a:t>
            </a:r>
          </a:p>
        </p:txBody>
      </p:sp>
    </p:spTree>
    <p:extLst>
      <p:ext uri="{BB962C8B-B14F-4D97-AF65-F5344CB8AC3E}">
        <p14:creationId xmlns:p14="http://schemas.microsoft.com/office/powerpoint/2010/main" val="358453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other ways connection strength could be conceptualized,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09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the text, I described several types of 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a graph of classroom interactions, there could be several different types of nodes</a:t>
            </a:r>
          </a:p>
          <a:p>
            <a:pPr lvl="1"/>
            <a:r>
              <a:rPr lang="en-US" dirty="0" smtClean="0"/>
              <a:t>Teacher</a:t>
            </a:r>
          </a:p>
          <a:p>
            <a:pPr lvl="1"/>
            <a:r>
              <a:rPr lang="en-US" dirty="0" smtClean="0"/>
              <a:t>TA</a:t>
            </a:r>
          </a:p>
          <a:p>
            <a:pPr lvl="1"/>
            <a:r>
              <a:rPr lang="en-US" dirty="0" smtClean="0"/>
              <a:t>Student</a:t>
            </a:r>
          </a:p>
          <a:p>
            <a:pPr lvl="1"/>
            <a:r>
              <a:rPr lang="en-US" dirty="0" smtClean="0"/>
              <a:t>Project Leader</a:t>
            </a:r>
          </a:p>
          <a:p>
            <a:pPr lvl="1"/>
            <a:r>
              <a:rPr lang="en-US" dirty="0" smtClean="0"/>
              <a:t>Project Scribe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the node types be,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text, I described several types of </a:t>
            </a:r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a graph of classroom interactions, there could be several types of links</a:t>
            </a:r>
          </a:p>
          <a:p>
            <a:pPr lvl="1"/>
            <a:r>
              <a:rPr lang="en-US" dirty="0"/>
              <a:t>Leadership role (X leads Y)</a:t>
            </a:r>
          </a:p>
          <a:p>
            <a:pPr lvl="1"/>
            <a:r>
              <a:rPr lang="en-US" dirty="0"/>
              <a:t>Working on same learning resource</a:t>
            </a:r>
          </a:p>
          <a:p>
            <a:pPr lvl="1"/>
            <a:r>
              <a:rPr lang="en-US" dirty="0"/>
              <a:t>Helping act</a:t>
            </a:r>
          </a:p>
          <a:p>
            <a:pPr lvl="1"/>
            <a:r>
              <a:rPr lang="en-US" dirty="0"/>
              <a:t>Criticism act</a:t>
            </a:r>
          </a:p>
          <a:p>
            <a:pPr lvl="1"/>
            <a:r>
              <a:rPr lang="en-US" dirty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Note that links can be directed or undirected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the link types be, </a:t>
            </a:r>
            <a:br>
              <a:rPr lang="en-US" dirty="0" smtClean="0"/>
            </a:br>
            <a:r>
              <a:rPr lang="en-US" dirty="0" smtClean="0"/>
              <a:t>in an online course?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32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types of 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Can </a:t>
            </a:r>
            <a:r>
              <a:rPr lang="en-US" smtClean="0"/>
              <a:t>anyone name all 4?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5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types of centrality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6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each one mean mathematically?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50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does each one mean conceptually?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Degree centrality</a:t>
            </a:r>
          </a:p>
          <a:p>
            <a:r>
              <a:rPr lang="en-US" dirty="0" smtClean="0"/>
              <a:t>Closeness centrality</a:t>
            </a:r>
          </a:p>
          <a:p>
            <a:r>
              <a:rPr lang="en-US" dirty="0" err="1" smtClean="0"/>
              <a:t>Betweeness</a:t>
            </a:r>
            <a:r>
              <a:rPr lang="en-US" dirty="0" smtClean="0"/>
              <a:t> centrality</a:t>
            </a:r>
          </a:p>
          <a:p>
            <a:r>
              <a:rPr lang="en-US" dirty="0" smtClean="0"/>
              <a:t>Eigenvector centrality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3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common use of network analysis is for social networks</a:t>
            </a:r>
          </a:p>
          <a:p>
            <a:endParaRPr lang="en-US" dirty="0"/>
          </a:p>
          <a:p>
            <a:r>
              <a:rPr lang="en-US" dirty="0" smtClean="0"/>
              <a:t>When else might it apply?</a:t>
            </a:r>
          </a:p>
        </p:txBody>
      </p:sp>
    </p:spTree>
    <p:extLst>
      <p:ext uri="{BB962C8B-B14F-4D97-AF65-F5344CB8AC3E}">
        <p14:creationId xmlns:p14="http://schemas.microsoft.com/office/powerpoint/2010/main" val="2746856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make a list of networks we could model, beyond online course forums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25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break into 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Each group takes a type of network</a:t>
            </a:r>
          </a:p>
          <a:p>
            <a:pPr lvl="1"/>
            <a:r>
              <a:rPr lang="en-US" dirty="0" smtClean="0"/>
              <a:t>One group per network type</a:t>
            </a:r>
          </a:p>
          <a:p>
            <a:r>
              <a:rPr lang="en-US" dirty="0" smtClean="0"/>
              <a:t>Define what the meaning in this network would be (or could be) for</a:t>
            </a:r>
          </a:p>
          <a:p>
            <a:pPr lvl="1"/>
            <a:r>
              <a:rPr lang="en-US" dirty="0" smtClean="0"/>
              <a:t>Node types, links, link types, link strength</a:t>
            </a:r>
          </a:p>
          <a:p>
            <a:pPr lvl="1"/>
            <a:r>
              <a:rPr lang="en-US" dirty="0" smtClean="0"/>
              <a:t>Density</a:t>
            </a:r>
          </a:p>
          <a:p>
            <a:pPr lvl="1"/>
            <a:r>
              <a:rPr lang="en-US" dirty="0" smtClean="0"/>
              <a:t>Reachability, Geodesic Distance, Flow</a:t>
            </a:r>
          </a:p>
          <a:p>
            <a:pPr lvl="1"/>
            <a:r>
              <a:rPr lang="en-US" dirty="0" smtClean="0"/>
              <a:t>Centrality (in its four forms)</a:t>
            </a:r>
            <a:endParaRPr lang="en-US" dirty="0"/>
          </a:p>
          <a:p>
            <a:pPr lvl="1"/>
            <a:r>
              <a:rPr lang="en-US" dirty="0" smtClean="0"/>
              <a:t>Other measures that might be particularly relevant for your type of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600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reconvene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wants to share</a:t>
            </a:r>
          </a:p>
          <a:p>
            <a:pPr lvl="1"/>
            <a:r>
              <a:rPr lang="en-US" dirty="0" smtClean="0"/>
              <a:t>What their network type is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 smtClean="0"/>
              <a:t>Anything else that’s interesting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429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1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mindful of time limits!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5834</TotalTime>
  <Words>365</Words>
  <Application>Microsoft Office PowerPoint</Application>
  <PresentationFormat>On-screen Show (4:3)</PresentationFormat>
  <Paragraphs>79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Core Methods in  Educational Data Mining</vt:lpstr>
      <vt:lpstr>Assignment B8</vt:lpstr>
      <vt:lpstr>Any questions about the assignment?</vt:lpstr>
      <vt:lpstr>Who were?</vt:lpstr>
      <vt:lpstr>Connections</vt:lpstr>
      <vt:lpstr>Connections</vt:lpstr>
      <vt:lpstr>What are other ways connection strength could be conceptualized,  in an online course?</vt:lpstr>
      <vt:lpstr>In the text, I described several types of nodes</vt:lpstr>
      <vt:lpstr>What could the node types be,  in an online course?</vt:lpstr>
      <vt:lpstr>In the text, I described several types of links</vt:lpstr>
      <vt:lpstr>What could the link types be,  in an online course?</vt:lpstr>
      <vt:lpstr>Four types of centrality</vt:lpstr>
      <vt:lpstr>Four types of centrality</vt:lpstr>
      <vt:lpstr>What does each one mean mathematically?</vt:lpstr>
      <vt:lpstr>What does each one mean conceptually?</vt:lpstr>
      <vt:lpstr>Questions or comments?</vt:lpstr>
      <vt:lpstr>Network Analysis</vt:lpstr>
      <vt:lpstr>Network Analysis</vt:lpstr>
      <vt:lpstr>Let’s break into groups</vt:lpstr>
      <vt:lpstr>Now reconvene</vt:lpstr>
      <vt:lpstr>Other questions or comments?</vt:lpstr>
      <vt:lpstr>Final Presentations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571</cp:revision>
  <dcterms:created xsi:type="dcterms:W3CDTF">2010-01-07T20:34:12Z</dcterms:created>
  <dcterms:modified xsi:type="dcterms:W3CDTF">2017-04-19T20:50:18Z</dcterms:modified>
</cp:coreProperties>
</file>