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706" r:id="rId3"/>
    <p:sldId id="707" r:id="rId4"/>
    <p:sldId id="708" r:id="rId5"/>
    <p:sldId id="714" r:id="rId6"/>
    <p:sldId id="715" r:id="rId7"/>
    <p:sldId id="716" r:id="rId8"/>
    <p:sldId id="709" r:id="rId9"/>
    <p:sldId id="710" r:id="rId10"/>
    <p:sldId id="711" r:id="rId11"/>
    <p:sldId id="712" r:id="rId12"/>
    <p:sldId id="713" r:id="rId13"/>
    <p:sldId id="572" r:id="rId14"/>
    <p:sldId id="718" r:id="rId15"/>
    <p:sldId id="719" r:id="rId16"/>
    <p:sldId id="720" r:id="rId17"/>
    <p:sldId id="721" r:id="rId18"/>
    <p:sldId id="722" r:id="rId19"/>
    <p:sldId id="686" r:id="rId20"/>
    <p:sldId id="688" r:id="rId21"/>
    <p:sldId id="689" r:id="rId22"/>
    <p:sldId id="702" r:id="rId23"/>
    <p:sldId id="690" r:id="rId24"/>
    <p:sldId id="691" r:id="rId25"/>
    <p:sldId id="692" r:id="rId26"/>
    <p:sldId id="693" r:id="rId27"/>
    <p:sldId id="694" r:id="rId28"/>
    <p:sldId id="695" r:id="rId29"/>
    <p:sldId id="696" r:id="rId30"/>
    <p:sldId id="697" r:id="rId31"/>
    <p:sldId id="698" r:id="rId32"/>
    <p:sldId id="699" r:id="rId33"/>
    <p:sldId id="700" r:id="rId34"/>
    <p:sldId id="703" r:id="rId35"/>
    <p:sldId id="704" r:id="rId36"/>
    <p:sldId id="705" r:id="rId37"/>
    <p:sldId id="701" r:id="rId38"/>
    <p:sldId id="667" r:id="rId39"/>
    <p:sldId id="717" r:id="rId40"/>
    <p:sldId id="412" r:id="rId41"/>
    <p:sldId id="301" r:id="rId4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412BB8E8-32CF-4D36-94A9-863ED0E276C7}">
          <p14:sldIdLst>
            <p14:sldId id="256"/>
            <p14:sldId id="706"/>
            <p14:sldId id="707"/>
            <p14:sldId id="708"/>
            <p14:sldId id="714"/>
            <p14:sldId id="715"/>
            <p14:sldId id="716"/>
            <p14:sldId id="709"/>
            <p14:sldId id="710"/>
            <p14:sldId id="711"/>
            <p14:sldId id="712"/>
            <p14:sldId id="713"/>
            <p14:sldId id="572"/>
            <p14:sldId id="718"/>
            <p14:sldId id="719"/>
            <p14:sldId id="720"/>
            <p14:sldId id="721"/>
            <p14:sldId id="722"/>
            <p14:sldId id="686"/>
            <p14:sldId id="688"/>
            <p14:sldId id="689"/>
            <p14:sldId id="702"/>
            <p14:sldId id="690"/>
            <p14:sldId id="691"/>
            <p14:sldId id="692"/>
            <p14:sldId id="693"/>
            <p14:sldId id="694"/>
            <p14:sldId id="695"/>
            <p14:sldId id="696"/>
            <p14:sldId id="697"/>
            <p14:sldId id="698"/>
            <p14:sldId id="699"/>
            <p14:sldId id="700"/>
            <p14:sldId id="703"/>
            <p14:sldId id="704"/>
            <p14:sldId id="705"/>
            <p14:sldId id="701"/>
            <p14:sldId id="667"/>
            <p14:sldId id="717"/>
            <p14:sldId id="412"/>
            <p14:sldId id="301"/>
          </p14:sldIdLst>
        </p14:section>
      </p14:section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Baker, Ryan Shaun" initials="RYAN" lastIdx="2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04" autoAdjust="0"/>
    <p:restoredTop sz="82396" autoAdjust="0"/>
  </p:normalViewPr>
  <p:slideViewPr>
    <p:cSldViewPr>
      <p:cViewPr>
        <p:scale>
          <a:sx n="64" d="100"/>
          <a:sy n="64" d="100"/>
        </p:scale>
        <p:origin x="-798" y="-4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36" y="12024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9/29/2015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b="1" dirty="0" smtClean="0"/>
              <a:t>Core Methods in </a:t>
            </a:r>
            <a:br>
              <a:rPr lang="en-US" b="1" dirty="0" smtClean="0"/>
            </a:br>
            <a:r>
              <a:rPr lang="en-US" b="1" dirty="0" smtClean="0"/>
              <a:t>Educational </a:t>
            </a:r>
            <a:r>
              <a:rPr lang="en-US" b="1" dirty="0"/>
              <a:t>Data Mining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HUDK4050</a:t>
            </a:r>
            <a:br>
              <a:rPr lang="en-US" dirty="0" smtClean="0"/>
            </a:br>
            <a:r>
              <a:rPr lang="en-US" dirty="0" smtClean="0"/>
              <a:t>Fall </a:t>
            </a:r>
            <a:r>
              <a:rPr lang="en-US" dirty="0" smtClean="0"/>
              <a:t>2015</a:t>
            </a:r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C2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43559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tools did you use?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Packages (i.e. Excel)</a:t>
            </a:r>
          </a:p>
          <a:p>
            <a:r>
              <a:rPr lang="en-US" dirty="0" smtClean="0"/>
              <a:t>Features of Packages (i.e. Pivot Tables)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09761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Let’s go back to the list of features from the last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As I read features off</a:t>
            </a:r>
          </a:p>
          <a:p>
            <a:endParaRPr lang="en-US" dirty="0"/>
          </a:p>
          <a:p>
            <a:r>
              <a:rPr lang="en-US" dirty="0" smtClean="0"/>
              <a:t>If you used this feature (or something very similar), raise your hand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01238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-3748"/>
            <a:ext cx="9144000" cy="6861748"/>
          </a:xfrm>
        </p:spPr>
        <p:txBody>
          <a:bodyPr/>
          <a:lstStyle/>
          <a:p>
            <a:r>
              <a:rPr lang="en-US" dirty="0"/>
              <a:t>1.	last3ednormed-timesdnormed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50%ile </a:t>
            </a:r>
            <a:r>
              <a:rPr lang="en-US" dirty="0"/>
              <a:t>in the last three problems, moved up to 75th percentile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shift </a:t>
            </a:r>
            <a:r>
              <a:rPr lang="en-US" dirty="0"/>
              <a:t>and direction of shift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</a:t>
            </a:r>
            <a:r>
              <a:rPr lang="en-US" dirty="0"/>
              <a:t>—&gt; 19	down —&gt; </a:t>
            </a:r>
            <a:r>
              <a:rPr lang="en-US" dirty="0" smtClean="0"/>
              <a:t>0</a:t>
            </a:r>
          </a:p>
          <a:p>
            <a:endParaRPr lang="en-US" dirty="0"/>
          </a:p>
          <a:p>
            <a:r>
              <a:rPr lang="en-US" dirty="0"/>
              <a:t>2.	</a:t>
            </a:r>
            <a:r>
              <a:rPr lang="en-US" dirty="0" err="1"/>
              <a:t>timeperactions</a:t>
            </a:r>
            <a:r>
              <a:rPr lang="en-US" dirty="0"/>
              <a:t> is low, last5wrong is high	indicator variable, y/n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clicking </a:t>
            </a:r>
            <a:r>
              <a:rPr lang="en-US" dirty="0"/>
              <a:t>absent-mindedly or rushing through it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</a:t>
            </a:r>
            <a:r>
              <a:rPr lang="en-US" dirty="0"/>
              <a:t>—&gt; 17	down —&gt; 5</a:t>
            </a:r>
          </a:p>
        </p:txBody>
      </p:sp>
    </p:spTree>
    <p:extLst>
      <p:ext uri="{BB962C8B-B14F-4D97-AF65-F5344CB8AC3E}">
        <p14:creationId xmlns:p14="http://schemas.microsoft.com/office/powerpoint/2010/main" val="27495129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-3748"/>
            <a:ext cx="9144000" cy="6861748"/>
          </a:xfrm>
        </p:spPr>
        <p:txBody>
          <a:bodyPr/>
          <a:lstStyle/>
          <a:p>
            <a:r>
              <a:rPr lang="en-US" dirty="0"/>
              <a:t>3.	</a:t>
            </a:r>
            <a:r>
              <a:rPr lang="en-US" dirty="0" err="1"/>
              <a:t>mult</a:t>
            </a:r>
            <a:r>
              <a:rPr lang="en-US" dirty="0"/>
              <a:t> of pknow2 and </a:t>
            </a:r>
            <a:r>
              <a:rPr lang="en-US" dirty="0" err="1"/>
              <a:t>notright</a:t>
            </a:r>
            <a:r>
              <a:rPr lang="en-US" dirty="0"/>
              <a:t>	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percent </a:t>
            </a:r>
            <a:r>
              <a:rPr lang="en-US" dirty="0"/>
              <a:t>of knowing is high, but wrong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could </a:t>
            </a:r>
            <a:r>
              <a:rPr lang="en-US" dirty="0"/>
              <a:t>be careless or off-task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</a:t>
            </a:r>
            <a:r>
              <a:rPr lang="en-US" dirty="0"/>
              <a:t>—&gt; 15	down —&gt; </a:t>
            </a:r>
            <a:r>
              <a:rPr lang="en-US" dirty="0" smtClean="0"/>
              <a:t>5</a:t>
            </a:r>
          </a:p>
          <a:p>
            <a:endParaRPr lang="en-US" dirty="0"/>
          </a:p>
          <a:p>
            <a:r>
              <a:rPr lang="en-US" dirty="0"/>
              <a:t>4.	pknow2 * </a:t>
            </a:r>
            <a:r>
              <a:rPr lang="en-US" dirty="0" err="1"/>
              <a:t>timeofactions</a:t>
            </a:r>
            <a:r>
              <a:rPr lang="en-US" dirty="0"/>
              <a:t> 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normalize </a:t>
            </a:r>
            <a:r>
              <a:rPr lang="en-US" dirty="0"/>
              <a:t>— if you don’t know action, you will take more time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brings </a:t>
            </a:r>
            <a:r>
              <a:rPr lang="en-US" dirty="0"/>
              <a:t>it back down to someone who actually knew the material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</a:t>
            </a:r>
            <a:r>
              <a:rPr lang="en-US" dirty="0"/>
              <a:t>—&gt; 18	down —&gt; 0</a:t>
            </a:r>
          </a:p>
        </p:txBody>
      </p:sp>
    </p:spTree>
    <p:extLst>
      <p:ext uri="{BB962C8B-B14F-4D97-AF65-F5344CB8AC3E}">
        <p14:creationId xmlns:p14="http://schemas.microsoft.com/office/powerpoint/2010/main" val="29708744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-3748"/>
            <a:ext cx="9144000" cy="6861748"/>
          </a:xfrm>
        </p:spPr>
        <p:txBody>
          <a:bodyPr/>
          <a:lstStyle/>
          <a:p>
            <a:r>
              <a:rPr lang="en-US" dirty="0" smtClean="0"/>
              <a:t>5. ran </a:t>
            </a:r>
            <a:r>
              <a:rPr lang="en-US" dirty="0"/>
              <a:t>out of time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difference </a:t>
            </a:r>
            <a:r>
              <a:rPr lang="en-US" dirty="0"/>
              <a:t>between timelast3ed and timelast5ed,	what would you get out of it?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</a:t>
            </a:r>
            <a:r>
              <a:rPr lang="en-US" dirty="0"/>
              <a:t>—&gt; 6	down —&gt; </a:t>
            </a:r>
            <a:r>
              <a:rPr lang="en-US" dirty="0" smtClean="0"/>
              <a:t>3</a:t>
            </a:r>
          </a:p>
          <a:p>
            <a:endParaRPr lang="en-US" dirty="0"/>
          </a:p>
          <a:p>
            <a:r>
              <a:rPr lang="en-US" dirty="0"/>
              <a:t>6.	time interact / how many wrongs * pknow2	spend a lot of time but still get answer wrong, he’s off-task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</a:t>
            </a:r>
            <a:r>
              <a:rPr lang="en-US" dirty="0"/>
              <a:t>—&gt; 4	down —&gt; </a:t>
            </a:r>
            <a:r>
              <a:rPr lang="en-US" dirty="0" smtClean="0"/>
              <a:t>6</a:t>
            </a:r>
          </a:p>
          <a:p>
            <a:endParaRPr lang="en-US" dirty="0"/>
          </a:p>
          <a:p>
            <a:r>
              <a:rPr lang="en-US" dirty="0"/>
              <a:t>7.	how many wrong up / time per action	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up </a:t>
            </a:r>
            <a:r>
              <a:rPr lang="en-US" dirty="0"/>
              <a:t>—&gt; 7	down —&gt; 2</a:t>
            </a:r>
          </a:p>
        </p:txBody>
      </p:sp>
    </p:spTree>
    <p:extLst>
      <p:ext uri="{BB962C8B-B14F-4D97-AF65-F5344CB8AC3E}">
        <p14:creationId xmlns:p14="http://schemas.microsoft.com/office/powerpoint/2010/main" val="287117473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For the features that got used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Did it end up in your final model?</a:t>
            </a:r>
          </a:p>
          <a:p>
            <a:endParaRPr lang="en-US" dirty="0"/>
          </a:p>
          <a:p>
            <a:r>
              <a:rPr lang="en-US" dirty="0" smtClean="0"/>
              <a:t>In what direction?</a:t>
            </a:r>
          </a:p>
          <a:p>
            <a:endParaRPr lang="en-US" dirty="0"/>
          </a:p>
          <a:p>
            <a:r>
              <a:rPr lang="en-US" dirty="0" smtClean="0"/>
              <a:t>Does this match the class’s overall intuition?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85806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Who created a feature </a:t>
            </a:r>
            <a:r>
              <a:rPr lang="en-US" b="1" i="1" dirty="0" smtClean="0"/>
              <a:t>not </a:t>
            </a:r>
            <a:r>
              <a:rPr lang="en-US" dirty="0" smtClean="0"/>
              <a:t>discussed in Monday’s class?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feature?</a:t>
            </a:r>
          </a:p>
          <a:p>
            <a:endParaRPr lang="en-US" dirty="0" smtClean="0"/>
          </a:p>
          <a:p>
            <a:r>
              <a:rPr lang="en-US" dirty="0" smtClean="0"/>
              <a:t>Did it improve </a:t>
            </a:r>
            <a:r>
              <a:rPr lang="en-US" smtClean="0"/>
              <a:t>your model?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00484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Let’s…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Go through how you created features</a:t>
            </a:r>
          </a:p>
          <a:p>
            <a:pPr lvl="1"/>
            <a:r>
              <a:rPr lang="en-US" dirty="0" smtClean="0"/>
              <a:t>Actually do it… Re-create it in real-time, or show us your code…</a:t>
            </a:r>
          </a:p>
          <a:p>
            <a:endParaRPr lang="en-US" dirty="0"/>
          </a:p>
          <a:p>
            <a:r>
              <a:rPr lang="en-US" dirty="0" smtClean="0"/>
              <a:t>We’ll have multiple volunteers</a:t>
            </a:r>
          </a:p>
          <a:p>
            <a:pPr lvl="1"/>
            <a:r>
              <a:rPr lang="en-US" dirty="0" smtClean="0"/>
              <a:t>One feature per customer, please…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47654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Was feature engineering beneficial?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03920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 or comments about assignment?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02717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Textbook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1550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knowledge engineering?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461690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knowledge engineering and EDM?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01153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good knowledge engineering and bad </a:t>
            </a:r>
            <a:r>
              <a:rPr lang="en-US" dirty="0"/>
              <a:t>knowledge </a:t>
            </a:r>
            <a:r>
              <a:rPr lang="en-US" dirty="0" smtClean="0"/>
              <a:t>engineering?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8454459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Knowledge Engineering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What is the difference between (good) knowledge engineering and EDM?</a:t>
            </a:r>
          </a:p>
          <a:p>
            <a:endParaRPr lang="en-US" dirty="0"/>
          </a:p>
          <a:p>
            <a:r>
              <a:rPr lang="en-US" dirty="0" smtClean="0"/>
              <a:t>What are the advantages and disadvantages of each?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06372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can they be integrated?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5039149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Any questions about cross-validation?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671539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advantages and</a:t>
            </a:r>
            <a:br>
              <a:rPr lang="en-US" dirty="0" smtClean="0"/>
            </a:br>
            <a:r>
              <a:rPr lang="en-US" dirty="0" smtClean="0"/>
              <a:t>disadvantages?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Flat CV</a:t>
            </a:r>
          </a:p>
          <a:p>
            <a:r>
              <a:rPr lang="en-US" dirty="0" smtClean="0"/>
              <a:t>Stratified CV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239878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What are the advantages and</a:t>
            </a:r>
            <a:br>
              <a:rPr lang="en-US" dirty="0" smtClean="0"/>
            </a:br>
            <a:r>
              <a:rPr lang="en-US" dirty="0" smtClean="0"/>
              <a:t>disadvantages?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Flat CV</a:t>
            </a:r>
          </a:p>
          <a:p>
            <a:r>
              <a:rPr lang="en-US" dirty="0" smtClean="0"/>
              <a:t>Student-Level CV</a:t>
            </a:r>
          </a:p>
        </p:txBody>
      </p:sp>
    </p:spTree>
    <p:extLst>
      <p:ext uri="{BB962C8B-B14F-4D97-AF65-F5344CB8AC3E}">
        <p14:creationId xmlns:p14="http://schemas.microsoft.com/office/powerpoint/2010/main" val="194855295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144327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Generalizability?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670750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Ecological Validity?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3012515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Construct Validity?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72803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Predictive Validity?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308187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Substantive Validity?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20241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is…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Conclusion Validity?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21079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are…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other validity concerns?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82707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groups of 3</a:t>
            </a:r>
          </a:p>
          <a:p>
            <a:endParaRPr lang="en-US" dirty="0"/>
          </a:p>
          <a:p>
            <a:r>
              <a:rPr lang="en-US" dirty="0" smtClean="0"/>
              <a:t>Write the abstract of the worst behavior detector paper ever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865368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group want to share?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28507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Exercise #2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In different groups of 3</a:t>
            </a:r>
          </a:p>
          <a:p>
            <a:endParaRPr lang="en-US" dirty="0"/>
          </a:p>
          <a:p>
            <a:r>
              <a:rPr lang="en-US" dirty="0" smtClean="0"/>
              <a:t>Now write the abstract of the best behavior detector paper ever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070333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Any group want to share?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799501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many of these </a:t>
            </a:r>
            <a:br>
              <a:rPr lang="en-US" dirty="0" smtClean="0"/>
            </a:br>
            <a:r>
              <a:rPr lang="en-US" dirty="0" smtClean="0"/>
              <a:t>were actually feasible?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7914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Real-world EDM involves tradeoffs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607494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Real-world EDM </a:t>
            </a:r>
            <a:r>
              <a:rPr lang="en-US" smtClean="0"/>
              <a:t>involves tradeoffs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Which </a:t>
            </a:r>
            <a:r>
              <a:rPr lang="en-US" dirty="0" smtClean="0"/>
              <a:t>types of validity do </a:t>
            </a:r>
            <a:r>
              <a:rPr lang="en-US" dirty="0"/>
              <a:t>you want to optimize?</a:t>
            </a:r>
          </a:p>
          <a:p>
            <a:r>
              <a:rPr lang="en-US" dirty="0"/>
              <a:t>Which types of validity </a:t>
            </a:r>
            <a:r>
              <a:rPr lang="en-US" dirty="0" smtClean="0"/>
              <a:t>do </a:t>
            </a:r>
            <a:r>
              <a:rPr lang="en-US" dirty="0"/>
              <a:t>you want to satisfice?</a:t>
            </a:r>
          </a:p>
          <a:p>
            <a:r>
              <a:rPr lang="en-US" dirty="0"/>
              <a:t>Can any be safely ignored completely? (at least in some cases)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150756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Other comments or questions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About validity issues?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461772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Other questions, comments, concerns about </a:t>
            </a:r>
            <a:r>
              <a:rPr lang="en-US" dirty="0" smtClean="0"/>
              <a:t>readings?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9695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B3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Available on </a:t>
            </a:r>
            <a:r>
              <a:rPr lang="en-US" dirty="0" err="1" smtClean="0"/>
              <a:t>TutorShop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071469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029200"/>
          </a:xfrm>
        </p:spPr>
        <p:txBody>
          <a:bodyPr>
            <a:normAutofit fontScale="70000" lnSpcReduction="20000"/>
          </a:bodyPr>
          <a:lstStyle/>
          <a:p>
            <a:r>
              <a:rPr lang="en-US" dirty="0" smtClean="0"/>
              <a:t>Wednesday, October 15</a:t>
            </a:r>
          </a:p>
          <a:p>
            <a:endParaRPr lang="en-US" dirty="0" smtClean="0"/>
          </a:p>
          <a:p>
            <a:r>
              <a:rPr lang="en-US" dirty="0" smtClean="0"/>
              <a:t>B3: Bayesian Knowledge Tracing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Baker, R.S. (2014) Big Data and Education. Ch. 4, V1, V2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Most important</a:t>
            </a:r>
            <a:endParaRPr lang="en-US" dirty="0"/>
          </a:p>
          <a:p>
            <a:r>
              <a:rPr lang="en-US" dirty="0"/>
              <a:t>Corbett, A.T., Anderson, J.R. (1995) Knowledge Tracing: Modeling the Acquisition of Procedural Knowledge. User Modeling and User-Adapted Interaction, 4, 253-278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Mostly supplemental to video lecture</a:t>
            </a:r>
          </a:p>
          <a:p>
            <a:r>
              <a:rPr lang="en-US" dirty="0" err="1" smtClean="0"/>
              <a:t>Gweon</a:t>
            </a:r>
            <a:r>
              <a:rPr lang="en-US" dirty="0"/>
              <a:t>, G. H., Lee, H. S., Dorsey, C., Tinker, R., </a:t>
            </a:r>
            <a:r>
              <a:rPr lang="en-US" dirty="0" err="1"/>
              <a:t>Finzer</a:t>
            </a:r>
            <a:r>
              <a:rPr lang="en-US" dirty="0"/>
              <a:t>, W., &amp; </a:t>
            </a:r>
            <a:r>
              <a:rPr lang="en-US" dirty="0" err="1"/>
              <a:t>Damelin</a:t>
            </a:r>
            <a:r>
              <a:rPr lang="en-US" dirty="0"/>
              <a:t>, D. (2015). Tracking student progress in a game-like learning environment with a Monte Carlo Bayesian knowledge tracing model. Proceedings of the Fifth International Conference on Learning Analytics And Knowledge, 166-170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Only if you have time and interest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5603</TotalTime>
  <Words>547</Words>
  <Application>Microsoft Office PowerPoint</Application>
  <PresentationFormat>On-screen Show (4:3)</PresentationFormat>
  <Paragraphs>106</Paragraphs>
  <Slides>41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2" baseType="lpstr">
      <vt:lpstr>Office Theme</vt:lpstr>
      <vt:lpstr>Core Methods in  Educational Data Mining</vt:lpstr>
      <vt:lpstr>Assignment C2</vt:lpstr>
      <vt:lpstr>What tools did you use?</vt:lpstr>
      <vt:lpstr>Let’s go back to the list of features from the last class</vt:lpstr>
      <vt:lpstr>PowerPoint Presentation</vt:lpstr>
      <vt:lpstr>PowerPoint Presentation</vt:lpstr>
      <vt:lpstr>PowerPoint Presentation</vt:lpstr>
      <vt:lpstr>For the features that got used</vt:lpstr>
      <vt:lpstr>Who created a feature not discussed in Monday’s class?</vt:lpstr>
      <vt:lpstr>Let’s…</vt:lpstr>
      <vt:lpstr>Was feature engineering beneficial?</vt:lpstr>
      <vt:lpstr>Other questions or comments about assignment?</vt:lpstr>
      <vt:lpstr>Textbook</vt:lpstr>
      <vt:lpstr>Knowledge Engineering</vt:lpstr>
      <vt:lpstr>Knowledge Engineering</vt:lpstr>
      <vt:lpstr>Knowledge Engineering</vt:lpstr>
      <vt:lpstr>Knowledge Engineering</vt:lpstr>
      <vt:lpstr>How can they be integrated?</vt:lpstr>
      <vt:lpstr>Any questions about cross-validation?</vt:lpstr>
      <vt:lpstr>What are the advantages and disadvantages?</vt:lpstr>
      <vt:lpstr>What are the advantages and disadvantages?</vt:lpstr>
      <vt:lpstr>Validity</vt:lpstr>
      <vt:lpstr>What is…</vt:lpstr>
      <vt:lpstr>What is…</vt:lpstr>
      <vt:lpstr>What is…</vt:lpstr>
      <vt:lpstr>What is…</vt:lpstr>
      <vt:lpstr>What is…</vt:lpstr>
      <vt:lpstr>What is…</vt:lpstr>
      <vt:lpstr>What are…</vt:lpstr>
      <vt:lpstr>Exercise</vt:lpstr>
      <vt:lpstr>Any group want to share?</vt:lpstr>
      <vt:lpstr>Exercise #2</vt:lpstr>
      <vt:lpstr>Any group want to share?</vt:lpstr>
      <vt:lpstr>How many of these  were actually feasible?</vt:lpstr>
      <vt:lpstr>Real-world EDM involves tradeoffs</vt:lpstr>
      <vt:lpstr>Real-world EDM involves tradeoffs</vt:lpstr>
      <vt:lpstr>Other comments or questions</vt:lpstr>
      <vt:lpstr>Other questions, comments, concerns about readings?</vt:lpstr>
      <vt:lpstr>Assignment B3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Ryan S. Baker</cp:lastModifiedBy>
  <cp:revision>471</cp:revision>
  <dcterms:created xsi:type="dcterms:W3CDTF">2010-01-07T20:34:12Z</dcterms:created>
  <dcterms:modified xsi:type="dcterms:W3CDTF">2015-09-29T10:32:08Z</dcterms:modified>
</cp:coreProperties>
</file>