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1"/>
  </p:notesMasterIdLst>
  <p:sldIdLst>
    <p:sldId id="256" r:id="rId2"/>
    <p:sldId id="870" r:id="rId3"/>
    <p:sldId id="745" r:id="rId4"/>
    <p:sldId id="856" r:id="rId5"/>
    <p:sldId id="857" r:id="rId6"/>
    <p:sldId id="858" r:id="rId7"/>
    <p:sldId id="822" r:id="rId8"/>
    <p:sldId id="824" r:id="rId9"/>
    <p:sldId id="842" r:id="rId10"/>
    <p:sldId id="843" r:id="rId11"/>
    <p:sldId id="844" r:id="rId12"/>
    <p:sldId id="846" r:id="rId13"/>
    <p:sldId id="850" r:id="rId14"/>
    <p:sldId id="852" r:id="rId15"/>
    <p:sldId id="853" r:id="rId16"/>
    <p:sldId id="825" r:id="rId17"/>
    <p:sldId id="826" r:id="rId18"/>
    <p:sldId id="827" r:id="rId19"/>
    <p:sldId id="828" r:id="rId20"/>
    <p:sldId id="859" r:id="rId21"/>
    <p:sldId id="860" r:id="rId22"/>
    <p:sldId id="867" r:id="rId23"/>
    <p:sldId id="861" r:id="rId24"/>
    <p:sldId id="862" r:id="rId25"/>
    <p:sldId id="863" r:id="rId26"/>
    <p:sldId id="864" r:id="rId27"/>
    <p:sldId id="865" r:id="rId28"/>
    <p:sldId id="866" r:id="rId29"/>
    <p:sldId id="868" r:id="rId30"/>
    <p:sldId id="869" r:id="rId31"/>
    <p:sldId id="829" r:id="rId32"/>
    <p:sldId id="830" r:id="rId33"/>
    <p:sldId id="831" r:id="rId34"/>
    <p:sldId id="832" r:id="rId35"/>
    <p:sldId id="833" r:id="rId36"/>
    <p:sldId id="834" r:id="rId37"/>
    <p:sldId id="838" r:id="rId38"/>
    <p:sldId id="823" r:id="rId39"/>
    <p:sldId id="837" r:id="rId40"/>
    <p:sldId id="835" r:id="rId41"/>
    <p:sldId id="836" r:id="rId42"/>
    <p:sldId id="854" r:id="rId43"/>
    <p:sldId id="855" r:id="rId44"/>
    <p:sldId id="839" r:id="rId45"/>
    <p:sldId id="840" r:id="rId46"/>
    <p:sldId id="841" r:id="rId47"/>
    <p:sldId id="791" r:id="rId48"/>
    <p:sldId id="792" r:id="rId49"/>
    <p:sldId id="301" r:id="rId5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412BB8E8-32CF-4D36-94A9-863ED0E276C7}">
          <p14:sldIdLst>
            <p14:sldId id="256"/>
            <p14:sldId id="870"/>
            <p14:sldId id="745"/>
            <p14:sldId id="856"/>
            <p14:sldId id="857"/>
            <p14:sldId id="858"/>
            <p14:sldId id="822"/>
            <p14:sldId id="824"/>
            <p14:sldId id="842"/>
            <p14:sldId id="843"/>
            <p14:sldId id="844"/>
            <p14:sldId id="846"/>
            <p14:sldId id="850"/>
            <p14:sldId id="852"/>
            <p14:sldId id="853"/>
            <p14:sldId id="825"/>
            <p14:sldId id="826"/>
            <p14:sldId id="827"/>
            <p14:sldId id="828"/>
            <p14:sldId id="859"/>
            <p14:sldId id="860"/>
            <p14:sldId id="867"/>
            <p14:sldId id="861"/>
            <p14:sldId id="862"/>
            <p14:sldId id="863"/>
            <p14:sldId id="864"/>
            <p14:sldId id="865"/>
            <p14:sldId id="866"/>
            <p14:sldId id="868"/>
            <p14:sldId id="869"/>
            <p14:sldId id="829"/>
            <p14:sldId id="830"/>
            <p14:sldId id="831"/>
            <p14:sldId id="832"/>
            <p14:sldId id="833"/>
            <p14:sldId id="834"/>
            <p14:sldId id="838"/>
            <p14:sldId id="823"/>
            <p14:sldId id="837"/>
            <p14:sldId id="835"/>
            <p14:sldId id="836"/>
            <p14:sldId id="854"/>
            <p14:sldId id="855"/>
            <p14:sldId id="839"/>
            <p14:sldId id="840"/>
            <p14:sldId id="841"/>
            <p14:sldId id="791"/>
            <p14:sldId id="792"/>
            <p14:sldId id="301"/>
          </p14:sldIdLst>
        </p14:section>
      </p14:section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Baker, Ryan Shaun" initials="RYAN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8F86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312" autoAdjust="0"/>
    <p:restoredTop sz="82396" autoAdjust="0"/>
  </p:normalViewPr>
  <p:slideViewPr>
    <p:cSldViewPr>
      <p:cViewPr varScale="1">
        <p:scale>
          <a:sx n="58" d="100"/>
          <a:sy n="58" d="100"/>
        </p:scale>
        <p:origin x="-750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36" y="12024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notesMaster" Target="notesMasters/notesMaster1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4CAAA7C-7ACC-4BFB-BE93-9F32D66A2778}" type="datetimeFigureOut">
              <a:rPr lang="en-US" smtClean="0"/>
              <a:pPr/>
              <a:t>11/15/2015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D5F639B-656A-4369-84E0-F13809BA208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73121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11/15/2015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11/15/2015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11/15/2015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11/15/2015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11/15/2015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11/15/2015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11/15/2015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11/15/2015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11/15/2015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11/15/2015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11/15/2015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777E0E-AA0C-4CA6-9370-9BDDCA793804}" type="datetimeFigureOut">
              <a:rPr lang="en-US" smtClean="0"/>
              <a:pPr/>
              <a:t>11/15/2015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b="1" dirty="0" smtClean="0"/>
              <a:t>Core Methods in </a:t>
            </a:r>
            <a:br>
              <a:rPr lang="en-US" b="1" dirty="0" smtClean="0"/>
            </a:br>
            <a:r>
              <a:rPr lang="en-US" b="1" dirty="0" smtClean="0"/>
              <a:t>Educational </a:t>
            </a:r>
            <a:r>
              <a:rPr lang="en-US" b="1" dirty="0"/>
              <a:t>Data Mining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HUDK4050</a:t>
            </a:r>
            <a:br>
              <a:rPr lang="en-US" dirty="0" smtClean="0"/>
            </a:br>
            <a:r>
              <a:rPr lang="en-US" dirty="0" smtClean="0"/>
              <a:t>Fall 2015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Quick question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I’m now going to be in NY the first week of December</a:t>
            </a:r>
          </a:p>
          <a:p>
            <a:endParaRPr lang="en-US" dirty="0"/>
          </a:p>
          <a:p>
            <a:r>
              <a:rPr lang="en-US" dirty="0" smtClean="0"/>
              <a:t>I was thinking of un-cancelling class on 12/1,</a:t>
            </a: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>in exchange for 12/8</a:t>
            </a:r>
          </a:p>
          <a:p>
            <a:endParaRPr lang="en-US" dirty="0"/>
          </a:p>
          <a:p>
            <a:r>
              <a:rPr lang="en-US" dirty="0" smtClean="0"/>
              <a:t>What do people prefer? Let’s take </a:t>
            </a:r>
            <a:r>
              <a:rPr lang="en-US" smtClean="0"/>
              <a:t>a vote</a:t>
            </a:r>
          </a:p>
        </p:txBody>
      </p:sp>
    </p:spTree>
    <p:extLst>
      <p:ext uri="{BB962C8B-B14F-4D97-AF65-F5344CB8AC3E}">
        <p14:creationId xmlns:p14="http://schemas.microsoft.com/office/powerpoint/2010/main" val="41203955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Assignment B7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33980219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Any questions about k-Means in the homework?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222794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Any questions about expectation maximization in the homework?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606919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Any questions about agglomerative clustering in the homework?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889510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Any questions?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7255682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Any general questions about k-Means?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93602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Let’s play with clustering a bit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Apply k-means using the following points and initial centroids</a:t>
            </a:r>
          </a:p>
          <a:p>
            <a:endParaRPr lang="en-US" dirty="0"/>
          </a:p>
          <a:p>
            <a:r>
              <a:rPr lang="en-US" dirty="0" smtClean="0"/>
              <a:t>I need 5 volunteers!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334276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Oval 2"/>
          <p:cNvSpPr>
            <a:spLocks noChangeArrowheads="1"/>
          </p:cNvSpPr>
          <p:nvPr/>
        </p:nvSpPr>
        <p:spPr bwMode="auto">
          <a:xfrm>
            <a:off x="6948488" y="38608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63" name="Oval 3"/>
          <p:cNvSpPr>
            <a:spLocks noChangeArrowheads="1"/>
          </p:cNvSpPr>
          <p:nvPr/>
        </p:nvSpPr>
        <p:spPr bwMode="auto">
          <a:xfrm>
            <a:off x="6588125" y="4795838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64" name="Oval 4"/>
          <p:cNvSpPr>
            <a:spLocks noChangeArrowheads="1"/>
          </p:cNvSpPr>
          <p:nvPr/>
        </p:nvSpPr>
        <p:spPr bwMode="auto">
          <a:xfrm>
            <a:off x="6516688" y="4435475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65" name="Oval 5"/>
          <p:cNvSpPr>
            <a:spLocks noChangeArrowheads="1"/>
          </p:cNvSpPr>
          <p:nvPr/>
        </p:nvSpPr>
        <p:spPr bwMode="auto">
          <a:xfrm>
            <a:off x="6227763" y="4652963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66" name="Oval 6"/>
          <p:cNvSpPr>
            <a:spLocks noChangeArrowheads="1"/>
          </p:cNvSpPr>
          <p:nvPr/>
        </p:nvSpPr>
        <p:spPr bwMode="auto">
          <a:xfrm>
            <a:off x="6372225" y="4003675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67" name="Oval 7"/>
          <p:cNvSpPr>
            <a:spLocks noChangeArrowheads="1"/>
          </p:cNvSpPr>
          <p:nvPr/>
        </p:nvSpPr>
        <p:spPr bwMode="auto">
          <a:xfrm>
            <a:off x="6588125" y="4003675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68" name="Oval 8"/>
          <p:cNvSpPr>
            <a:spLocks noChangeArrowheads="1"/>
          </p:cNvSpPr>
          <p:nvPr/>
        </p:nvSpPr>
        <p:spPr bwMode="auto">
          <a:xfrm>
            <a:off x="6661150" y="5661025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69" name="Oval 9"/>
          <p:cNvSpPr>
            <a:spLocks noChangeArrowheads="1"/>
          </p:cNvSpPr>
          <p:nvPr/>
        </p:nvSpPr>
        <p:spPr bwMode="auto">
          <a:xfrm>
            <a:off x="7092950" y="4435475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70" name="Oval 10"/>
          <p:cNvSpPr>
            <a:spLocks noChangeArrowheads="1"/>
          </p:cNvSpPr>
          <p:nvPr/>
        </p:nvSpPr>
        <p:spPr bwMode="auto">
          <a:xfrm>
            <a:off x="7596188" y="4795838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71" name="Oval 11"/>
          <p:cNvSpPr>
            <a:spLocks noChangeArrowheads="1"/>
          </p:cNvSpPr>
          <p:nvPr/>
        </p:nvSpPr>
        <p:spPr bwMode="auto">
          <a:xfrm>
            <a:off x="5221288" y="1412875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72" name="Text Box 12"/>
          <p:cNvSpPr txBox="1">
            <a:spLocks noChangeArrowheads="1"/>
          </p:cNvSpPr>
          <p:nvPr/>
        </p:nvSpPr>
        <p:spPr bwMode="auto">
          <a:xfrm>
            <a:off x="1331913" y="6021388"/>
            <a:ext cx="7056437" cy="779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/>
              <a:t>0							1</a:t>
            </a:r>
          </a:p>
          <a:p>
            <a:pPr algn="ctr">
              <a:spcBef>
                <a:spcPct val="50000"/>
              </a:spcBef>
            </a:pPr>
            <a:r>
              <a:rPr lang="en-GB"/>
              <a:t>pknow</a:t>
            </a:r>
            <a:endParaRPr lang="en-US"/>
          </a:p>
        </p:txBody>
      </p:sp>
      <p:sp>
        <p:nvSpPr>
          <p:cNvPr id="40973" name="Text Box 13"/>
          <p:cNvSpPr txBox="1">
            <a:spLocks noChangeArrowheads="1"/>
          </p:cNvSpPr>
          <p:nvPr/>
        </p:nvSpPr>
        <p:spPr bwMode="auto">
          <a:xfrm>
            <a:off x="0" y="2636838"/>
            <a:ext cx="7556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/>
              <a:t>time</a:t>
            </a:r>
            <a:endParaRPr lang="en-US"/>
          </a:p>
        </p:txBody>
      </p:sp>
      <p:sp>
        <p:nvSpPr>
          <p:cNvPr id="40974" name="Text Box 14"/>
          <p:cNvSpPr txBox="1">
            <a:spLocks noChangeArrowheads="1"/>
          </p:cNvSpPr>
          <p:nvPr/>
        </p:nvSpPr>
        <p:spPr bwMode="auto">
          <a:xfrm>
            <a:off x="684213" y="765175"/>
            <a:ext cx="574675" cy="5319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/>
              <a:t>+3</a:t>
            </a:r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r>
              <a:rPr lang="en-GB"/>
              <a:t>0</a:t>
            </a:r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r>
              <a:rPr lang="en-GB"/>
              <a:t>-3</a:t>
            </a:r>
            <a:endParaRPr lang="en-US"/>
          </a:p>
        </p:txBody>
      </p:sp>
      <p:sp>
        <p:nvSpPr>
          <p:cNvPr id="40975" name="Line 15"/>
          <p:cNvSpPr>
            <a:spLocks noChangeShapeType="1"/>
          </p:cNvSpPr>
          <p:nvPr/>
        </p:nvSpPr>
        <p:spPr bwMode="auto">
          <a:xfrm>
            <a:off x="1116013" y="908050"/>
            <a:ext cx="0" cy="51133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0976" name="Line 16"/>
          <p:cNvSpPr>
            <a:spLocks noChangeShapeType="1"/>
          </p:cNvSpPr>
          <p:nvPr/>
        </p:nvSpPr>
        <p:spPr bwMode="auto">
          <a:xfrm>
            <a:off x="1116013" y="6021388"/>
            <a:ext cx="691197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0977" name="Oval 17"/>
          <p:cNvSpPr>
            <a:spLocks noChangeArrowheads="1"/>
          </p:cNvSpPr>
          <p:nvPr/>
        </p:nvSpPr>
        <p:spPr bwMode="auto">
          <a:xfrm>
            <a:off x="5437188" y="1628775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78" name="Oval 18"/>
          <p:cNvSpPr>
            <a:spLocks noChangeArrowheads="1"/>
          </p:cNvSpPr>
          <p:nvPr/>
        </p:nvSpPr>
        <p:spPr bwMode="auto">
          <a:xfrm>
            <a:off x="5148263" y="2420938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79" name="Oval 19"/>
          <p:cNvSpPr>
            <a:spLocks noChangeArrowheads="1"/>
          </p:cNvSpPr>
          <p:nvPr/>
        </p:nvSpPr>
        <p:spPr bwMode="auto">
          <a:xfrm>
            <a:off x="5724525" y="2420938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0" name="Oval 20"/>
          <p:cNvSpPr>
            <a:spLocks noChangeArrowheads="1"/>
          </p:cNvSpPr>
          <p:nvPr/>
        </p:nvSpPr>
        <p:spPr bwMode="auto">
          <a:xfrm>
            <a:off x="6589713" y="2205038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1" name="Oval 21"/>
          <p:cNvSpPr>
            <a:spLocks noChangeArrowheads="1"/>
          </p:cNvSpPr>
          <p:nvPr/>
        </p:nvSpPr>
        <p:spPr bwMode="auto">
          <a:xfrm>
            <a:off x="5653088" y="1916113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2" name="Oval 22"/>
          <p:cNvSpPr>
            <a:spLocks noChangeArrowheads="1"/>
          </p:cNvSpPr>
          <p:nvPr/>
        </p:nvSpPr>
        <p:spPr bwMode="auto">
          <a:xfrm>
            <a:off x="6229350" y="1628775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3" name="Oval 23"/>
          <p:cNvSpPr>
            <a:spLocks noChangeArrowheads="1"/>
          </p:cNvSpPr>
          <p:nvPr/>
        </p:nvSpPr>
        <p:spPr bwMode="auto">
          <a:xfrm>
            <a:off x="6013450" y="1844675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4" name="Oval 24"/>
          <p:cNvSpPr>
            <a:spLocks noChangeArrowheads="1"/>
          </p:cNvSpPr>
          <p:nvPr/>
        </p:nvSpPr>
        <p:spPr bwMode="auto">
          <a:xfrm>
            <a:off x="6013450" y="2708275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5" name="Oval 25"/>
          <p:cNvSpPr>
            <a:spLocks noChangeArrowheads="1"/>
          </p:cNvSpPr>
          <p:nvPr/>
        </p:nvSpPr>
        <p:spPr bwMode="auto">
          <a:xfrm>
            <a:off x="6805613" y="1412875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6" name="Oval 26"/>
          <p:cNvSpPr>
            <a:spLocks noChangeArrowheads="1"/>
          </p:cNvSpPr>
          <p:nvPr/>
        </p:nvSpPr>
        <p:spPr bwMode="auto">
          <a:xfrm>
            <a:off x="7237413" y="21336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7" name="Oval 27"/>
          <p:cNvSpPr>
            <a:spLocks noChangeArrowheads="1"/>
          </p:cNvSpPr>
          <p:nvPr/>
        </p:nvSpPr>
        <p:spPr bwMode="auto">
          <a:xfrm>
            <a:off x="2555875" y="5084763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8" name="Oval 28"/>
          <p:cNvSpPr>
            <a:spLocks noChangeArrowheads="1"/>
          </p:cNvSpPr>
          <p:nvPr/>
        </p:nvSpPr>
        <p:spPr bwMode="auto">
          <a:xfrm>
            <a:off x="2700338" y="4797425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9" name="Oval 29"/>
          <p:cNvSpPr>
            <a:spLocks noChangeArrowheads="1"/>
          </p:cNvSpPr>
          <p:nvPr/>
        </p:nvSpPr>
        <p:spPr bwMode="auto">
          <a:xfrm>
            <a:off x="1763713" y="4652963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0" name="Oval 30"/>
          <p:cNvSpPr>
            <a:spLocks noChangeArrowheads="1"/>
          </p:cNvSpPr>
          <p:nvPr/>
        </p:nvSpPr>
        <p:spPr bwMode="auto">
          <a:xfrm>
            <a:off x="2124075" y="4221163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1" name="Oval 31"/>
          <p:cNvSpPr>
            <a:spLocks noChangeArrowheads="1"/>
          </p:cNvSpPr>
          <p:nvPr/>
        </p:nvSpPr>
        <p:spPr bwMode="auto">
          <a:xfrm>
            <a:off x="2700338" y="40767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2" name="Oval 32"/>
          <p:cNvSpPr>
            <a:spLocks noChangeArrowheads="1"/>
          </p:cNvSpPr>
          <p:nvPr/>
        </p:nvSpPr>
        <p:spPr bwMode="auto">
          <a:xfrm>
            <a:off x="2195513" y="47244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3" name="Oval 33"/>
          <p:cNvSpPr>
            <a:spLocks noChangeArrowheads="1"/>
          </p:cNvSpPr>
          <p:nvPr/>
        </p:nvSpPr>
        <p:spPr bwMode="auto">
          <a:xfrm>
            <a:off x="2268538" y="27813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4" name="Oval 34"/>
          <p:cNvSpPr>
            <a:spLocks noChangeArrowheads="1"/>
          </p:cNvSpPr>
          <p:nvPr/>
        </p:nvSpPr>
        <p:spPr bwMode="auto">
          <a:xfrm>
            <a:off x="2051050" y="25654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5" name="Oval 35"/>
          <p:cNvSpPr>
            <a:spLocks noChangeArrowheads="1"/>
          </p:cNvSpPr>
          <p:nvPr/>
        </p:nvSpPr>
        <p:spPr bwMode="auto">
          <a:xfrm>
            <a:off x="1692275" y="3068638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6" name="Oval 36"/>
          <p:cNvSpPr>
            <a:spLocks noChangeArrowheads="1"/>
          </p:cNvSpPr>
          <p:nvPr/>
        </p:nvSpPr>
        <p:spPr bwMode="auto">
          <a:xfrm>
            <a:off x="1835150" y="2852738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7" name="Oval 37"/>
          <p:cNvSpPr>
            <a:spLocks noChangeArrowheads="1"/>
          </p:cNvSpPr>
          <p:nvPr/>
        </p:nvSpPr>
        <p:spPr bwMode="auto">
          <a:xfrm>
            <a:off x="2124075" y="32131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8" name="Oval 38"/>
          <p:cNvSpPr>
            <a:spLocks noChangeArrowheads="1"/>
          </p:cNvSpPr>
          <p:nvPr/>
        </p:nvSpPr>
        <p:spPr bwMode="auto">
          <a:xfrm>
            <a:off x="2555875" y="2636838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9" name="Oval 39"/>
          <p:cNvSpPr>
            <a:spLocks noChangeArrowheads="1"/>
          </p:cNvSpPr>
          <p:nvPr/>
        </p:nvSpPr>
        <p:spPr bwMode="auto">
          <a:xfrm>
            <a:off x="1979613" y="1484313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00" name="Oval 40"/>
          <p:cNvSpPr>
            <a:spLocks noChangeArrowheads="1"/>
          </p:cNvSpPr>
          <p:nvPr/>
        </p:nvSpPr>
        <p:spPr bwMode="auto">
          <a:xfrm>
            <a:off x="1331913" y="1412875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01" name="Oval 41"/>
          <p:cNvSpPr>
            <a:spLocks noChangeArrowheads="1"/>
          </p:cNvSpPr>
          <p:nvPr/>
        </p:nvSpPr>
        <p:spPr bwMode="auto">
          <a:xfrm>
            <a:off x="3419475" y="32131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02" name="Oval 42"/>
          <p:cNvSpPr>
            <a:spLocks noChangeArrowheads="1"/>
          </p:cNvSpPr>
          <p:nvPr/>
        </p:nvSpPr>
        <p:spPr bwMode="auto">
          <a:xfrm>
            <a:off x="4067175" y="3933825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03" name="Oval 43"/>
          <p:cNvSpPr>
            <a:spLocks noChangeArrowheads="1"/>
          </p:cNvSpPr>
          <p:nvPr/>
        </p:nvSpPr>
        <p:spPr bwMode="auto">
          <a:xfrm>
            <a:off x="4067175" y="25654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04" name="Oval 44"/>
          <p:cNvSpPr>
            <a:spLocks noChangeArrowheads="1"/>
          </p:cNvSpPr>
          <p:nvPr/>
        </p:nvSpPr>
        <p:spPr bwMode="auto">
          <a:xfrm>
            <a:off x="3419475" y="21336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05" name="Oval 45"/>
          <p:cNvSpPr>
            <a:spLocks noChangeArrowheads="1"/>
          </p:cNvSpPr>
          <p:nvPr/>
        </p:nvSpPr>
        <p:spPr bwMode="auto">
          <a:xfrm>
            <a:off x="3635375" y="23495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06" name="Oval 46"/>
          <p:cNvSpPr>
            <a:spLocks noChangeArrowheads="1"/>
          </p:cNvSpPr>
          <p:nvPr/>
        </p:nvSpPr>
        <p:spPr bwMode="auto">
          <a:xfrm>
            <a:off x="2339975" y="29972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07" name="Oval 47"/>
          <p:cNvSpPr>
            <a:spLocks noChangeArrowheads="1"/>
          </p:cNvSpPr>
          <p:nvPr/>
        </p:nvSpPr>
        <p:spPr bwMode="auto">
          <a:xfrm>
            <a:off x="1403350" y="2420938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08" name="Oval 48"/>
          <p:cNvSpPr>
            <a:spLocks noChangeArrowheads="1"/>
          </p:cNvSpPr>
          <p:nvPr/>
        </p:nvSpPr>
        <p:spPr bwMode="auto">
          <a:xfrm>
            <a:off x="5867400" y="4652963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1" name="Oval 53"/>
          <p:cNvSpPr>
            <a:spLocks noChangeArrowheads="1"/>
          </p:cNvSpPr>
          <p:nvPr/>
        </p:nvSpPr>
        <p:spPr bwMode="auto">
          <a:xfrm>
            <a:off x="1447800" y="990600"/>
            <a:ext cx="142875" cy="144462"/>
          </a:xfrm>
          <a:prstGeom prst="ellipse">
            <a:avLst/>
          </a:prstGeom>
          <a:solidFill>
            <a:srgbClr val="993366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2" name="Oval 54"/>
          <p:cNvSpPr>
            <a:spLocks noChangeArrowheads="1"/>
          </p:cNvSpPr>
          <p:nvPr/>
        </p:nvSpPr>
        <p:spPr bwMode="auto">
          <a:xfrm>
            <a:off x="7620000" y="990600"/>
            <a:ext cx="142875" cy="144463"/>
          </a:xfrm>
          <a:prstGeom prst="ellipse">
            <a:avLst/>
          </a:prstGeom>
          <a:solidFill>
            <a:srgbClr val="993366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3" name="Oval 54"/>
          <p:cNvSpPr>
            <a:spLocks noChangeArrowheads="1"/>
          </p:cNvSpPr>
          <p:nvPr/>
        </p:nvSpPr>
        <p:spPr bwMode="auto">
          <a:xfrm>
            <a:off x="7772400" y="5715000"/>
            <a:ext cx="142875" cy="144463"/>
          </a:xfrm>
          <a:prstGeom prst="ellipse">
            <a:avLst/>
          </a:prstGeom>
          <a:solidFill>
            <a:srgbClr val="993366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4" name="Oval 54"/>
          <p:cNvSpPr>
            <a:spLocks noChangeArrowheads="1"/>
          </p:cNvSpPr>
          <p:nvPr/>
        </p:nvSpPr>
        <p:spPr bwMode="auto">
          <a:xfrm>
            <a:off x="1447800" y="5791200"/>
            <a:ext cx="142875" cy="144463"/>
          </a:xfrm>
          <a:prstGeom prst="ellipse">
            <a:avLst/>
          </a:prstGeom>
          <a:solidFill>
            <a:srgbClr val="993366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5" name="Oval 54"/>
          <p:cNvSpPr>
            <a:spLocks noChangeArrowheads="1"/>
          </p:cNvSpPr>
          <p:nvPr/>
        </p:nvSpPr>
        <p:spPr bwMode="auto">
          <a:xfrm>
            <a:off x="4724400" y="3200400"/>
            <a:ext cx="142875" cy="144463"/>
          </a:xfrm>
          <a:prstGeom prst="ellipse">
            <a:avLst/>
          </a:prstGeom>
          <a:solidFill>
            <a:srgbClr val="993366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727338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Oval 2"/>
          <p:cNvSpPr>
            <a:spLocks noChangeArrowheads="1"/>
          </p:cNvSpPr>
          <p:nvPr/>
        </p:nvSpPr>
        <p:spPr bwMode="auto">
          <a:xfrm>
            <a:off x="2895600" y="39624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63" name="Oval 3"/>
          <p:cNvSpPr>
            <a:spLocks noChangeArrowheads="1"/>
          </p:cNvSpPr>
          <p:nvPr/>
        </p:nvSpPr>
        <p:spPr bwMode="auto">
          <a:xfrm>
            <a:off x="2438400" y="39624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64" name="Oval 4"/>
          <p:cNvSpPr>
            <a:spLocks noChangeArrowheads="1"/>
          </p:cNvSpPr>
          <p:nvPr/>
        </p:nvSpPr>
        <p:spPr bwMode="auto">
          <a:xfrm>
            <a:off x="2514600" y="42672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65" name="Oval 5"/>
          <p:cNvSpPr>
            <a:spLocks noChangeArrowheads="1"/>
          </p:cNvSpPr>
          <p:nvPr/>
        </p:nvSpPr>
        <p:spPr bwMode="auto">
          <a:xfrm>
            <a:off x="2971800" y="37338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66" name="Oval 6"/>
          <p:cNvSpPr>
            <a:spLocks noChangeArrowheads="1"/>
          </p:cNvSpPr>
          <p:nvPr/>
        </p:nvSpPr>
        <p:spPr bwMode="auto">
          <a:xfrm>
            <a:off x="2895600" y="43434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67" name="Oval 7"/>
          <p:cNvSpPr>
            <a:spLocks noChangeArrowheads="1"/>
          </p:cNvSpPr>
          <p:nvPr/>
        </p:nvSpPr>
        <p:spPr bwMode="auto">
          <a:xfrm>
            <a:off x="2667000" y="38100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68" name="Oval 8"/>
          <p:cNvSpPr>
            <a:spLocks noChangeArrowheads="1"/>
          </p:cNvSpPr>
          <p:nvPr/>
        </p:nvSpPr>
        <p:spPr bwMode="auto">
          <a:xfrm>
            <a:off x="1981200" y="36576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69" name="Oval 9"/>
          <p:cNvSpPr>
            <a:spLocks noChangeArrowheads="1"/>
          </p:cNvSpPr>
          <p:nvPr/>
        </p:nvSpPr>
        <p:spPr bwMode="auto">
          <a:xfrm>
            <a:off x="2209800" y="34290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70" name="Oval 10"/>
          <p:cNvSpPr>
            <a:spLocks noChangeArrowheads="1"/>
          </p:cNvSpPr>
          <p:nvPr/>
        </p:nvSpPr>
        <p:spPr bwMode="auto">
          <a:xfrm>
            <a:off x="1905000" y="34290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71" name="Oval 11"/>
          <p:cNvSpPr>
            <a:spLocks noChangeArrowheads="1"/>
          </p:cNvSpPr>
          <p:nvPr/>
        </p:nvSpPr>
        <p:spPr bwMode="auto">
          <a:xfrm>
            <a:off x="2819400" y="22860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72" name="Text Box 12"/>
          <p:cNvSpPr txBox="1">
            <a:spLocks noChangeArrowheads="1"/>
          </p:cNvSpPr>
          <p:nvPr/>
        </p:nvSpPr>
        <p:spPr bwMode="auto">
          <a:xfrm>
            <a:off x="1331913" y="6021388"/>
            <a:ext cx="7056437" cy="779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/>
              <a:t>0							1</a:t>
            </a:r>
          </a:p>
          <a:p>
            <a:pPr algn="ctr">
              <a:spcBef>
                <a:spcPct val="50000"/>
              </a:spcBef>
            </a:pPr>
            <a:r>
              <a:rPr lang="en-GB"/>
              <a:t>pknow</a:t>
            </a:r>
            <a:endParaRPr lang="en-US"/>
          </a:p>
        </p:txBody>
      </p:sp>
      <p:sp>
        <p:nvSpPr>
          <p:cNvPr id="40973" name="Text Box 13"/>
          <p:cNvSpPr txBox="1">
            <a:spLocks noChangeArrowheads="1"/>
          </p:cNvSpPr>
          <p:nvPr/>
        </p:nvSpPr>
        <p:spPr bwMode="auto">
          <a:xfrm>
            <a:off x="0" y="2636838"/>
            <a:ext cx="7556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/>
              <a:t>time</a:t>
            </a:r>
            <a:endParaRPr lang="en-US"/>
          </a:p>
        </p:txBody>
      </p:sp>
      <p:sp>
        <p:nvSpPr>
          <p:cNvPr id="40974" name="Text Box 14"/>
          <p:cNvSpPr txBox="1">
            <a:spLocks noChangeArrowheads="1"/>
          </p:cNvSpPr>
          <p:nvPr/>
        </p:nvSpPr>
        <p:spPr bwMode="auto">
          <a:xfrm>
            <a:off x="684213" y="765175"/>
            <a:ext cx="574675" cy="5319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/>
              <a:t>+3</a:t>
            </a:r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r>
              <a:rPr lang="en-GB"/>
              <a:t>0</a:t>
            </a:r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r>
              <a:rPr lang="en-GB"/>
              <a:t>-3</a:t>
            </a:r>
            <a:endParaRPr lang="en-US"/>
          </a:p>
        </p:txBody>
      </p:sp>
      <p:sp>
        <p:nvSpPr>
          <p:cNvPr id="40975" name="Line 15"/>
          <p:cNvSpPr>
            <a:spLocks noChangeShapeType="1"/>
          </p:cNvSpPr>
          <p:nvPr/>
        </p:nvSpPr>
        <p:spPr bwMode="auto">
          <a:xfrm>
            <a:off x="1116013" y="908050"/>
            <a:ext cx="0" cy="51133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0976" name="Line 16"/>
          <p:cNvSpPr>
            <a:spLocks noChangeShapeType="1"/>
          </p:cNvSpPr>
          <p:nvPr/>
        </p:nvSpPr>
        <p:spPr bwMode="auto">
          <a:xfrm>
            <a:off x="1116013" y="6021388"/>
            <a:ext cx="691197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0977" name="Oval 17"/>
          <p:cNvSpPr>
            <a:spLocks noChangeArrowheads="1"/>
          </p:cNvSpPr>
          <p:nvPr/>
        </p:nvSpPr>
        <p:spPr bwMode="auto">
          <a:xfrm>
            <a:off x="2362200" y="22860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78" name="Oval 18"/>
          <p:cNvSpPr>
            <a:spLocks noChangeArrowheads="1"/>
          </p:cNvSpPr>
          <p:nvPr/>
        </p:nvSpPr>
        <p:spPr bwMode="auto">
          <a:xfrm>
            <a:off x="2971800" y="25908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79" name="Oval 19"/>
          <p:cNvSpPr>
            <a:spLocks noChangeArrowheads="1"/>
          </p:cNvSpPr>
          <p:nvPr/>
        </p:nvSpPr>
        <p:spPr bwMode="auto">
          <a:xfrm>
            <a:off x="3124200" y="28194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0" name="Oval 20"/>
          <p:cNvSpPr>
            <a:spLocks noChangeArrowheads="1"/>
          </p:cNvSpPr>
          <p:nvPr/>
        </p:nvSpPr>
        <p:spPr bwMode="auto">
          <a:xfrm>
            <a:off x="2514600" y="35052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1" name="Oval 21"/>
          <p:cNvSpPr>
            <a:spLocks noChangeArrowheads="1"/>
          </p:cNvSpPr>
          <p:nvPr/>
        </p:nvSpPr>
        <p:spPr bwMode="auto">
          <a:xfrm>
            <a:off x="2743200" y="20574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2" name="Oval 22"/>
          <p:cNvSpPr>
            <a:spLocks noChangeArrowheads="1"/>
          </p:cNvSpPr>
          <p:nvPr/>
        </p:nvSpPr>
        <p:spPr bwMode="auto">
          <a:xfrm>
            <a:off x="3048000" y="31242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3" name="Oval 23"/>
          <p:cNvSpPr>
            <a:spLocks noChangeArrowheads="1"/>
          </p:cNvSpPr>
          <p:nvPr/>
        </p:nvSpPr>
        <p:spPr bwMode="auto">
          <a:xfrm>
            <a:off x="2743200" y="32766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4" name="Oval 24"/>
          <p:cNvSpPr>
            <a:spLocks noChangeArrowheads="1"/>
          </p:cNvSpPr>
          <p:nvPr/>
        </p:nvSpPr>
        <p:spPr bwMode="auto">
          <a:xfrm>
            <a:off x="3581400" y="28956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5" name="Oval 25"/>
          <p:cNvSpPr>
            <a:spLocks noChangeArrowheads="1"/>
          </p:cNvSpPr>
          <p:nvPr/>
        </p:nvSpPr>
        <p:spPr bwMode="auto">
          <a:xfrm>
            <a:off x="3048000" y="35052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6" name="Oval 26"/>
          <p:cNvSpPr>
            <a:spLocks noChangeArrowheads="1"/>
          </p:cNvSpPr>
          <p:nvPr/>
        </p:nvSpPr>
        <p:spPr bwMode="auto">
          <a:xfrm>
            <a:off x="2362200" y="32766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7" name="Oval 27"/>
          <p:cNvSpPr>
            <a:spLocks noChangeArrowheads="1"/>
          </p:cNvSpPr>
          <p:nvPr/>
        </p:nvSpPr>
        <p:spPr bwMode="auto">
          <a:xfrm>
            <a:off x="2555875" y="5084763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8" name="Oval 28"/>
          <p:cNvSpPr>
            <a:spLocks noChangeArrowheads="1"/>
          </p:cNvSpPr>
          <p:nvPr/>
        </p:nvSpPr>
        <p:spPr bwMode="auto">
          <a:xfrm>
            <a:off x="2700338" y="4797425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9" name="Oval 29"/>
          <p:cNvSpPr>
            <a:spLocks noChangeArrowheads="1"/>
          </p:cNvSpPr>
          <p:nvPr/>
        </p:nvSpPr>
        <p:spPr bwMode="auto">
          <a:xfrm>
            <a:off x="1763713" y="4652963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0" name="Oval 30"/>
          <p:cNvSpPr>
            <a:spLocks noChangeArrowheads="1"/>
          </p:cNvSpPr>
          <p:nvPr/>
        </p:nvSpPr>
        <p:spPr bwMode="auto">
          <a:xfrm>
            <a:off x="2124075" y="4221163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1" name="Oval 31"/>
          <p:cNvSpPr>
            <a:spLocks noChangeArrowheads="1"/>
          </p:cNvSpPr>
          <p:nvPr/>
        </p:nvSpPr>
        <p:spPr bwMode="auto">
          <a:xfrm>
            <a:off x="2700338" y="40767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2" name="Oval 32"/>
          <p:cNvSpPr>
            <a:spLocks noChangeArrowheads="1"/>
          </p:cNvSpPr>
          <p:nvPr/>
        </p:nvSpPr>
        <p:spPr bwMode="auto">
          <a:xfrm>
            <a:off x="2195513" y="47244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3" name="Oval 33"/>
          <p:cNvSpPr>
            <a:spLocks noChangeArrowheads="1"/>
          </p:cNvSpPr>
          <p:nvPr/>
        </p:nvSpPr>
        <p:spPr bwMode="auto">
          <a:xfrm>
            <a:off x="2268538" y="27813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4" name="Oval 34"/>
          <p:cNvSpPr>
            <a:spLocks noChangeArrowheads="1"/>
          </p:cNvSpPr>
          <p:nvPr/>
        </p:nvSpPr>
        <p:spPr bwMode="auto">
          <a:xfrm>
            <a:off x="2051050" y="25654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5" name="Oval 35"/>
          <p:cNvSpPr>
            <a:spLocks noChangeArrowheads="1"/>
          </p:cNvSpPr>
          <p:nvPr/>
        </p:nvSpPr>
        <p:spPr bwMode="auto">
          <a:xfrm>
            <a:off x="1692275" y="3068638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6" name="Oval 36"/>
          <p:cNvSpPr>
            <a:spLocks noChangeArrowheads="1"/>
          </p:cNvSpPr>
          <p:nvPr/>
        </p:nvSpPr>
        <p:spPr bwMode="auto">
          <a:xfrm>
            <a:off x="1835150" y="2852738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7" name="Oval 37"/>
          <p:cNvSpPr>
            <a:spLocks noChangeArrowheads="1"/>
          </p:cNvSpPr>
          <p:nvPr/>
        </p:nvSpPr>
        <p:spPr bwMode="auto">
          <a:xfrm>
            <a:off x="2124075" y="32131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8" name="Oval 38"/>
          <p:cNvSpPr>
            <a:spLocks noChangeArrowheads="1"/>
          </p:cNvSpPr>
          <p:nvPr/>
        </p:nvSpPr>
        <p:spPr bwMode="auto">
          <a:xfrm>
            <a:off x="2555875" y="2636838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9" name="Oval 39"/>
          <p:cNvSpPr>
            <a:spLocks noChangeArrowheads="1"/>
          </p:cNvSpPr>
          <p:nvPr/>
        </p:nvSpPr>
        <p:spPr bwMode="auto">
          <a:xfrm>
            <a:off x="3810000" y="27432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00" name="Oval 40"/>
          <p:cNvSpPr>
            <a:spLocks noChangeArrowheads="1"/>
          </p:cNvSpPr>
          <p:nvPr/>
        </p:nvSpPr>
        <p:spPr bwMode="auto">
          <a:xfrm>
            <a:off x="3429000" y="25908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01" name="Oval 41"/>
          <p:cNvSpPr>
            <a:spLocks noChangeArrowheads="1"/>
          </p:cNvSpPr>
          <p:nvPr/>
        </p:nvSpPr>
        <p:spPr bwMode="auto">
          <a:xfrm>
            <a:off x="7772400" y="56388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02" name="Oval 42"/>
          <p:cNvSpPr>
            <a:spLocks noChangeArrowheads="1"/>
          </p:cNvSpPr>
          <p:nvPr/>
        </p:nvSpPr>
        <p:spPr bwMode="auto">
          <a:xfrm>
            <a:off x="2743200" y="35814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03" name="Oval 43"/>
          <p:cNvSpPr>
            <a:spLocks noChangeArrowheads="1"/>
          </p:cNvSpPr>
          <p:nvPr/>
        </p:nvSpPr>
        <p:spPr bwMode="auto">
          <a:xfrm>
            <a:off x="7772400" y="7620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04" name="Oval 44"/>
          <p:cNvSpPr>
            <a:spLocks noChangeArrowheads="1"/>
          </p:cNvSpPr>
          <p:nvPr/>
        </p:nvSpPr>
        <p:spPr bwMode="auto">
          <a:xfrm>
            <a:off x="3419475" y="21336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05" name="Oval 45"/>
          <p:cNvSpPr>
            <a:spLocks noChangeArrowheads="1"/>
          </p:cNvSpPr>
          <p:nvPr/>
        </p:nvSpPr>
        <p:spPr bwMode="auto">
          <a:xfrm>
            <a:off x="3635375" y="23495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06" name="Oval 46"/>
          <p:cNvSpPr>
            <a:spLocks noChangeArrowheads="1"/>
          </p:cNvSpPr>
          <p:nvPr/>
        </p:nvSpPr>
        <p:spPr bwMode="auto">
          <a:xfrm>
            <a:off x="2339975" y="29972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07" name="Oval 47"/>
          <p:cNvSpPr>
            <a:spLocks noChangeArrowheads="1"/>
          </p:cNvSpPr>
          <p:nvPr/>
        </p:nvSpPr>
        <p:spPr bwMode="auto">
          <a:xfrm>
            <a:off x="2743200" y="28194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08" name="Oval 48"/>
          <p:cNvSpPr>
            <a:spLocks noChangeArrowheads="1"/>
          </p:cNvSpPr>
          <p:nvPr/>
        </p:nvSpPr>
        <p:spPr bwMode="auto">
          <a:xfrm>
            <a:off x="2286000" y="38100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9" name="Oval 53"/>
          <p:cNvSpPr>
            <a:spLocks noChangeArrowheads="1"/>
          </p:cNvSpPr>
          <p:nvPr/>
        </p:nvSpPr>
        <p:spPr bwMode="auto">
          <a:xfrm>
            <a:off x="1447800" y="990600"/>
            <a:ext cx="142875" cy="144462"/>
          </a:xfrm>
          <a:prstGeom prst="ellipse">
            <a:avLst/>
          </a:prstGeom>
          <a:solidFill>
            <a:srgbClr val="993366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0" name="Oval 54"/>
          <p:cNvSpPr>
            <a:spLocks noChangeArrowheads="1"/>
          </p:cNvSpPr>
          <p:nvPr/>
        </p:nvSpPr>
        <p:spPr bwMode="auto">
          <a:xfrm>
            <a:off x="7620000" y="990600"/>
            <a:ext cx="142875" cy="144463"/>
          </a:xfrm>
          <a:prstGeom prst="ellipse">
            <a:avLst/>
          </a:prstGeom>
          <a:solidFill>
            <a:srgbClr val="993366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1" name="Oval 54"/>
          <p:cNvSpPr>
            <a:spLocks noChangeArrowheads="1"/>
          </p:cNvSpPr>
          <p:nvPr/>
        </p:nvSpPr>
        <p:spPr bwMode="auto">
          <a:xfrm>
            <a:off x="7772400" y="5715000"/>
            <a:ext cx="142875" cy="144463"/>
          </a:xfrm>
          <a:prstGeom prst="ellipse">
            <a:avLst/>
          </a:prstGeom>
          <a:solidFill>
            <a:srgbClr val="993366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2" name="Oval 54"/>
          <p:cNvSpPr>
            <a:spLocks noChangeArrowheads="1"/>
          </p:cNvSpPr>
          <p:nvPr/>
        </p:nvSpPr>
        <p:spPr bwMode="auto">
          <a:xfrm>
            <a:off x="1447800" y="5791200"/>
            <a:ext cx="142875" cy="144463"/>
          </a:xfrm>
          <a:prstGeom prst="ellipse">
            <a:avLst/>
          </a:prstGeom>
          <a:solidFill>
            <a:srgbClr val="993366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3" name="Oval 54"/>
          <p:cNvSpPr>
            <a:spLocks noChangeArrowheads="1"/>
          </p:cNvSpPr>
          <p:nvPr/>
        </p:nvSpPr>
        <p:spPr bwMode="auto">
          <a:xfrm>
            <a:off x="4724400" y="3200400"/>
            <a:ext cx="142875" cy="144463"/>
          </a:xfrm>
          <a:prstGeom prst="ellipse">
            <a:avLst/>
          </a:prstGeom>
          <a:solidFill>
            <a:srgbClr val="993366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276306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Oval 2"/>
          <p:cNvSpPr>
            <a:spLocks noChangeArrowheads="1"/>
          </p:cNvSpPr>
          <p:nvPr/>
        </p:nvSpPr>
        <p:spPr bwMode="auto">
          <a:xfrm>
            <a:off x="2895600" y="39624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63" name="Oval 3"/>
          <p:cNvSpPr>
            <a:spLocks noChangeArrowheads="1"/>
          </p:cNvSpPr>
          <p:nvPr/>
        </p:nvSpPr>
        <p:spPr bwMode="auto">
          <a:xfrm>
            <a:off x="2438400" y="39624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64" name="Oval 4"/>
          <p:cNvSpPr>
            <a:spLocks noChangeArrowheads="1"/>
          </p:cNvSpPr>
          <p:nvPr/>
        </p:nvSpPr>
        <p:spPr bwMode="auto">
          <a:xfrm>
            <a:off x="2514600" y="42672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65" name="Oval 5"/>
          <p:cNvSpPr>
            <a:spLocks noChangeArrowheads="1"/>
          </p:cNvSpPr>
          <p:nvPr/>
        </p:nvSpPr>
        <p:spPr bwMode="auto">
          <a:xfrm>
            <a:off x="2971800" y="37338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66" name="Oval 6"/>
          <p:cNvSpPr>
            <a:spLocks noChangeArrowheads="1"/>
          </p:cNvSpPr>
          <p:nvPr/>
        </p:nvSpPr>
        <p:spPr bwMode="auto">
          <a:xfrm>
            <a:off x="2895600" y="43434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67" name="Oval 7"/>
          <p:cNvSpPr>
            <a:spLocks noChangeArrowheads="1"/>
          </p:cNvSpPr>
          <p:nvPr/>
        </p:nvSpPr>
        <p:spPr bwMode="auto">
          <a:xfrm>
            <a:off x="2667000" y="38100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68" name="Oval 8"/>
          <p:cNvSpPr>
            <a:spLocks noChangeArrowheads="1"/>
          </p:cNvSpPr>
          <p:nvPr/>
        </p:nvSpPr>
        <p:spPr bwMode="auto">
          <a:xfrm>
            <a:off x="1981200" y="36576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69" name="Oval 9"/>
          <p:cNvSpPr>
            <a:spLocks noChangeArrowheads="1"/>
          </p:cNvSpPr>
          <p:nvPr/>
        </p:nvSpPr>
        <p:spPr bwMode="auto">
          <a:xfrm>
            <a:off x="2209800" y="34290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70" name="Oval 10"/>
          <p:cNvSpPr>
            <a:spLocks noChangeArrowheads="1"/>
          </p:cNvSpPr>
          <p:nvPr/>
        </p:nvSpPr>
        <p:spPr bwMode="auto">
          <a:xfrm>
            <a:off x="1905000" y="34290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71" name="Oval 11"/>
          <p:cNvSpPr>
            <a:spLocks noChangeArrowheads="1"/>
          </p:cNvSpPr>
          <p:nvPr/>
        </p:nvSpPr>
        <p:spPr bwMode="auto">
          <a:xfrm>
            <a:off x="2819400" y="22860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72" name="Text Box 12"/>
          <p:cNvSpPr txBox="1">
            <a:spLocks noChangeArrowheads="1"/>
          </p:cNvSpPr>
          <p:nvPr/>
        </p:nvSpPr>
        <p:spPr bwMode="auto">
          <a:xfrm>
            <a:off x="1331913" y="6021388"/>
            <a:ext cx="7056437" cy="779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/>
              <a:t>0							1</a:t>
            </a:r>
          </a:p>
          <a:p>
            <a:pPr algn="ctr">
              <a:spcBef>
                <a:spcPct val="50000"/>
              </a:spcBef>
            </a:pPr>
            <a:r>
              <a:rPr lang="en-GB"/>
              <a:t>pknow</a:t>
            </a:r>
            <a:endParaRPr lang="en-US"/>
          </a:p>
        </p:txBody>
      </p:sp>
      <p:sp>
        <p:nvSpPr>
          <p:cNvPr id="40973" name="Text Box 13"/>
          <p:cNvSpPr txBox="1">
            <a:spLocks noChangeArrowheads="1"/>
          </p:cNvSpPr>
          <p:nvPr/>
        </p:nvSpPr>
        <p:spPr bwMode="auto">
          <a:xfrm>
            <a:off x="0" y="2636838"/>
            <a:ext cx="7556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/>
              <a:t>time</a:t>
            </a:r>
            <a:endParaRPr lang="en-US"/>
          </a:p>
        </p:txBody>
      </p:sp>
      <p:sp>
        <p:nvSpPr>
          <p:cNvPr id="40974" name="Text Box 14"/>
          <p:cNvSpPr txBox="1">
            <a:spLocks noChangeArrowheads="1"/>
          </p:cNvSpPr>
          <p:nvPr/>
        </p:nvSpPr>
        <p:spPr bwMode="auto">
          <a:xfrm>
            <a:off x="684213" y="765175"/>
            <a:ext cx="574675" cy="5319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/>
              <a:t>+3</a:t>
            </a:r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r>
              <a:rPr lang="en-GB"/>
              <a:t>0</a:t>
            </a:r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r>
              <a:rPr lang="en-GB"/>
              <a:t>-3</a:t>
            </a:r>
            <a:endParaRPr lang="en-US"/>
          </a:p>
        </p:txBody>
      </p:sp>
      <p:sp>
        <p:nvSpPr>
          <p:cNvPr id="40975" name="Line 15"/>
          <p:cNvSpPr>
            <a:spLocks noChangeShapeType="1"/>
          </p:cNvSpPr>
          <p:nvPr/>
        </p:nvSpPr>
        <p:spPr bwMode="auto">
          <a:xfrm>
            <a:off x="1116013" y="908050"/>
            <a:ext cx="0" cy="51133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0976" name="Line 16"/>
          <p:cNvSpPr>
            <a:spLocks noChangeShapeType="1"/>
          </p:cNvSpPr>
          <p:nvPr/>
        </p:nvSpPr>
        <p:spPr bwMode="auto">
          <a:xfrm>
            <a:off x="1116013" y="6021388"/>
            <a:ext cx="691197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0977" name="Oval 17"/>
          <p:cNvSpPr>
            <a:spLocks noChangeArrowheads="1"/>
          </p:cNvSpPr>
          <p:nvPr/>
        </p:nvSpPr>
        <p:spPr bwMode="auto">
          <a:xfrm>
            <a:off x="2362200" y="22860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78" name="Oval 18"/>
          <p:cNvSpPr>
            <a:spLocks noChangeArrowheads="1"/>
          </p:cNvSpPr>
          <p:nvPr/>
        </p:nvSpPr>
        <p:spPr bwMode="auto">
          <a:xfrm>
            <a:off x="2971800" y="25908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79" name="Oval 19"/>
          <p:cNvSpPr>
            <a:spLocks noChangeArrowheads="1"/>
          </p:cNvSpPr>
          <p:nvPr/>
        </p:nvSpPr>
        <p:spPr bwMode="auto">
          <a:xfrm>
            <a:off x="3124200" y="28194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0" name="Oval 20"/>
          <p:cNvSpPr>
            <a:spLocks noChangeArrowheads="1"/>
          </p:cNvSpPr>
          <p:nvPr/>
        </p:nvSpPr>
        <p:spPr bwMode="auto">
          <a:xfrm>
            <a:off x="2514600" y="35052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1" name="Oval 21"/>
          <p:cNvSpPr>
            <a:spLocks noChangeArrowheads="1"/>
          </p:cNvSpPr>
          <p:nvPr/>
        </p:nvSpPr>
        <p:spPr bwMode="auto">
          <a:xfrm>
            <a:off x="2743200" y="20574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2" name="Oval 22"/>
          <p:cNvSpPr>
            <a:spLocks noChangeArrowheads="1"/>
          </p:cNvSpPr>
          <p:nvPr/>
        </p:nvSpPr>
        <p:spPr bwMode="auto">
          <a:xfrm>
            <a:off x="3048000" y="31242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3" name="Oval 23"/>
          <p:cNvSpPr>
            <a:spLocks noChangeArrowheads="1"/>
          </p:cNvSpPr>
          <p:nvPr/>
        </p:nvSpPr>
        <p:spPr bwMode="auto">
          <a:xfrm>
            <a:off x="2743200" y="32766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4" name="Oval 24"/>
          <p:cNvSpPr>
            <a:spLocks noChangeArrowheads="1"/>
          </p:cNvSpPr>
          <p:nvPr/>
        </p:nvSpPr>
        <p:spPr bwMode="auto">
          <a:xfrm>
            <a:off x="3581400" y="28956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5" name="Oval 25"/>
          <p:cNvSpPr>
            <a:spLocks noChangeArrowheads="1"/>
          </p:cNvSpPr>
          <p:nvPr/>
        </p:nvSpPr>
        <p:spPr bwMode="auto">
          <a:xfrm>
            <a:off x="3048000" y="35052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6" name="Oval 26"/>
          <p:cNvSpPr>
            <a:spLocks noChangeArrowheads="1"/>
          </p:cNvSpPr>
          <p:nvPr/>
        </p:nvSpPr>
        <p:spPr bwMode="auto">
          <a:xfrm>
            <a:off x="2362200" y="32766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7" name="Oval 27"/>
          <p:cNvSpPr>
            <a:spLocks noChangeArrowheads="1"/>
          </p:cNvSpPr>
          <p:nvPr/>
        </p:nvSpPr>
        <p:spPr bwMode="auto">
          <a:xfrm>
            <a:off x="2555875" y="5084763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8" name="Oval 28"/>
          <p:cNvSpPr>
            <a:spLocks noChangeArrowheads="1"/>
          </p:cNvSpPr>
          <p:nvPr/>
        </p:nvSpPr>
        <p:spPr bwMode="auto">
          <a:xfrm>
            <a:off x="2700338" y="4797425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9" name="Oval 29"/>
          <p:cNvSpPr>
            <a:spLocks noChangeArrowheads="1"/>
          </p:cNvSpPr>
          <p:nvPr/>
        </p:nvSpPr>
        <p:spPr bwMode="auto">
          <a:xfrm>
            <a:off x="1763713" y="4652963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0" name="Oval 30"/>
          <p:cNvSpPr>
            <a:spLocks noChangeArrowheads="1"/>
          </p:cNvSpPr>
          <p:nvPr/>
        </p:nvSpPr>
        <p:spPr bwMode="auto">
          <a:xfrm>
            <a:off x="2124075" y="4221163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1" name="Oval 31"/>
          <p:cNvSpPr>
            <a:spLocks noChangeArrowheads="1"/>
          </p:cNvSpPr>
          <p:nvPr/>
        </p:nvSpPr>
        <p:spPr bwMode="auto">
          <a:xfrm>
            <a:off x="2700338" y="40767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2" name="Oval 32"/>
          <p:cNvSpPr>
            <a:spLocks noChangeArrowheads="1"/>
          </p:cNvSpPr>
          <p:nvPr/>
        </p:nvSpPr>
        <p:spPr bwMode="auto">
          <a:xfrm>
            <a:off x="2195513" y="47244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3" name="Oval 33"/>
          <p:cNvSpPr>
            <a:spLocks noChangeArrowheads="1"/>
          </p:cNvSpPr>
          <p:nvPr/>
        </p:nvSpPr>
        <p:spPr bwMode="auto">
          <a:xfrm>
            <a:off x="2268538" y="27813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4" name="Oval 34"/>
          <p:cNvSpPr>
            <a:spLocks noChangeArrowheads="1"/>
          </p:cNvSpPr>
          <p:nvPr/>
        </p:nvSpPr>
        <p:spPr bwMode="auto">
          <a:xfrm>
            <a:off x="2051050" y="25654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5" name="Oval 35"/>
          <p:cNvSpPr>
            <a:spLocks noChangeArrowheads="1"/>
          </p:cNvSpPr>
          <p:nvPr/>
        </p:nvSpPr>
        <p:spPr bwMode="auto">
          <a:xfrm>
            <a:off x="1692275" y="3068638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6" name="Oval 36"/>
          <p:cNvSpPr>
            <a:spLocks noChangeArrowheads="1"/>
          </p:cNvSpPr>
          <p:nvPr/>
        </p:nvSpPr>
        <p:spPr bwMode="auto">
          <a:xfrm>
            <a:off x="1835150" y="2852738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7" name="Oval 37"/>
          <p:cNvSpPr>
            <a:spLocks noChangeArrowheads="1"/>
          </p:cNvSpPr>
          <p:nvPr/>
        </p:nvSpPr>
        <p:spPr bwMode="auto">
          <a:xfrm>
            <a:off x="2124075" y="32131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8" name="Oval 38"/>
          <p:cNvSpPr>
            <a:spLocks noChangeArrowheads="1"/>
          </p:cNvSpPr>
          <p:nvPr/>
        </p:nvSpPr>
        <p:spPr bwMode="auto">
          <a:xfrm>
            <a:off x="2555875" y="2636838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9" name="Oval 39"/>
          <p:cNvSpPr>
            <a:spLocks noChangeArrowheads="1"/>
          </p:cNvSpPr>
          <p:nvPr/>
        </p:nvSpPr>
        <p:spPr bwMode="auto">
          <a:xfrm>
            <a:off x="3810000" y="27432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00" name="Oval 40"/>
          <p:cNvSpPr>
            <a:spLocks noChangeArrowheads="1"/>
          </p:cNvSpPr>
          <p:nvPr/>
        </p:nvSpPr>
        <p:spPr bwMode="auto">
          <a:xfrm>
            <a:off x="3429000" y="25908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01" name="Oval 41"/>
          <p:cNvSpPr>
            <a:spLocks noChangeArrowheads="1"/>
          </p:cNvSpPr>
          <p:nvPr/>
        </p:nvSpPr>
        <p:spPr bwMode="auto">
          <a:xfrm>
            <a:off x="3419475" y="32131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02" name="Oval 42"/>
          <p:cNvSpPr>
            <a:spLocks noChangeArrowheads="1"/>
          </p:cNvSpPr>
          <p:nvPr/>
        </p:nvSpPr>
        <p:spPr bwMode="auto">
          <a:xfrm>
            <a:off x="2743200" y="35814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03" name="Oval 43"/>
          <p:cNvSpPr>
            <a:spLocks noChangeArrowheads="1"/>
          </p:cNvSpPr>
          <p:nvPr/>
        </p:nvSpPr>
        <p:spPr bwMode="auto">
          <a:xfrm>
            <a:off x="4067175" y="25654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04" name="Oval 44"/>
          <p:cNvSpPr>
            <a:spLocks noChangeArrowheads="1"/>
          </p:cNvSpPr>
          <p:nvPr/>
        </p:nvSpPr>
        <p:spPr bwMode="auto">
          <a:xfrm>
            <a:off x="3419475" y="21336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05" name="Oval 45"/>
          <p:cNvSpPr>
            <a:spLocks noChangeArrowheads="1"/>
          </p:cNvSpPr>
          <p:nvPr/>
        </p:nvSpPr>
        <p:spPr bwMode="auto">
          <a:xfrm>
            <a:off x="3635375" y="23495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06" name="Oval 46"/>
          <p:cNvSpPr>
            <a:spLocks noChangeArrowheads="1"/>
          </p:cNvSpPr>
          <p:nvPr/>
        </p:nvSpPr>
        <p:spPr bwMode="auto">
          <a:xfrm>
            <a:off x="2339975" y="29972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07" name="Oval 47"/>
          <p:cNvSpPr>
            <a:spLocks noChangeArrowheads="1"/>
          </p:cNvSpPr>
          <p:nvPr/>
        </p:nvSpPr>
        <p:spPr bwMode="auto">
          <a:xfrm>
            <a:off x="2743200" y="28194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08" name="Oval 48"/>
          <p:cNvSpPr>
            <a:spLocks noChangeArrowheads="1"/>
          </p:cNvSpPr>
          <p:nvPr/>
        </p:nvSpPr>
        <p:spPr bwMode="auto">
          <a:xfrm>
            <a:off x="2286000" y="38100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9" name="Oval 53"/>
          <p:cNvSpPr>
            <a:spLocks noChangeArrowheads="1"/>
          </p:cNvSpPr>
          <p:nvPr/>
        </p:nvSpPr>
        <p:spPr bwMode="auto">
          <a:xfrm>
            <a:off x="1447800" y="990600"/>
            <a:ext cx="142875" cy="144462"/>
          </a:xfrm>
          <a:prstGeom prst="ellipse">
            <a:avLst/>
          </a:prstGeom>
          <a:solidFill>
            <a:srgbClr val="993366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0" name="Oval 54"/>
          <p:cNvSpPr>
            <a:spLocks noChangeArrowheads="1"/>
          </p:cNvSpPr>
          <p:nvPr/>
        </p:nvSpPr>
        <p:spPr bwMode="auto">
          <a:xfrm>
            <a:off x="7620000" y="990600"/>
            <a:ext cx="142875" cy="144463"/>
          </a:xfrm>
          <a:prstGeom prst="ellipse">
            <a:avLst/>
          </a:prstGeom>
          <a:solidFill>
            <a:srgbClr val="993366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1" name="Oval 54"/>
          <p:cNvSpPr>
            <a:spLocks noChangeArrowheads="1"/>
          </p:cNvSpPr>
          <p:nvPr/>
        </p:nvSpPr>
        <p:spPr bwMode="auto">
          <a:xfrm>
            <a:off x="7772400" y="5715000"/>
            <a:ext cx="142875" cy="144463"/>
          </a:xfrm>
          <a:prstGeom prst="ellipse">
            <a:avLst/>
          </a:prstGeom>
          <a:solidFill>
            <a:srgbClr val="993366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2" name="Oval 54"/>
          <p:cNvSpPr>
            <a:spLocks noChangeArrowheads="1"/>
          </p:cNvSpPr>
          <p:nvPr/>
        </p:nvSpPr>
        <p:spPr bwMode="auto">
          <a:xfrm>
            <a:off x="1447800" y="5791200"/>
            <a:ext cx="142875" cy="144463"/>
          </a:xfrm>
          <a:prstGeom prst="ellipse">
            <a:avLst/>
          </a:prstGeom>
          <a:solidFill>
            <a:srgbClr val="993366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3" name="Oval 54"/>
          <p:cNvSpPr>
            <a:spLocks noChangeArrowheads="1"/>
          </p:cNvSpPr>
          <p:nvPr/>
        </p:nvSpPr>
        <p:spPr bwMode="auto">
          <a:xfrm>
            <a:off x="4724400" y="3200400"/>
            <a:ext cx="142875" cy="144463"/>
          </a:xfrm>
          <a:prstGeom prst="ellipse">
            <a:avLst/>
          </a:prstGeom>
          <a:solidFill>
            <a:srgbClr val="993366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641582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Oval 2"/>
          <p:cNvSpPr>
            <a:spLocks noChangeArrowheads="1"/>
          </p:cNvSpPr>
          <p:nvPr/>
        </p:nvSpPr>
        <p:spPr bwMode="auto">
          <a:xfrm>
            <a:off x="2895600" y="39624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63" name="Oval 3"/>
          <p:cNvSpPr>
            <a:spLocks noChangeArrowheads="1"/>
          </p:cNvSpPr>
          <p:nvPr/>
        </p:nvSpPr>
        <p:spPr bwMode="auto">
          <a:xfrm>
            <a:off x="2438400" y="39624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64" name="Oval 4"/>
          <p:cNvSpPr>
            <a:spLocks noChangeArrowheads="1"/>
          </p:cNvSpPr>
          <p:nvPr/>
        </p:nvSpPr>
        <p:spPr bwMode="auto">
          <a:xfrm>
            <a:off x="2514600" y="42672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65" name="Oval 5"/>
          <p:cNvSpPr>
            <a:spLocks noChangeArrowheads="1"/>
          </p:cNvSpPr>
          <p:nvPr/>
        </p:nvSpPr>
        <p:spPr bwMode="auto">
          <a:xfrm>
            <a:off x="2971800" y="37338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66" name="Oval 6"/>
          <p:cNvSpPr>
            <a:spLocks noChangeArrowheads="1"/>
          </p:cNvSpPr>
          <p:nvPr/>
        </p:nvSpPr>
        <p:spPr bwMode="auto">
          <a:xfrm>
            <a:off x="2895600" y="43434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67" name="Oval 7"/>
          <p:cNvSpPr>
            <a:spLocks noChangeArrowheads="1"/>
          </p:cNvSpPr>
          <p:nvPr/>
        </p:nvSpPr>
        <p:spPr bwMode="auto">
          <a:xfrm>
            <a:off x="2667000" y="38100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68" name="Oval 8"/>
          <p:cNvSpPr>
            <a:spLocks noChangeArrowheads="1"/>
          </p:cNvSpPr>
          <p:nvPr/>
        </p:nvSpPr>
        <p:spPr bwMode="auto">
          <a:xfrm>
            <a:off x="1981200" y="36576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69" name="Oval 9"/>
          <p:cNvSpPr>
            <a:spLocks noChangeArrowheads="1"/>
          </p:cNvSpPr>
          <p:nvPr/>
        </p:nvSpPr>
        <p:spPr bwMode="auto">
          <a:xfrm>
            <a:off x="2209800" y="34290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70" name="Oval 10"/>
          <p:cNvSpPr>
            <a:spLocks noChangeArrowheads="1"/>
          </p:cNvSpPr>
          <p:nvPr/>
        </p:nvSpPr>
        <p:spPr bwMode="auto">
          <a:xfrm>
            <a:off x="1905000" y="34290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71" name="Oval 11"/>
          <p:cNvSpPr>
            <a:spLocks noChangeArrowheads="1"/>
          </p:cNvSpPr>
          <p:nvPr/>
        </p:nvSpPr>
        <p:spPr bwMode="auto">
          <a:xfrm>
            <a:off x="2819400" y="22860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72" name="Text Box 12"/>
          <p:cNvSpPr txBox="1">
            <a:spLocks noChangeArrowheads="1"/>
          </p:cNvSpPr>
          <p:nvPr/>
        </p:nvSpPr>
        <p:spPr bwMode="auto">
          <a:xfrm>
            <a:off x="1331913" y="6021388"/>
            <a:ext cx="7056437" cy="779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/>
              <a:t>0							1</a:t>
            </a:r>
          </a:p>
          <a:p>
            <a:pPr algn="ctr">
              <a:spcBef>
                <a:spcPct val="50000"/>
              </a:spcBef>
            </a:pPr>
            <a:r>
              <a:rPr lang="en-GB"/>
              <a:t>pknow</a:t>
            </a:r>
            <a:endParaRPr lang="en-US"/>
          </a:p>
        </p:txBody>
      </p:sp>
      <p:sp>
        <p:nvSpPr>
          <p:cNvPr id="40973" name="Text Box 13"/>
          <p:cNvSpPr txBox="1">
            <a:spLocks noChangeArrowheads="1"/>
          </p:cNvSpPr>
          <p:nvPr/>
        </p:nvSpPr>
        <p:spPr bwMode="auto">
          <a:xfrm>
            <a:off x="0" y="2636838"/>
            <a:ext cx="7556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/>
              <a:t>time</a:t>
            </a:r>
            <a:endParaRPr lang="en-US"/>
          </a:p>
        </p:txBody>
      </p:sp>
      <p:sp>
        <p:nvSpPr>
          <p:cNvPr id="40974" name="Text Box 14"/>
          <p:cNvSpPr txBox="1">
            <a:spLocks noChangeArrowheads="1"/>
          </p:cNvSpPr>
          <p:nvPr/>
        </p:nvSpPr>
        <p:spPr bwMode="auto">
          <a:xfrm>
            <a:off x="684213" y="765175"/>
            <a:ext cx="574675" cy="5319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/>
              <a:t>+3</a:t>
            </a:r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r>
              <a:rPr lang="en-GB"/>
              <a:t>0</a:t>
            </a:r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r>
              <a:rPr lang="en-GB"/>
              <a:t>-3</a:t>
            </a:r>
            <a:endParaRPr lang="en-US"/>
          </a:p>
        </p:txBody>
      </p:sp>
      <p:sp>
        <p:nvSpPr>
          <p:cNvPr id="40975" name="Line 15"/>
          <p:cNvSpPr>
            <a:spLocks noChangeShapeType="1"/>
          </p:cNvSpPr>
          <p:nvPr/>
        </p:nvSpPr>
        <p:spPr bwMode="auto">
          <a:xfrm>
            <a:off x="1116013" y="908050"/>
            <a:ext cx="0" cy="51133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0976" name="Line 16"/>
          <p:cNvSpPr>
            <a:spLocks noChangeShapeType="1"/>
          </p:cNvSpPr>
          <p:nvPr/>
        </p:nvSpPr>
        <p:spPr bwMode="auto">
          <a:xfrm>
            <a:off x="1116013" y="6021388"/>
            <a:ext cx="691197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0977" name="Oval 17"/>
          <p:cNvSpPr>
            <a:spLocks noChangeArrowheads="1"/>
          </p:cNvSpPr>
          <p:nvPr/>
        </p:nvSpPr>
        <p:spPr bwMode="auto">
          <a:xfrm>
            <a:off x="2362200" y="22860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78" name="Oval 18"/>
          <p:cNvSpPr>
            <a:spLocks noChangeArrowheads="1"/>
          </p:cNvSpPr>
          <p:nvPr/>
        </p:nvSpPr>
        <p:spPr bwMode="auto">
          <a:xfrm>
            <a:off x="2971800" y="25908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79" name="Oval 19"/>
          <p:cNvSpPr>
            <a:spLocks noChangeArrowheads="1"/>
          </p:cNvSpPr>
          <p:nvPr/>
        </p:nvSpPr>
        <p:spPr bwMode="auto">
          <a:xfrm>
            <a:off x="4724400" y="35052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0" name="Oval 20"/>
          <p:cNvSpPr>
            <a:spLocks noChangeArrowheads="1"/>
          </p:cNvSpPr>
          <p:nvPr/>
        </p:nvSpPr>
        <p:spPr bwMode="auto">
          <a:xfrm>
            <a:off x="2514600" y="35052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1" name="Oval 21"/>
          <p:cNvSpPr>
            <a:spLocks noChangeArrowheads="1"/>
          </p:cNvSpPr>
          <p:nvPr/>
        </p:nvSpPr>
        <p:spPr bwMode="auto">
          <a:xfrm>
            <a:off x="2743200" y="20574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2" name="Oval 22"/>
          <p:cNvSpPr>
            <a:spLocks noChangeArrowheads="1"/>
          </p:cNvSpPr>
          <p:nvPr/>
        </p:nvSpPr>
        <p:spPr bwMode="auto">
          <a:xfrm>
            <a:off x="4648200" y="38100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3" name="Oval 23"/>
          <p:cNvSpPr>
            <a:spLocks noChangeArrowheads="1"/>
          </p:cNvSpPr>
          <p:nvPr/>
        </p:nvSpPr>
        <p:spPr bwMode="auto">
          <a:xfrm>
            <a:off x="2743200" y="32766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4" name="Oval 24"/>
          <p:cNvSpPr>
            <a:spLocks noChangeArrowheads="1"/>
          </p:cNvSpPr>
          <p:nvPr/>
        </p:nvSpPr>
        <p:spPr bwMode="auto">
          <a:xfrm>
            <a:off x="5181600" y="35814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5" name="Oval 25"/>
          <p:cNvSpPr>
            <a:spLocks noChangeArrowheads="1"/>
          </p:cNvSpPr>
          <p:nvPr/>
        </p:nvSpPr>
        <p:spPr bwMode="auto">
          <a:xfrm>
            <a:off x="3048000" y="35052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6" name="Oval 26"/>
          <p:cNvSpPr>
            <a:spLocks noChangeArrowheads="1"/>
          </p:cNvSpPr>
          <p:nvPr/>
        </p:nvSpPr>
        <p:spPr bwMode="auto">
          <a:xfrm>
            <a:off x="2362200" y="32766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7" name="Oval 27"/>
          <p:cNvSpPr>
            <a:spLocks noChangeArrowheads="1"/>
          </p:cNvSpPr>
          <p:nvPr/>
        </p:nvSpPr>
        <p:spPr bwMode="auto">
          <a:xfrm>
            <a:off x="2555875" y="5084763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8" name="Oval 28"/>
          <p:cNvSpPr>
            <a:spLocks noChangeArrowheads="1"/>
          </p:cNvSpPr>
          <p:nvPr/>
        </p:nvSpPr>
        <p:spPr bwMode="auto">
          <a:xfrm>
            <a:off x="2700338" y="4797425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9" name="Oval 29"/>
          <p:cNvSpPr>
            <a:spLocks noChangeArrowheads="1"/>
          </p:cNvSpPr>
          <p:nvPr/>
        </p:nvSpPr>
        <p:spPr bwMode="auto">
          <a:xfrm>
            <a:off x="1763713" y="4652963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0" name="Oval 30"/>
          <p:cNvSpPr>
            <a:spLocks noChangeArrowheads="1"/>
          </p:cNvSpPr>
          <p:nvPr/>
        </p:nvSpPr>
        <p:spPr bwMode="auto">
          <a:xfrm>
            <a:off x="2124075" y="4221163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1" name="Oval 31"/>
          <p:cNvSpPr>
            <a:spLocks noChangeArrowheads="1"/>
          </p:cNvSpPr>
          <p:nvPr/>
        </p:nvSpPr>
        <p:spPr bwMode="auto">
          <a:xfrm>
            <a:off x="2700338" y="40767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2" name="Oval 32"/>
          <p:cNvSpPr>
            <a:spLocks noChangeArrowheads="1"/>
          </p:cNvSpPr>
          <p:nvPr/>
        </p:nvSpPr>
        <p:spPr bwMode="auto">
          <a:xfrm>
            <a:off x="2195513" y="47244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3" name="Oval 33"/>
          <p:cNvSpPr>
            <a:spLocks noChangeArrowheads="1"/>
          </p:cNvSpPr>
          <p:nvPr/>
        </p:nvSpPr>
        <p:spPr bwMode="auto">
          <a:xfrm>
            <a:off x="2268538" y="27813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4" name="Oval 34"/>
          <p:cNvSpPr>
            <a:spLocks noChangeArrowheads="1"/>
          </p:cNvSpPr>
          <p:nvPr/>
        </p:nvSpPr>
        <p:spPr bwMode="auto">
          <a:xfrm>
            <a:off x="2051050" y="25654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5" name="Oval 35"/>
          <p:cNvSpPr>
            <a:spLocks noChangeArrowheads="1"/>
          </p:cNvSpPr>
          <p:nvPr/>
        </p:nvSpPr>
        <p:spPr bwMode="auto">
          <a:xfrm>
            <a:off x="1692275" y="3068638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6" name="Oval 36"/>
          <p:cNvSpPr>
            <a:spLocks noChangeArrowheads="1"/>
          </p:cNvSpPr>
          <p:nvPr/>
        </p:nvSpPr>
        <p:spPr bwMode="auto">
          <a:xfrm>
            <a:off x="1835150" y="2852738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7" name="Oval 37"/>
          <p:cNvSpPr>
            <a:spLocks noChangeArrowheads="1"/>
          </p:cNvSpPr>
          <p:nvPr/>
        </p:nvSpPr>
        <p:spPr bwMode="auto">
          <a:xfrm>
            <a:off x="2124075" y="32131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8" name="Oval 38"/>
          <p:cNvSpPr>
            <a:spLocks noChangeArrowheads="1"/>
          </p:cNvSpPr>
          <p:nvPr/>
        </p:nvSpPr>
        <p:spPr bwMode="auto">
          <a:xfrm>
            <a:off x="2555875" y="2636838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9" name="Oval 39"/>
          <p:cNvSpPr>
            <a:spLocks noChangeArrowheads="1"/>
          </p:cNvSpPr>
          <p:nvPr/>
        </p:nvSpPr>
        <p:spPr bwMode="auto">
          <a:xfrm>
            <a:off x="5410200" y="34290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00" name="Oval 40"/>
          <p:cNvSpPr>
            <a:spLocks noChangeArrowheads="1"/>
          </p:cNvSpPr>
          <p:nvPr/>
        </p:nvSpPr>
        <p:spPr bwMode="auto">
          <a:xfrm>
            <a:off x="5029200" y="32766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01" name="Oval 41"/>
          <p:cNvSpPr>
            <a:spLocks noChangeArrowheads="1"/>
          </p:cNvSpPr>
          <p:nvPr/>
        </p:nvSpPr>
        <p:spPr bwMode="auto">
          <a:xfrm>
            <a:off x="5019675" y="38989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02" name="Oval 42"/>
          <p:cNvSpPr>
            <a:spLocks noChangeArrowheads="1"/>
          </p:cNvSpPr>
          <p:nvPr/>
        </p:nvSpPr>
        <p:spPr bwMode="auto">
          <a:xfrm>
            <a:off x="2743200" y="35814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03" name="Oval 43"/>
          <p:cNvSpPr>
            <a:spLocks noChangeArrowheads="1"/>
          </p:cNvSpPr>
          <p:nvPr/>
        </p:nvSpPr>
        <p:spPr bwMode="auto">
          <a:xfrm>
            <a:off x="5667375" y="32512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04" name="Oval 44"/>
          <p:cNvSpPr>
            <a:spLocks noChangeArrowheads="1"/>
          </p:cNvSpPr>
          <p:nvPr/>
        </p:nvSpPr>
        <p:spPr bwMode="auto">
          <a:xfrm>
            <a:off x="5019675" y="28194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05" name="Oval 45"/>
          <p:cNvSpPr>
            <a:spLocks noChangeArrowheads="1"/>
          </p:cNvSpPr>
          <p:nvPr/>
        </p:nvSpPr>
        <p:spPr bwMode="auto">
          <a:xfrm>
            <a:off x="5235575" y="30353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06" name="Oval 46"/>
          <p:cNvSpPr>
            <a:spLocks noChangeArrowheads="1"/>
          </p:cNvSpPr>
          <p:nvPr/>
        </p:nvSpPr>
        <p:spPr bwMode="auto">
          <a:xfrm>
            <a:off x="2339975" y="29972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07" name="Oval 47"/>
          <p:cNvSpPr>
            <a:spLocks noChangeArrowheads="1"/>
          </p:cNvSpPr>
          <p:nvPr/>
        </p:nvSpPr>
        <p:spPr bwMode="auto">
          <a:xfrm>
            <a:off x="2743200" y="28194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08" name="Oval 48"/>
          <p:cNvSpPr>
            <a:spLocks noChangeArrowheads="1"/>
          </p:cNvSpPr>
          <p:nvPr/>
        </p:nvSpPr>
        <p:spPr bwMode="auto">
          <a:xfrm>
            <a:off x="2286000" y="38100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9" name="Oval 53"/>
          <p:cNvSpPr>
            <a:spLocks noChangeArrowheads="1"/>
          </p:cNvSpPr>
          <p:nvPr/>
        </p:nvSpPr>
        <p:spPr bwMode="auto">
          <a:xfrm>
            <a:off x="1447800" y="990600"/>
            <a:ext cx="142875" cy="144462"/>
          </a:xfrm>
          <a:prstGeom prst="ellipse">
            <a:avLst/>
          </a:prstGeom>
          <a:solidFill>
            <a:srgbClr val="993366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2" name="Oval 54"/>
          <p:cNvSpPr>
            <a:spLocks noChangeArrowheads="1"/>
          </p:cNvSpPr>
          <p:nvPr/>
        </p:nvSpPr>
        <p:spPr bwMode="auto">
          <a:xfrm>
            <a:off x="1447800" y="5791200"/>
            <a:ext cx="142875" cy="144463"/>
          </a:xfrm>
          <a:prstGeom prst="ellipse">
            <a:avLst/>
          </a:prstGeom>
          <a:solidFill>
            <a:srgbClr val="993366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3" name="Oval 54"/>
          <p:cNvSpPr>
            <a:spLocks noChangeArrowheads="1"/>
          </p:cNvSpPr>
          <p:nvPr/>
        </p:nvSpPr>
        <p:spPr bwMode="auto">
          <a:xfrm>
            <a:off x="8229600" y="3352800"/>
            <a:ext cx="142875" cy="144463"/>
          </a:xfrm>
          <a:prstGeom prst="ellipse">
            <a:avLst/>
          </a:prstGeom>
          <a:solidFill>
            <a:srgbClr val="993366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4" name="Oval 54"/>
          <p:cNvSpPr>
            <a:spLocks noChangeArrowheads="1"/>
          </p:cNvSpPr>
          <p:nvPr/>
        </p:nvSpPr>
        <p:spPr bwMode="auto">
          <a:xfrm>
            <a:off x="2590800" y="3048000"/>
            <a:ext cx="142875" cy="144463"/>
          </a:xfrm>
          <a:prstGeom prst="ellipse">
            <a:avLst/>
          </a:prstGeom>
          <a:solidFill>
            <a:srgbClr val="993366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5" name="Oval 5"/>
          <p:cNvSpPr>
            <a:spLocks noChangeArrowheads="1"/>
          </p:cNvSpPr>
          <p:nvPr/>
        </p:nvSpPr>
        <p:spPr bwMode="auto">
          <a:xfrm>
            <a:off x="7248525" y="40259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6" name="Oval 18"/>
          <p:cNvSpPr>
            <a:spLocks noChangeArrowheads="1"/>
          </p:cNvSpPr>
          <p:nvPr/>
        </p:nvSpPr>
        <p:spPr bwMode="auto">
          <a:xfrm>
            <a:off x="7248525" y="28829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7" name="Oval 19"/>
          <p:cNvSpPr>
            <a:spLocks noChangeArrowheads="1"/>
          </p:cNvSpPr>
          <p:nvPr/>
        </p:nvSpPr>
        <p:spPr bwMode="auto">
          <a:xfrm>
            <a:off x="7400925" y="31115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8" name="Oval 22"/>
          <p:cNvSpPr>
            <a:spLocks noChangeArrowheads="1"/>
          </p:cNvSpPr>
          <p:nvPr/>
        </p:nvSpPr>
        <p:spPr bwMode="auto">
          <a:xfrm>
            <a:off x="7324725" y="34163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9" name="Oval 24"/>
          <p:cNvSpPr>
            <a:spLocks noChangeArrowheads="1"/>
          </p:cNvSpPr>
          <p:nvPr/>
        </p:nvSpPr>
        <p:spPr bwMode="auto">
          <a:xfrm>
            <a:off x="7858125" y="31877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0" name="Oval 25"/>
          <p:cNvSpPr>
            <a:spLocks noChangeArrowheads="1"/>
          </p:cNvSpPr>
          <p:nvPr/>
        </p:nvSpPr>
        <p:spPr bwMode="auto">
          <a:xfrm>
            <a:off x="7324725" y="37973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1" name="Oval 39"/>
          <p:cNvSpPr>
            <a:spLocks noChangeArrowheads="1"/>
          </p:cNvSpPr>
          <p:nvPr/>
        </p:nvSpPr>
        <p:spPr bwMode="auto">
          <a:xfrm>
            <a:off x="8086725" y="30353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2" name="Oval 40"/>
          <p:cNvSpPr>
            <a:spLocks noChangeArrowheads="1"/>
          </p:cNvSpPr>
          <p:nvPr/>
        </p:nvSpPr>
        <p:spPr bwMode="auto">
          <a:xfrm>
            <a:off x="7705725" y="28829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3" name="Oval 41"/>
          <p:cNvSpPr>
            <a:spLocks noChangeArrowheads="1"/>
          </p:cNvSpPr>
          <p:nvPr/>
        </p:nvSpPr>
        <p:spPr bwMode="auto">
          <a:xfrm>
            <a:off x="7696200" y="35052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4" name="Oval 43"/>
          <p:cNvSpPr>
            <a:spLocks noChangeArrowheads="1"/>
          </p:cNvSpPr>
          <p:nvPr/>
        </p:nvSpPr>
        <p:spPr bwMode="auto">
          <a:xfrm>
            <a:off x="8343900" y="28575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525349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Oval 2"/>
          <p:cNvSpPr>
            <a:spLocks noChangeArrowheads="1"/>
          </p:cNvSpPr>
          <p:nvPr/>
        </p:nvSpPr>
        <p:spPr bwMode="auto">
          <a:xfrm>
            <a:off x="4876800" y="38100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63" name="Oval 3"/>
          <p:cNvSpPr>
            <a:spLocks noChangeArrowheads="1"/>
          </p:cNvSpPr>
          <p:nvPr/>
        </p:nvSpPr>
        <p:spPr bwMode="auto">
          <a:xfrm>
            <a:off x="4419600" y="38100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64" name="Oval 4"/>
          <p:cNvSpPr>
            <a:spLocks noChangeArrowheads="1"/>
          </p:cNvSpPr>
          <p:nvPr/>
        </p:nvSpPr>
        <p:spPr bwMode="auto">
          <a:xfrm>
            <a:off x="4495800" y="41148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65" name="Oval 5"/>
          <p:cNvSpPr>
            <a:spLocks noChangeArrowheads="1"/>
          </p:cNvSpPr>
          <p:nvPr/>
        </p:nvSpPr>
        <p:spPr bwMode="auto">
          <a:xfrm>
            <a:off x="4953000" y="35814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66" name="Oval 6"/>
          <p:cNvSpPr>
            <a:spLocks noChangeArrowheads="1"/>
          </p:cNvSpPr>
          <p:nvPr/>
        </p:nvSpPr>
        <p:spPr bwMode="auto">
          <a:xfrm>
            <a:off x="4876800" y="41910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67" name="Oval 7"/>
          <p:cNvSpPr>
            <a:spLocks noChangeArrowheads="1"/>
          </p:cNvSpPr>
          <p:nvPr/>
        </p:nvSpPr>
        <p:spPr bwMode="auto">
          <a:xfrm>
            <a:off x="4648200" y="36576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68" name="Oval 8"/>
          <p:cNvSpPr>
            <a:spLocks noChangeArrowheads="1"/>
          </p:cNvSpPr>
          <p:nvPr/>
        </p:nvSpPr>
        <p:spPr bwMode="auto">
          <a:xfrm>
            <a:off x="3962400" y="35052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69" name="Oval 9"/>
          <p:cNvSpPr>
            <a:spLocks noChangeArrowheads="1"/>
          </p:cNvSpPr>
          <p:nvPr/>
        </p:nvSpPr>
        <p:spPr bwMode="auto">
          <a:xfrm>
            <a:off x="4191000" y="32766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70" name="Oval 10"/>
          <p:cNvSpPr>
            <a:spLocks noChangeArrowheads="1"/>
          </p:cNvSpPr>
          <p:nvPr/>
        </p:nvSpPr>
        <p:spPr bwMode="auto">
          <a:xfrm>
            <a:off x="3886200" y="32766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71" name="Oval 11"/>
          <p:cNvSpPr>
            <a:spLocks noChangeArrowheads="1"/>
          </p:cNvSpPr>
          <p:nvPr/>
        </p:nvSpPr>
        <p:spPr bwMode="auto">
          <a:xfrm>
            <a:off x="4800600" y="21336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72" name="Text Box 12"/>
          <p:cNvSpPr txBox="1">
            <a:spLocks noChangeArrowheads="1"/>
          </p:cNvSpPr>
          <p:nvPr/>
        </p:nvSpPr>
        <p:spPr bwMode="auto">
          <a:xfrm>
            <a:off x="1331913" y="6021388"/>
            <a:ext cx="7056437" cy="779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/>
              <a:t>0							1</a:t>
            </a:r>
          </a:p>
          <a:p>
            <a:pPr algn="ctr">
              <a:spcBef>
                <a:spcPct val="50000"/>
              </a:spcBef>
            </a:pPr>
            <a:r>
              <a:rPr lang="en-GB"/>
              <a:t>pknow</a:t>
            </a:r>
            <a:endParaRPr lang="en-US"/>
          </a:p>
        </p:txBody>
      </p:sp>
      <p:sp>
        <p:nvSpPr>
          <p:cNvPr id="40973" name="Text Box 13"/>
          <p:cNvSpPr txBox="1">
            <a:spLocks noChangeArrowheads="1"/>
          </p:cNvSpPr>
          <p:nvPr/>
        </p:nvSpPr>
        <p:spPr bwMode="auto">
          <a:xfrm>
            <a:off x="0" y="2636838"/>
            <a:ext cx="7556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/>
              <a:t>time</a:t>
            </a:r>
            <a:endParaRPr lang="en-US"/>
          </a:p>
        </p:txBody>
      </p:sp>
      <p:sp>
        <p:nvSpPr>
          <p:cNvPr id="40974" name="Text Box 14"/>
          <p:cNvSpPr txBox="1">
            <a:spLocks noChangeArrowheads="1"/>
          </p:cNvSpPr>
          <p:nvPr/>
        </p:nvSpPr>
        <p:spPr bwMode="auto">
          <a:xfrm>
            <a:off x="684213" y="765175"/>
            <a:ext cx="574675" cy="5319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/>
              <a:t>+3</a:t>
            </a:r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r>
              <a:rPr lang="en-GB"/>
              <a:t>0</a:t>
            </a:r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r>
              <a:rPr lang="en-GB"/>
              <a:t>-3</a:t>
            </a:r>
            <a:endParaRPr lang="en-US"/>
          </a:p>
        </p:txBody>
      </p:sp>
      <p:sp>
        <p:nvSpPr>
          <p:cNvPr id="40975" name="Line 15"/>
          <p:cNvSpPr>
            <a:spLocks noChangeShapeType="1"/>
          </p:cNvSpPr>
          <p:nvPr/>
        </p:nvSpPr>
        <p:spPr bwMode="auto">
          <a:xfrm>
            <a:off x="1116013" y="908050"/>
            <a:ext cx="0" cy="51133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0976" name="Line 16"/>
          <p:cNvSpPr>
            <a:spLocks noChangeShapeType="1"/>
          </p:cNvSpPr>
          <p:nvPr/>
        </p:nvSpPr>
        <p:spPr bwMode="auto">
          <a:xfrm>
            <a:off x="1116013" y="6021388"/>
            <a:ext cx="691197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0977" name="Oval 17"/>
          <p:cNvSpPr>
            <a:spLocks noChangeArrowheads="1"/>
          </p:cNvSpPr>
          <p:nvPr/>
        </p:nvSpPr>
        <p:spPr bwMode="auto">
          <a:xfrm>
            <a:off x="4343400" y="21336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78" name="Oval 18"/>
          <p:cNvSpPr>
            <a:spLocks noChangeArrowheads="1"/>
          </p:cNvSpPr>
          <p:nvPr/>
        </p:nvSpPr>
        <p:spPr bwMode="auto">
          <a:xfrm>
            <a:off x="4953000" y="24384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79" name="Oval 19"/>
          <p:cNvSpPr>
            <a:spLocks noChangeArrowheads="1"/>
          </p:cNvSpPr>
          <p:nvPr/>
        </p:nvSpPr>
        <p:spPr bwMode="auto">
          <a:xfrm>
            <a:off x="5105400" y="26670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0" name="Oval 20"/>
          <p:cNvSpPr>
            <a:spLocks noChangeArrowheads="1"/>
          </p:cNvSpPr>
          <p:nvPr/>
        </p:nvSpPr>
        <p:spPr bwMode="auto">
          <a:xfrm>
            <a:off x="4495800" y="33528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1" name="Oval 21"/>
          <p:cNvSpPr>
            <a:spLocks noChangeArrowheads="1"/>
          </p:cNvSpPr>
          <p:nvPr/>
        </p:nvSpPr>
        <p:spPr bwMode="auto">
          <a:xfrm>
            <a:off x="4724400" y="19050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2" name="Oval 22"/>
          <p:cNvSpPr>
            <a:spLocks noChangeArrowheads="1"/>
          </p:cNvSpPr>
          <p:nvPr/>
        </p:nvSpPr>
        <p:spPr bwMode="auto">
          <a:xfrm>
            <a:off x="5029200" y="29718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3" name="Oval 23"/>
          <p:cNvSpPr>
            <a:spLocks noChangeArrowheads="1"/>
          </p:cNvSpPr>
          <p:nvPr/>
        </p:nvSpPr>
        <p:spPr bwMode="auto">
          <a:xfrm>
            <a:off x="4724400" y="31242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4" name="Oval 24"/>
          <p:cNvSpPr>
            <a:spLocks noChangeArrowheads="1"/>
          </p:cNvSpPr>
          <p:nvPr/>
        </p:nvSpPr>
        <p:spPr bwMode="auto">
          <a:xfrm>
            <a:off x="5181600" y="31242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5" name="Oval 25"/>
          <p:cNvSpPr>
            <a:spLocks noChangeArrowheads="1"/>
          </p:cNvSpPr>
          <p:nvPr/>
        </p:nvSpPr>
        <p:spPr bwMode="auto">
          <a:xfrm>
            <a:off x="5029200" y="33528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6" name="Oval 26"/>
          <p:cNvSpPr>
            <a:spLocks noChangeArrowheads="1"/>
          </p:cNvSpPr>
          <p:nvPr/>
        </p:nvSpPr>
        <p:spPr bwMode="auto">
          <a:xfrm>
            <a:off x="4343400" y="31242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7" name="Oval 27"/>
          <p:cNvSpPr>
            <a:spLocks noChangeArrowheads="1"/>
          </p:cNvSpPr>
          <p:nvPr/>
        </p:nvSpPr>
        <p:spPr bwMode="auto">
          <a:xfrm>
            <a:off x="4267200" y="41148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8" name="Oval 28"/>
          <p:cNvSpPr>
            <a:spLocks noChangeArrowheads="1"/>
          </p:cNvSpPr>
          <p:nvPr/>
        </p:nvSpPr>
        <p:spPr bwMode="auto">
          <a:xfrm>
            <a:off x="4648200" y="42672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9" name="Oval 29"/>
          <p:cNvSpPr>
            <a:spLocks noChangeArrowheads="1"/>
          </p:cNvSpPr>
          <p:nvPr/>
        </p:nvSpPr>
        <p:spPr bwMode="auto">
          <a:xfrm>
            <a:off x="3733800" y="35052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0" name="Oval 30"/>
          <p:cNvSpPr>
            <a:spLocks noChangeArrowheads="1"/>
          </p:cNvSpPr>
          <p:nvPr/>
        </p:nvSpPr>
        <p:spPr bwMode="auto">
          <a:xfrm>
            <a:off x="4038600" y="37338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1" name="Oval 31"/>
          <p:cNvSpPr>
            <a:spLocks noChangeArrowheads="1"/>
          </p:cNvSpPr>
          <p:nvPr/>
        </p:nvSpPr>
        <p:spPr bwMode="auto">
          <a:xfrm>
            <a:off x="4681538" y="39243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2" name="Oval 32"/>
          <p:cNvSpPr>
            <a:spLocks noChangeArrowheads="1"/>
          </p:cNvSpPr>
          <p:nvPr/>
        </p:nvSpPr>
        <p:spPr bwMode="auto">
          <a:xfrm>
            <a:off x="4191000" y="38862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3" name="Oval 33"/>
          <p:cNvSpPr>
            <a:spLocks noChangeArrowheads="1"/>
          </p:cNvSpPr>
          <p:nvPr/>
        </p:nvSpPr>
        <p:spPr bwMode="auto">
          <a:xfrm>
            <a:off x="4249738" y="26289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4" name="Oval 34"/>
          <p:cNvSpPr>
            <a:spLocks noChangeArrowheads="1"/>
          </p:cNvSpPr>
          <p:nvPr/>
        </p:nvSpPr>
        <p:spPr bwMode="auto">
          <a:xfrm>
            <a:off x="4032250" y="24130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5" name="Oval 35"/>
          <p:cNvSpPr>
            <a:spLocks noChangeArrowheads="1"/>
          </p:cNvSpPr>
          <p:nvPr/>
        </p:nvSpPr>
        <p:spPr bwMode="auto">
          <a:xfrm>
            <a:off x="3673475" y="2916238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6" name="Oval 36"/>
          <p:cNvSpPr>
            <a:spLocks noChangeArrowheads="1"/>
          </p:cNvSpPr>
          <p:nvPr/>
        </p:nvSpPr>
        <p:spPr bwMode="auto">
          <a:xfrm>
            <a:off x="3816350" y="2700338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7" name="Oval 37"/>
          <p:cNvSpPr>
            <a:spLocks noChangeArrowheads="1"/>
          </p:cNvSpPr>
          <p:nvPr/>
        </p:nvSpPr>
        <p:spPr bwMode="auto">
          <a:xfrm>
            <a:off x="4105275" y="30607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8" name="Oval 38"/>
          <p:cNvSpPr>
            <a:spLocks noChangeArrowheads="1"/>
          </p:cNvSpPr>
          <p:nvPr/>
        </p:nvSpPr>
        <p:spPr bwMode="auto">
          <a:xfrm>
            <a:off x="4537075" y="2484438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9" name="Oval 39"/>
          <p:cNvSpPr>
            <a:spLocks noChangeArrowheads="1"/>
          </p:cNvSpPr>
          <p:nvPr/>
        </p:nvSpPr>
        <p:spPr bwMode="auto">
          <a:xfrm>
            <a:off x="5257800" y="28956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00" name="Oval 40"/>
          <p:cNvSpPr>
            <a:spLocks noChangeArrowheads="1"/>
          </p:cNvSpPr>
          <p:nvPr/>
        </p:nvSpPr>
        <p:spPr bwMode="auto">
          <a:xfrm>
            <a:off x="4648200" y="28956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01" name="Oval 41"/>
          <p:cNvSpPr>
            <a:spLocks noChangeArrowheads="1"/>
          </p:cNvSpPr>
          <p:nvPr/>
        </p:nvSpPr>
        <p:spPr bwMode="auto">
          <a:xfrm>
            <a:off x="5181600" y="35814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02" name="Oval 42"/>
          <p:cNvSpPr>
            <a:spLocks noChangeArrowheads="1"/>
          </p:cNvSpPr>
          <p:nvPr/>
        </p:nvSpPr>
        <p:spPr bwMode="auto">
          <a:xfrm>
            <a:off x="4724400" y="34290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03" name="Oval 43"/>
          <p:cNvSpPr>
            <a:spLocks noChangeArrowheads="1"/>
          </p:cNvSpPr>
          <p:nvPr/>
        </p:nvSpPr>
        <p:spPr bwMode="auto">
          <a:xfrm>
            <a:off x="4876800" y="28194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04" name="Oval 44"/>
          <p:cNvSpPr>
            <a:spLocks noChangeArrowheads="1"/>
          </p:cNvSpPr>
          <p:nvPr/>
        </p:nvSpPr>
        <p:spPr bwMode="auto">
          <a:xfrm>
            <a:off x="4343400" y="23622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05" name="Oval 45"/>
          <p:cNvSpPr>
            <a:spLocks noChangeArrowheads="1"/>
          </p:cNvSpPr>
          <p:nvPr/>
        </p:nvSpPr>
        <p:spPr bwMode="auto">
          <a:xfrm>
            <a:off x="4724400" y="23622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06" name="Oval 46"/>
          <p:cNvSpPr>
            <a:spLocks noChangeArrowheads="1"/>
          </p:cNvSpPr>
          <p:nvPr/>
        </p:nvSpPr>
        <p:spPr bwMode="auto">
          <a:xfrm>
            <a:off x="4321175" y="28448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07" name="Oval 47"/>
          <p:cNvSpPr>
            <a:spLocks noChangeArrowheads="1"/>
          </p:cNvSpPr>
          <p:nvPr/>
        </p:nvSpPr>
        <p:spPr bwMode="auto">
          <a:xfrm>
            <a:off x="4724400" y="26670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08" name="Oval 48"/>
          <p:cNvSpPr>
            <a:spLocks noChangeArrowheads="1"/>
          </p:cNvSpPr>
          <p:nvPr/>
        </p:nvSpPr>
        <p:spPr bwMode="auto">
          <a:xfrm>
            <a:off x="4267200" y="36576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9" name="Oval 53"/>
          <p:cNvSpPr>
            <a:spLocks noChangeArrowheads="1"/>
          </p:cNvSpPr>
          <p:nvPr/>
        </p:nvSpPr>
        <p:spPr bwMode="auto">
          <a:xfrm>
            <a:off x="1447800" y="990600"/>
            <a:ext cx="142875" cy="144462"/>
          </a:xfrm>
          <a:prstGeom prst="ellipse">
            <a:avLst/>
          </a:prstGeom>
          <a:solidFill>
            <a:srgbClr val="993366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0" name="Oval 54"/>
          <p:cNvSpPr>
            <a:spLocks noChangeArrowheads="1"/>
          </p:cNvSpPr>
          <p:nvPr/>
        </p:nvSpPr>
        <p:spPr bwMode="auto">
          <a:xfrm>
            <a:off x="7620000" y="990600"/>
            <a:ext cx="142875" cy="144463"/>
          </a:xfrm>
          <a:prstGeom prst="ellipse">
            <a:avLst/>
          </a:prstGeom>
          <a:solidFill>
            <a:srgbClr val="993366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1" name="Oval 54"/>
          <p:cNvSpPr>
            <a:spLocks noChangeArrowheads="1"/>
          </p:cNvSpPr>
          <p:nvPr/>
        </p:nvSpPr>
        <p:spPr bwMode="auto">
          <a:xfrm>
            <a:off x="7772400" y="5715000"/>
            <a:ext cx="142875" cy="144463"/>
          </a:xfrm>
          <a:prstGeom prst="ellipse">
            <a:avLst/>
          </a:prstGeom>
          <a:solidFill>
            <a:srgbClr val="993366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2" name="Oval 54"/>
          <p:cNvSpPr>
            <a:spLocks noChangeArrowheads="1"/>
          </p:cNvSpPr>
          <p:nvPr/>
        </p:nvSpPr>
        <p:spPr bwMode="auto">
          <a:xfrm>
            <a:off x="1447800" y="5791200"/>
            <a:ext cx="142875" cy="144463"/>
          </a:xfrm>
          <a:prstGeom prst="ellipse">
            <a:avLst/>
          </a:prstGeom>
          <a:solidFill>
            <a:srgbClr val="993366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3" name="Oval 54"/>
          <p:cNvSpPr>
            <a:spLocks noChangeArrowheads="1"/>
          </p:cNvSpPr>
          <p:nvPr/>
        </p:nvSpPr>
        <p:spPr bwMode="auto">
          <a:xfrm>
            <a:off x="4572000" y="3200400"/>
            <a:ext cx="142875" cy="144463"/>
          </a:xfrm>
          <a:prstGeom prst="ellipse">
            <a:avLst/>
          </a:prstGeom>
          <a:solidFill>
            <a:srgbClr val="993366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821387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Any comments on exercise?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123899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Is distortion/MSD good for choosing between randomized restarts</a:t>
            </a:r>
          </a:p>
          <a:p>
            <a:endParaRPr lang="en-US" dirty="0"/>
          </a:p>
          <a:p>
            <a:r>
              <a:rPr lang="en-US" dirty="0" smtClean="0"/>
              <a:t>But bad for choosing cluster size?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986713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Isn’t cross-validated distortion/MSD good for choosing cluster size?</a:t>
            </a:r>
          </a:p>
          <a:p>
            <a:endParaRPr lang="en-US" dirty="0"/>
          </a:p>
          <a:p>
            <a:r>
              <a:rPr lang="en-US" dirty="0" smtClean="0"/>
              <a:t>Why doesn’t cross-validation fix the issue?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3278037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Is the solution?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423826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Is there a better way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To choose the number of clusters</a:t>
            </a:r>
          </a:p>
          <a:p>
            <a:endParaRPr lang="en-US" dirty="0"/>
          </a:p>
          <a:p>
            <a:r>
              <a:rPr lang="en-US" dirty="0" smtClean="0"/>
              <a:t>Than just the adjusted fit?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779432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Silhouette Analysis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An increasingly popular method for determining how many clusters to use (</a:t>
            </a:r>
            <a:r>
              <a:rPr lang="en-US" dirty="0" err="1" smtClean="0"/>
              <a:t>Rousseeuw</a:t>
            </a:r>
            <a:r>
              <a:rPr lang="en-US" dirty="0" smtClean="0"/>
              <a:t>, 1987; Kaufman &amp; </a:t>
            </a:r>
            <a:r>
              <a:rPr lang="en-US" dirty="0" err="1" smtClean="0"/>
              <a:t>Rousseeuw</a:t>
            </a:r>
            <a:r>
              <a:rPr lang="en-US" dirty="0" smtClean="0"/>
              <a:t>, 1990)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4734890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Silhouette Analysis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/>
              <a:t>S</a:t>
            </a:r>
            <a:r>
              <a:rPr lang="en-US" dirty="0" smtClean="0"/>
              <a:t>ilhouette </a:t>
            </a:r>
            <a:r>
              <a:rPr lang="en-US" dirty="0"/>
              <a:t>plot </a:t>
            </a:r>
            <a:r>
              <a:rPr lang="en-US" dirty="0" smtClean="0"/>
              <a:t>shows how </a:t>
            </a:r>
            <a:r>
              <a:rPr lang="en-US" dirty="0"/>
              <a:t>close each point in </a:t>
            </a:r>
            <a:r>
              <a:rPr lang="en-US" dirty="0" smtClean="0"/>
              <a:t>a cluster </a:t>
            </a:r>
            <a:r>
              <a:rPr lang="en-US" dirty="0"/>
              <a:t>is to points in </a:t>
            </a:r>
            <a:r>
              <a:rPr lang="en-US" dirty="0" smtClean="0"/>
              <a:t>adjacent clusters</a:t>
            </a:r>
          </a:p>
          <a:p>
            <a:endParaRPr lang="en-US" dirty="0"/>
          </a:p>
          <a:p>
            <a:r>
              <a:rPr lang="en-US" dirty="0" smtClean="0"/>
              <a:t>Silhouette values scaled from -1 to 1</a:t>
            </a:r>
          </a:p>
          <a:p>
            <a:pPr lvl="1"/>
            <a:r>
              <a:rPr lang="en-US" dirty="0" smtClean="0"/>
              <a:t>Close to +1: Data point is far from adjacent clusters</a:t>
            </a:r>
          </a:p>
          <a:p>
            <a:pPr lvl="1"/>
            <a:r>
              <a:rPr lang="en-US" dirty="0" smtClean="0"/>
              <a:t>Close to 0: Data point is at boundary between clusters</a:t>
            </a:r>
          </a:p>
          <a:p>
            <a:pPr lvl="1"/>
            <a:r>
              <a:rPr lang="en-US" dirty="0" smtClean="0"/>
              <a:t>Close to -1: Data point is closer to other cluster than its own cluster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456477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Silhouette Formula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1600200"/>
                <a:ext cx="8229600" cy="5029200"/>
              </a:xfrm>
            </p:spPr>
            <p:txBody>
              <a:bodyPr>
                <a:normAutofit fontScale="70000" lnSpcReduction="20000"/>
              </a:bodyPr>
              <a:lstStyle/>
              <a:p>
                <a:r>
                  <a:rPr lang="en-US" dirty="0" smtClean="0"/>
                  <a:t>For each data point </a:t>
                </a:r>
                <a:r>
                  <a:rPr lang="en-US" dirty="0" err="1" smtClean="0"/>
                  <a:t>i</a:t>
                </a:r>
                <a:endParaRPr lang="en-US" dirty="0" smtClean="0"/>
              </a:p>
              <a:p>
                <a:endParaRPr lang="en-US" dirty="0" smtClean="0"/>
              </a:p>
              <a:p>
                <a:r>
                  <a:rPr lang="en-US" dirty="0" smtClean="0"/>
                  <a:t>A(</a:t>
                </a:r>
                <a:r>
                  <a:rPr lang="en-US" dirty="0" err="1" smtClean="0"/>
                  <a:t>i</a:t>
                </a:r>
                <a:r>
                  <a:rPr lang="en-US" dirty="0" smtClean="0"/>
                  <a:t>) = average distance of </a:t>
                </a:r>
                <a:r>
                  <a:rPr lang="en-US" dirty="0" err="1" smtClean="0"/>
                  <a:t>i</a:t>
                </a:r>
                <a:r>
                  <a:rPr lang="en-US" dirty="0" smtClean="0"/>
                  <a:t> from all other data points in same cluster C</a:t>
                </a:r>
              </a:p>
              <a:p>
                <a:endParaRPr lang="en-US" dirty="0"/>
              </a:p>
              <a:p>
                <a:r>
                  <a:rPr lang="en-US" dirty="0" smtClean="0"/>
                  <a:t>C* = cluster with lowest average distance of </a:t>
                </a:r>
                <a:r>
                  <a:rPr lang="en-US" dirty="0" err="1"/>
                  <a:t>i</a:t>
                </a:r>
                <a:r>
                  <a:rPr lang="en-US" dirty="0"/>
                  <a:t> from all other data points in </a:t>
                </a:r>
                <a:r>
                  <a:rPr lang="en-US" dirty="0" smtClean="0"/>
                  <a:t>cluster c*</a:t>
                </a:r>
              </a:p>
              <a:p>
                <a:endParaRPr lang="en-US" dirty="0"/>
              </a:p>
              <a:p>
                <a:r>
                  <a:rPr lang="en-US" dirty="0" smtClean="0"/>
                  <a:t>B(</a:t>
                </a:r>
                <a:r>
                  <a:rPr lang="en-US" dirty="0" err="1" smtClean="0"/>
                  <a:t>i</a:t>
                </a:r>
                <a:r>
                  <a:rPr lang="en-US" dirty="0" smtClean="0"/>
                  <a:t>) = </a:t>
                </a:r>
                <a:r>
                  <a:rPr lang="en-US" dirty="0"/>
                  <a:t>average dissimilarity of </a:t>
                </a:r>
                <a:r>
                  <a:rPr lang="en-US" dirty="0" err="1"/>
                  <a:t>i</a:t>
                </a:r>
                <a:r>
                  <a:rPr lang="en-US" dirty="0"/>
                  <a:t> from all other data points in </a:t>
                </a:r>
                <a:r>
                  <a:rPr lang="en-US" dirty="0" smtClean="0"/>
                  <a:t>cluster C*</a:t>
                </a:r>
              </a:p>
              <a:p>
                <a:endParaRPr lang="en-US" dirty="0"/>
              </a:p>
              <a:p>
                <a14:m>
                  <m:oMath xmlns:m="http://schemas.openxmlformats.org/officeDocument/2006/math">
                    <m:r>
                      <a:rPr lang="en-US" sz="5100" b="0" i="1" smtClean="0">
                        <a:latin typeface="Cambria Math"/>
                      </a:rPr>
                      <m:t>𝑆</m:t>
                    </m:r>
                    <m:d>
                      <m:dPr>
                        <m:ctrlPr>
                          <a:rPr lang="en-US" sz="5100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sz="5100" b="0" i="1" smtClean="0">
                            <a:latin typeface="Cambria Math"/>
                          </a:rPr>
                          <m:t>𝑖</m:t>
                        </m:r>
                      </m:e>
                    </m:d>
                    <m:r>
                      <a:rPr lang="en-US" sz="5100" b="0" i="1" smtClean="0">
                        <a:latin typeface="Cambria Math"/>
                      </a:rPr>
                      <m:t>= </m:t>
                    </m:r>
                    <m:f>
                      <m:fPr>
                        <m:ctrlPr>
                          <a:rPr lang="en-US" sz="5100" b="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US" sz="5100" b="0" i="1" smtClean="0">
                            <a:latin typeface="Cambria Math"/>
                          </a:rPr>
                          <m:t>𝐵</m:t>
                        </m:r>
                        <m:d>
                          <m:dPr>
                            <m:ctrlPr>
                              <a:rPr lang="en-US" sz="5100" b="0" i="1" smtClean="0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en-US" sz="5100" b="0" i="1" smtClean="0">
                                <a:latin typeface="Cambria Math"/>
                              </a:rPr>
                              <m:t>𝑖</m:t>
                            </m:r>
                          </m:e>
                        </m:d>
                        <m:r>
                          <a:rPr lang="en-US" sz="5100" b="0" i="1" smtClean="0">
                            <a:latin typeface="Cambria Math"/>
                          </a:rPr>
                          <m:t>−</m:t>
                        </m:r>
                        <m:r>
                          <a:rPr lang="en-US" sz="5100" b="0" i="1" smtClean="0">
                            <a:latin typeface="Cambria Math"/>
                          </a:rPr>
                          <m:t>𝐴</m:t>
                        </m:r>
                        <m:r>
                          <a:rPr lang="en-US" sz="5100" b="0" i="1" smtClean="0">
                            <a:latin typeface="Cambria Math"/>
                          </a:rPr>
                          <m:t>(</m:t>
                        </m:r>
                        <m:r>
                          <a:rPr lang="en-US" sz="5100" b="0" i="1" smtClean="0">
                            <a:latin typeface="Cambria Math"/>
                          </a:rPr>
                          <m:t>𝑖</m:t>
                        </m:r>
                        <m:r>
                          <a:rPr lang="en-US" sz="5100" b="0" i="1" smtClean="0">
                            <a:latin typeface="Cambria Math"/>
                          </a:rPr>
                          <m:t>)</m:t>
                        </m:r>
                      </m:num>
                      <m:den>
                        <m:r>
                          <m:rPr>
                            <m:sty m:val="p"/>
                          </m:rPr>
                          <a:rPr lang="en-US" sz="5100" b="0" i="0" smtClean="0">
                            <a:latin typeface="Cambria Math"/>
                          </a:rPr>
                          <m:t>max</m:t>
                        </m:r>
                        <m:r>
                          <a:rPr lang="en-US" sz="5100" b="0" i="1" smtClean="0">
                            <a:latin typeface="Cambria Math"/>
                          </a:rPr>
                          <m:t>⁡{</m:t>
                        </m:r>
                        <m:r>
                          <a:rPr lang="en-US" sz="5100" b="0" i="1" smtClean="0">
                            <a:latin typeface="Cambria Math"/>
                          </a:rPr>
                          <m:t>𝐴</m:t>
                        </m:r>
                        <m:d>
                          <m:dPr>
                            <m:ctrlPr>
                              <a:rPr lang="en-US" sz="5100" b="0" i="1" smtClean="0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en-US" sz="5100" b="0" i="1" smtClean="0">
                                <a:latin typeface="Cambria Math"/>
                              </a:rPr>
                              <m:t>𝑖</m:t>
                            </m:r>
                          </m:e>
                        </m:d>
                        <m:r>
                          <a:rPr lang="en-US" sz="5100" b="0" i="1" smtClean="0">
                            <a:latin typeface="Cambria Math"/>
                          </a:rPr>
                          <m:t>, </m:t>
                        </m:r>
                        <m:r>
                          <a:rPr lang="en-US" sz="5100" b="0" i="1" smtClean="0">
                            <a:latin typeface="Cambria Math"/>
                          </a:rPr>
                          <m:t>𝐵</m:t>
                        </m:r>
                        <m:r>
                          <a:rPr lang="en-US" sz="5100" b="0" i="1" smtClean="0">
                            <a:latin typeface="Cambria Math"/>
                          </a:rPr>
                          <m:t>(</m:t>
                        </m:r>
                        <m:r>
                          <a:rPr lang="en-US" sz="5100" b="0" i="1" smtClean="0">
                            <a:latin typeface="Cambria Math"/>
                          </a:rPr>
                          <m:t>𝑖</m:t>
                        </m:r>
                        <m:r>
                          <a:rPr lang="en-US" sz="5100" b="0" i="1" smtClean="0">
                            <a:latin typeface="Cambria Math"/>
                          </a:rPr>
                          <m:t>)</m:t>
                        </m:r>
                      </m:den>
                    </m:f>
                  </m:oMath>
                </a14:m>
                <a:endParaRPr lang="en-US" dirty="0"/>
              </a:p>
              <a:p>
                <a:endParaRPr lang="en-US" dirty="0"/>
              </a:p>
              <a:p>
                <a:endParaRPr lang="en-US" dirty="0" smtClean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600200"/>
                <a:ext cx="8229600" cy="5029200"/>
              </a:xfrm>
              <a:blipFill rotWithShape="1">
                <a:blip r:embed="rId2"/>
                <a:stretch>
                  <a:fillRect l="-815" t="-1939" r="-163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35443942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/>
              <a:t>Example from </a:t>
            </a:r>
            <a:br>
              <a:rPr lang="en-US" dirty="0"/>
            </a:br>
            <a:r>
              <a:rPr lang="en-US" sz="3600" dirty="0"/>
              <a:t>http://scikit-learn.org</a:t>
            </a:r>
            <a:r>
              <a:rPr lang="en-US" sz="3600" dirty="0" smtClean="0"/>
              <a:t>/ stable/</a:t>
            </a:r>
            <a:r>
              <a:rPr lang="en-US" sz="3600" dirty="0" err="1" smtClean="0"/>
              <a:t>auto_examples</a:t>
            </a:r>
            <a:r>
              <a:rPr lang="en-US" sz="3600" dirty="0" smtClean="0"/>
              <a:t>/cluster/ plot_kmeans_silhouette_analysis.html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636135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Good clusters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6" name="Picture 2" descr="../../_images/plot_kmeans_silhouette_analysis_00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524000"/>
            <a:ext cx="9209313" cy="3581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7409716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Good clusters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050" name="Picture 2" descr="../../_images/plot_kmeans_silhouette_analysis_003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986" y="1600200"/>
            <a:ext cx="9013371" cy="3505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6527189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Bad clusters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074" name="Picture 2" descr="../../_images/plot_kmeans_silhouette_analysis_002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524000"/>
            <a:ext cx="8991600" cy="34967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2898880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Bad clusters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098" name="Picture 2" descr="../../_images/plot_kmeans_silhouette_analysis_004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1230" y="1676400"/>
            <a:ext cx="9209314" cy="3581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3880167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Bad clusters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122" name="Picture 2" descr="../../_images/plot_kmeans_silhouette_analysis_005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676400"/>
            <a:ext cx="9049062" cy="35190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0438797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 in this example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2 and 4 clusters are reasonable choices</a:t>
            </a:r>
          </a:p>
          <a:p>
            <a:r>
              <a:rPr lang="en-US" dirty="0" smtClean="0"/>
              <a:t>3, 5, and 6 clusters are not good choices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6734434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Questions? Comments?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82390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are the advantages?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Of Gaussian Mixture Models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087293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are the advantages?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Of Gaussian Mixture Models</a:t>
            </a:r>
          </a:p>
          <a:p>
            <a:endParaRPr lang="en-US" dirty="0"/>
          </a:p>
          <a:p>
            <a:r>
              <a:rPr lang="en-US" dirty="0" smtClean="0"/>
              <a:t>Why not use them all the time?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059567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are the advantages?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Of Spectral Clustering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45170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are the advantages?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Of Spectral Clustering</a:t>
            </a:r>
          </a:p>
          <a:p>
            <a:endParaRPr lang="en-US" dirty="0"/>
          </a:p>
          <a:p>
            <a:r>
              <a:rPr lang="en-US" dirty="0" smtClean="0"/>
              <a:t>Why not use it all the time?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6234246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are the advantages?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Of Hierarchical Clustering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4599007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are the advantages?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Of Hierarchical Clustering</a:t>
            </a:r>
          </a:p>
          <a:p>
            <a:endParaRPr lang="en-US" dirty="0"/>
          </a:p>
          <a:p>
            <a:r>
              <a:rPr lang="en-US" dirty="0" smtClean="0"/>
              <a:t>Why not use it all the time?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6414472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Clustering: Any Questions?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61932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Factor Analysis .vs. Clustering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What’s the difference?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6828225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Factor Analysis: Any Questions?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7490901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Are the general advantages of structure discovery algorithms (clustering, factor analysis)</a:t>
            </a:r>
          </a:p>
          <a:p>
            <a:r>
              <a:rPr lang="en-US" dirty="0"/>
              <a:t>C</a:t>
            </a:r>
            <a:r>
              <a:rPr lang="en-US" dirty="0" smtClean="0"/>
              <a:t>ompared to supervised/prediction modeling methods?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4793457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Are the general advantages of structure discovery algorithms (clustering, factor analysis)</a:t>
            </a:r>
          </a:p>
          <a:p>
            <a:r>
              <a:rPr lang="en-US" dirty="0"/>
              <a:t>C</a:t>
            </a:r>
            <a:r>
              <a:rPr lang="en-US" dirty="0" smtClean="0"/>
              <a:t>ompared to supervised/prediction modeling methods?</a:t>
            </a:r>
          </a:p>
          <a:p>
            <a:endParaRPr lang="en-US" dirty="0"/>
          </a:p>
          <a:p>
            <a:r>
              <a:rPr lang="en-US" dirty="0" smtClean="0"/>
              <a:t>What are the disadvantages?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8557337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Important point…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If you cluster in a well-known domain, you are likely to obtain well-known findings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5623052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Because of this…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Clustering is relatively popular</a:t>
            </a:r>
          </a:p>
          <a:p>
            <a:endParaRPr lang="en-US" dirty="0" smtClean="0"/>
          </a:p>
          <a:p>
            <a:r>
              <a:rPr lang="en-US" dirty="0" smtClean="0"/>
              <a:t>But somewhat prone to uninteresting papers in education research</a:t>
            </a:r>
          </a:p>
          <a:p>
            <a:pPr lvl="1"/>
            <a:r>
              <a:rPr lang="en-US" dirty="0" smtClean="0"/>
              <a:t>Where usually a lot is already known</a:t>
            </a:r>
          </a:p>
          <a:p>
            <a:pPr lvl="1"/>
            <a:endParaRPr lang="en-US" dirty="0" smtClean="0"/>
          </a:p>
          <a:p>
            <a:r>
              <a:rPr lang="en-US" dirty="0" smtClean="0"/>
              <a:t>So be thoughtful…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8921778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Amershi</a:t>
            </a:r>
            <a:r>
              <a:rPr lang="en-US" dirty="0" smtClean="0"/>
              <a:t> &amp; </a:t>
            </a:r>
            <a:r>
              <a:rPr lang="en-US" dirty="0" err="1" smtClean="0"/>
              <a:t>Conati</a:t>
            </a:r>
            <a:r>
              <a:rPr lang="en-US" dirty="0" smtClean="0"/>
              <a:t> (2009)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Any questions?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9914990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Bowers (2010)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Any questions?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2359284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Any other questions?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6289022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Assignment B8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Sequential Pattern Mining</a:t>
            </a:r>
          </a:p>
          <a:p>
            <a:endParaRPr lang="en-US" dirty="0"/>
          </a:p>
          <a:p>
            <a:r>
              <a:rPr lang="en-US" dirty="0" smtClean="0"/>
              <a:t>Due next </a:t>
            </a:r>
            <a:r>
              <a:rPr lang="en-US" b="1" i="1" dirty="0" smtClean="0"/>
              <a:t>Tuesday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611193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Next Class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029200"/>
          </a:xfrm>
        </p:spPr>
        <p:txBody>
          <a:bodyPr>
            <a:normAutofit fontScale="85000" lnSpcReduction="20000"/>
          </a:bodyPr>
          <a:lstStyle/>
          <a:p>
            <a:r>
              <a:rPr lang="en-US" b="1" dirty="0"/>
              <a:t>Wednesday, </a:t>
            </a:r>
            <a:r>
              <a:rPr lang="en-US" b="1" dirty="0" smtClean="0"/>
              <a:t>November 19: Association </a:t>
            </a:r>
            <a:r>
              <a:rPr lang="en-US" b="1" dirty="0"/>
              <a:t>Rule Mining</a:t>
            </a:r>
          </a:p>
          <a:p>
            <a:pPr marL="0" indent="0">
              <a:buNone/>
            </a:pPr>
            <a:r>
              <a:rPr lang="en-US" dirty="0"/>
              <a:t/>
            </a:r>
            <a:br>
              <a:rPr lang="en-US" dirty="0"/>
            </a:br>
            <a:r>
              <a:rPr lang="en-US" dirty="0"/>
              <a:t/>
            </a:r>
            <a:br>
              <a:rPr lang="en-US" dirty="0"/>
            </a:br>
            <a:r>
              <a:rPr lang="en-US" b="1" dirty="0" smtClean="0"/>
              <a:t>Readings</a:t>
            </a:r>
          </a:p>
          <a:p>
            <a:r>
              <a:rPr lang="en-US" dirty="0" smtClean="0"/>
              <a:t>Baker</a:t>
            </a:r>
            <a:r>
              <a:rPr lang="en-US" dirty="0"/>
              <a:t>, R.S. </a:t>
            </a:r>
            <a:r>
              <a:rPr lang="en-US"/>
              <a:t>(</a:t>
            </a:r>
            <a:r>
              <a:rPr lang="en-US" smtClean="0"/>
              <a:t>2015) </a:t>
            </a:r>
            <a:r>
              <a:rPr lang="en-US" dirty="0"/>
              <a:t>Big Data and Education. Ch. 5, V3.</a:t>
            </a:r>
          </a:p>
          <a:p>
            <a:r>
              <a:rPr lang="en-US" dirty="0" err="1"/>
              <a:t>Merceron</a:t>
            </a:r>
            <a:r>
              <a:rPr lang="en-US" dirty="0"/>
              <a:t>, A., </a:t>
            </a:r>
            <a:r>
              <a:rPr lang="en-US" dirty="0" err="1"/>
              <a:t>Yacef</a:t>
            </a:r>
            <a:r>
              <a:rPr lang="en-US" dirty="0"/>
              <a:t>, K. (2008) Interestingness Measures for Association Rules in Educational Data. </a:t>
            </a:r>
            <a:r>
              <a:rPr lang="en-US" i="1" dirty="0"/>
              <a:t>Proceedings of the 1st International Conference on Educational Data Mining</a:t>
            </a:r>
            <a:r>
              <a:rPr lang="en-US" dirty="0"/>
              <a:t>,57-66. </a:t>
            </a:r>
          </a:p>
          <a:p>
            <a:r>
              <a:rPr lang="en-US" dirty="0" err="1"/>
              <a:t>Bazaldua</a:t>
            </a:r>
            <a:r>
              <a:rPr lang="en-US" dirty="0"/>
              <a:t>, D.A.L., Baker, R.S., San Pedro, M.O.Z. </a:t>
            </a:r>
            <a:r>
              <a:rPr lang="en-US" dirty="0" smtClean="0"/>
              <a:t>(2014) </a:t>
            </a:r>
            <a:r>
              <a:rPr lang="en-US" dirty="0"/>
              <a:t>Combining Expert and Metric-Based Assessments of Association Rule Interestingness. </a:t>
            </a:r>
            <a:r>
              <a:rPr lang="en-US" i="1" dirty="0" smtClean="0"/>
              <a:t>Proceedings </a:t>
            </a:r>
            <a:r>
              <a:rPr lang="en-US" i="1" dirty="0"/>
              <a:t>of the 7th International Conference on Educational Data Mining</a:t>
            </a:r>
            <a:r>
              <a:rPr lang="en-US" dirty="0"/>
              <a:t>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602662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End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5873</TotalTime>
  <Words>619</Words>
  <Application>Microsoft Office PowerPoint</Application>
  <PresentationFormat>On-screen Show (4:3)</PresentationFormat>
  <Paragraphs>197</Paragraphs>
  <Slides>49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49</vt:i4>
      </vt:variant>
    </vt:vector>
  </HeadingPairs>
  <TitlesOfParts>
    <vt:vector size="50" baseType="lpstr">
      <vt:lpstr>Office Theme</vt:lpstr>
      <vt:lpstr>Core Methods in  Educational Data Mining</vt:lpstr>
      <vt:lpstr>Quick question</vt:lpstr>
      <vt:lpstr>Assignment B7</vt:lpstr>
      <vt:lpstr>Any questions about k-Means in the homework?</vt:lpstr>
      <vt:lpstr>Any questions about expectation maximization in the homework?</vt:lpstr>
      <vt:lpstr>Any questions about agglomerative clustering in the homework?</vt:lpstr>
      <vt:lpstr>Any questions?</vt:lpstr>
      <vt:lpstr>Any general questions about k-Means?</vt:lpstr>
      <vt:lpstr>Let’s play with clustering a bit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Any comments on exercise?</vt:lpstr>
      <vt:lpstr>Why</vt:lpstr>
      <vt:lpstr>Why</vt:lpstr>
      <vt:lpstr>What</vt:lpstr>
      <vt:lpstr>Is there a better way</vt:lpstr>
      <vt:lpstr>Silhouette Analysis</vt:lpstr>
      <vt:lpstr>Silhouette Analysis</vt:lpstr>
      <vt:lpstr>Silhouette Formula</vt:lpstr>
      <vt:lpstr>Example from  http://scikit-learn.org/ stable/auto_examples/cluster/ plot_kmeans_silhouette_analysis.html</vt:lpstr>
      <vt:lpstr>Good clusters</vt:lpstr>
      <vt:lpstr>Good clusters</vt:lpstr>
      <vt:lpstr>Bad clusters</vt:lpstr>
      <vt:lpstr>Bad clusters</vt:lpstr>
      <vt:lpstr>Bad clusters</vt:lpstr>
      <vt:lpstr>So in this example</vt:lpstr>
      <vt:lpstr>Questions? Comments?</vt:lpstr>
      <vt:lpstr>What are the advantages?</vt:lpstr>
      <vt:lpstr>What are the advantages?</vt:lpstr>
      <vt:lpstr>What are the advantages?</vt:lpstr>
      <vt:lpstr>What are the advantages?</vt:lpstr>
      <vt:lpstr>What are the advantages?</vt:lpstr>
      <vt:lpstr>What are the advantages?</vt:lpstr>
      <vt:lpstr>Clustering: Any Questions?</vt:lpstr>
      <vt:lpstr>Factor Analysis .vs. Clustering</vt:lpstr>
      <vt:lpstr>Factor Analysis: Any Questions?</vt:lpstr>
      <vt:lpstr>What…</vt:lpstr>
      <vt:lpstr>What…</vt:lpstr>
      <vt:lpstr>Important point…</vt:lpstr>
      <vt:lpstr>Because of this…</vt:lpstr>
      <vt:lpstr>Amershi &amp; Conati (2009)</vt:lpstr>
      <vt:lpstr>Bowers (2010)</vt:lpstr>
      <vt:lpstr>Any other questions?</vt:lpstr>
      <vt:lpstr>Assignment B8</vt:lpstr>
      <vt:lpstr>Next Class</vt:lpstr>
      <vt:lpstr>The End</vt:lpstr>
    </vt:vector>
  </TitlesOfParts>
  <Company>Worcester Polytechnic Institute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Research Methods for the Learning Sciences</dc:title>
  <dc:creator>rsbaker</dc:creator>
  <cp:lastModifiedBy>Ryan S. Baker</cp:lastModifiedBy>
  <cp:revision>607</cp:revision>
  <dcterms:created xsi:type="dcterms:W3CDTF">2010-01-07T20:34:12Z</dcterms:created>
  <dcterms:modified xsi:type="dcterms:W3CDTF">2015-11-15T18:01:29Z</dcterms:modified>
</cp:coreProperties>
</file>