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6"/>
  </p:notesMasterIdLst>
  <p:sldIdLst>
    <p:sldId id="256" r:id="rId2"/>
    <p:sldId id="413" r:id="rId3"/>
    <p:sldId id="274" r:id="rId4"/>
    <p:sldId id="380" r:id="rId5"/>
    <p:sldId id="381" r:id="rId6"/>
    <p:sldId id="399" r:id="rId7"/>
    <p:sldId id="259" r:id="rId8"/>
    <p:sldId id="264" r:id="rId9"/>
    <p:sldId id="400" r:id="rId10"/>
    <p:sldId id="401" r:id="rId11"/>
    <p:sldId id="265" r:id="rId12"/>
    <p:sldId id="415" r:id="rId13"/>
    <p:sldId id="266" r:id="rId14"/>
    <p:sldId id="449" r:id="rId15"/>
    <p:sldId id="450" r:id="rId16"/>
    <p:sldId id="505" r:id="rId17"/>
    <p:sldId id="447" r:id="rId18"/>
    <p:sldId id="448" r:id="rId19"/>
    <p:sldId id="452" r:id="rId20"/>
    <p:sldId id="453" r:id="rId21"/>
    <p:sldId id="403" r:id="rId22"/>
    <p:sldId id="504" r:id="rId23"/>
    <p:sldId id="406" r:id="rId24"/>
    <p:sldId id="454" r:id="rId25"/>
    <p:sldId id="455" r:id="rId26"/>
    <p:sldId id="456" r:id="rId27"/>
    <p:sldId id="457" r:id="rId28"/>
    <p:sldId id="458" r:id="rId29"/>
    <p:sldId id="408" r:id="rId30"/>
    <p:sldId id="409" r:id="rId31"/>
    <p:sldId id="410" r:id="rId32"/>
    <p:sldId id="411" r:id="rId33"/>
    <p:sldId id="377" r:id="rId34"/>
    <p:sldId id="269" r:id="rId35"/>
    <p:sldId id="271" r:id="rId36"/>
    <p:sldId id="502" r:id="rId37"/>
    <p:sldId id="503" r:id="rId38"/>
    <p:sldId id="272" r:id="rId39"/>
    <p:sldId id="396" r:id="rId40"/>
    <p:sldId id="420" r:id="rId41"/>
    <p:sldId id="459" r:id="rId42"/>
    <p:sldId id="460" r:id="rId43"/>
    <p:sldId id="461" r:id="rId44"/>
    <p:sldId id="462" r:id="rId45"/>
    <p:sldId id="463" r:id="rId46"/>
    <p:sldId id="464" r:id="rId47"/>
    <p:sldId id="465" r:id="rId48"/>
    <p:sldId id="426" r:id="rId49"/>
    <p:sldId id="445" r:id="rId50"/>
    <p:sldId id="423" r:id="rId51"/>
    <p:sldId id="466" r:id="rId52"/>
    <p:sldId id="424" r:id="rId53"/>
    <p:sldId id="425" r:id="rId54"/>
    <p:sldId id="427" r:id="rId55"/>
    <p:sldId id="428" r:id="rId56"/>
    <p:sldId id="429" r:id="rId57"/>
    <p:sldId id="493" r:id="rId58"/>
    <p:sldId id="496" r:id="rId59"/>
    <p:sldId id="498" r:id="rId60"/>
    <p:sldId id="497" r:id="rId61"/>
    <p:sldId id="499" r:id="rId62"/>
    <p:sldId id="500" r:id="rId63"/>
    <p:sldId id="412" r:id="rId64"/>
    <p:sldId id="301" r:id="rId6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2360" autoAdjust="0"/>
  </p:normalViewPr>
  <p:slideViewPr>
    <p:cSldViewPr>
      <p:cViewPr>
        <p:scale>
          <a:sx n="66" d="100"/>
          <a:sy n="66" d="100"/>
        </p:scale>
        <p:origin x="-59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commentAuthors" Target="commentAuthor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9/5/2015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To quote the Society for Learning Analytics</a:t>
            </a:r>
            <a:r>
              <a:rPr lang="en-US" baseline="0" dirty="0" smtClean="0"/>
              <a:t> Research… </a:t>
            </a:r>
          </a:p>
          <a:p>
            <a:endParaRPr lang="en-US" baseline="0" dirty="0" smtClean="0"/>
          </a:p>
          <a:p>
            <a:r>
              <a:rPr lang="en-US" baseline="0" dirty="0" smtClean="0"/>
              <a:t>EDM and learning analytics methods have some similarities with traditional data mining methods, but as with the other areas where data mining methods have been common: bioinformatics, medical informatics, business analytics, data analysis methods in physics, and so on, the unique features of the domain of education leads to the development of unique methods.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D97FD6-3B74-431F-93D0-CFF64BBA6218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4705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8629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38555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DCE2A5-94E2-4767-8BE6-942ED7F620DA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6485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08285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9/5/2015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9/5/2015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9/5/2015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Core Methods in </a:t>
            </a:r>
            <a:br>
              <a:rPr lang="en-US" b="1" dirty="0" smtClean="0"/>
            </a:br>
            <a:r>
              <a:rPr lang="en-US" b="1" dirty="0" smtClean="0"/>
              <a:t>Educational </a:t>
            </a:r>
            <a:r>
              <a:rPr lang="en-US" b="1" dirty="0"/>
              <a:t>Data Mining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HUDK4050</a:t>
            </a:r>
            <a:br>
              <a:rPr lang="en-US" dirty="0" smtClean="0"/>
            </a:br>
            <a:r>
              <a:rPr lang="en-US" smtClean="0"/>
              <a:t>Fall 2015</a:t>
            </a:r>
            <a:endParaRPr lang="en-US" dirty="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Welcome!</a:t>
            </a:r>
          </a:p>
          <a:p>
            <a:endParaRPr lang="en-US" dirty="0" smtClean="0"/>
          </a:p>
          <a:p>
            <a:r>
              <a:rPr lang="en-US" dirty="0" smtClean="0"/>
              <a:t>Special welcome to everyone in the MS in Learning Analytics</a:t>
            </a:r>
          </a:p>
          <a:p>
            <a:r>
              <a:rPr lang="en-US" dirty="0" smtClean="0"/>
              <a:t>Special welcome to everyone </a:t>
            </a:r>
            <a:r>
              <a:rPr lang="en-US" b="1" i="1" dirty="0" smtClean="0"/>
              <a:t>not</a:t>
            </a:r>
            <a:r>
              <a:rPr lang="en-US" dirty="0" smtClean="0"/>
              <a:t> in the MS in Learning Analytics</a:t>
            </a:r>
          </a:p>
        </p:txBody>
      </p:sp>
    </p:spTree>
    <p:extLst>
      <p:ext uri="{BB962C8B-B14F-4D97-AF65-F5344CB8AC3E}">
        <p14:creationId xmlns:p14="http://schemas.microsoft.com/office/powerpoint/2010/main" val="1440680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Administrative Stuff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 everyone signed up for class?</a:t>
            </a:r>
          </a:p>
          <a:p>
            <a:endParaRPr lang="en-US" dirty="0"/>
          </a:p>
          <a:p>
            <a:r>
              <a:rPr lang="en-US" dirty="0" smtClean="0"/>
              <a:t>If not, and you want to receive credit, please talk to me after class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 Schedule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 Schedule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r>
              <a:rPr lang="en-US" dirty="0" smtClean="0"/>
              <a:t>Updated versions will be available on the course webpage</a:t>
            </a:r>
          </a:p>
          <a:p>
            <a:endParaRPr lang="en-US" dirty="0"/>
          </a:p>
          <a:p>
            <a:r>
              <a:rPr lang="en-US" dirty="0" smtClean="0"/>
              <a:t>Readings are mostly available on the webpage</a:t>
            </a:r>
          </a:p>
          <a:p>
            <a:r>
              <a:rPr lang="en-US" dirty="0" smtClean="0"/>
              <a:t>Those not publicly available will be made available at</a:t>
            </a:r>
          </a:p>
          <a:p>
            <a:r>
              <a:rPr lang="en-US" dirty="0"/>
              <a:t>https://drive.google.com/folderview?id=0B3e6NaCpKireVGdOQ0VPN29qMVE&amp;usp=sharing</a:t>
            </a:r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 Schedule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More content than a usual TC class</a:t>
            </a:r>
          </a:p>
          <a:p>
            <a:endParaRPr lang="en-US" dirty="0"/>
          </a:p>
          <a:p>
            <a:r>
              <a:rPr lang="en-US" dirty="0" smtClean="0"/>
              <a:t>But also a somewhat more irregular schedule than a usual TC class</a:t>
            </a:r>
          </a:p>
          <a:p>
            <a:pPr lvl="1"/>
            <a:endParaRPr lang="en-US" dirty="0"/>
          </a:p>
          <a:p>
            <a:r>
              <a:rPr lang="en-US" dirty="0" smtClean="0"/>
              <a:t>I travel a lot for grant commitments</a:t>
            </a:r>
          </a:p>
          <a:p>
            <a:endParaRPr lang="en-US" dirty="0"/>
          </a:p>
          <a:p>
            <a:r>
              <a:rPr lang="en-US" dirty="0" smtClean="0"/>
              <a:t>Online schedule will be kept up-to-date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5333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Required Texts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Baker, R.S. (</a:t>
            </a:r>
            <a:r>
              <a:rPr lang="en-US" dirty="0" smtClean="0"/>
              <a:t>2015) </a:t>
            </a:r>
            <a:r>
              <a:rPr lang="en-US" i="1" dirty="0"/>
              <a:t>Big Data and </a:t>
            </a:r>
            <a:r>
              <a:rPr lang="en-US" i="1" dirty="0" smtClean="0"/>
              <a:t>Education</a:t>
            </a:r>
            <a:r>
              <a:rPr lang="en-US" dirty="0" smtClean="0"/>
              <a:t>. 2</a:t>
            </a:r>
            <a:r>
              <a:rPr lang="en-US" baseline="30000" dirty="0" smtClean="0"/>
              <a:t>nd</a:t>
            </a:r>
            <a:r>
              <a:rPr lang="en-US" dirty="0" smtClean="0"/>
              <a:t> edition.</a:t>
            </a:r>
            <a:endParaRPr lang="en-US" dirty="0"/>
          </a:p>
          <a:p>
            <a:pPr lvl="0"/>
            <a:r>
              <a:rPr lang="en-US" dirty="0" smtClean="0"/>
              <a:t>http</a:t>
            </a:r>
            <a:r>
              <a:rPr lang="en-US" dirty="0"/>
              <a:t>:/www.columbia.edu/~rsb2162</a:t>
            </a:r>
            <a:r>
              <a:rPr lang="en-US" dirty="0" smtClean="0"/>
              <a:t>/</a:t>
            </a:r>
            <a:br>
              <a:rPr lang="en-US" dirty="0" smtClean="0"/>
            </a:br>
            <a:r>
              <a:rPr lang="en-US" dirty="0" smtClean="0"/>
              <a:t>bigdataeducation.html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r>
              <a:rPr lang="en-US" dirty="0" smtClean="0"/>
              <a:t>This is a graduate class</a:t>
            </a:r>
          </a:p>
          <a:p>
            <a:endParaRPr lang="en-US" dirty="0" smtClean="0"/>
          </a:p>
          <a:p>
            <a:r>
              <a:rPr lang="en-US" dirty="0" smtClean="0"/>
              <a:t>I expect you to decide what is crucial for you</a:t>
            </a:r>
          </a:p>
          <a:p>
            <a:endParaRPr lang="en-US" dirty="0" smtClean="0"/>
          </a:p>
          <a:p>
            <a:r>
              <a:rPr lang="en-US" dirty="0" smtClean="0"/>
              <a:t>And what you should skim to be prepared for class discussion and for when you need to know it in 8 years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That said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89327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Readings and Participation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It is expected that you come to class, unless you have a very good reason not to</a:t>
            </a:r>
          </a:p>
          <a:p>
            <a:endParaRPr lang="en-US" dirty="0" smtClean="0"/>
          </a:p>
          <a:p>
            <a:r>
              <a:rPr lang="en-US" b="1" i="1" dirty="0" smtClean="0"/>
              <a:t>It </a:t>
            </a:r>
            <a:r>
              <a:rPr lang="en-US" b="1" i="1" dirty="0"/>
              <a:t>is expected that you watch Big Data and Education videos before class, so we can discuss them rather than me repeating </a:t>
            </a:r>
            <a:r>
              <a:rPr lang="en-US" b="1" i="1" dirty="0" smtClean="0"/>
              <a:t>them</a:t>
            </a:r>
          </a:p>
          <a:p>
            <a:pPr lvl="1"/>
            <a:endParaRPr lang="en-US" dirty="0"/>
          </a:p>
          <a:p>
            <a:r>
              <a:rPr lang="en-US" dirty="0" smtClean="0"/>
              <a:t>It is expected that you be prepared for class by skimming the readings to the point where you can participate effectively in class discussion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 smtClean="0"/>
              <a:t>This is your education, make the most of it!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5239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This course covers methods from the emerging </a:t>
            </a:r>
            <a:r>
              <a:rPr lang="en-US" dirty="0" smtClean="0"/>
              <a:t>area of </a:t>
            </a:r>
            <a:r>
              <a:rPr lang="en-US" dirty="0"/>
              <a:t>educational data mining.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You will </a:t>
            </a:r>
            <a:r>
              <a:rPr lang="en-US" dirty="0"/>
              <a:t>learn how to execute these methods in standard software </a:t>
            </a:r>
            <a:r>
              <a:rPr lang="en-US" dirty="0" smtClean="0"/>
              <a:t>packages</a:t>
            </a:r>
          </a:p>
          <a:p>
            <a:r>
              <a:rPr lang="en-US" dirty="0" smtClean="0"/>
              <a:t>And </a:t>
            </a:r>
            <a:r>
              <a:rPr lang="en-US" dirty="0"/>
              <a:t>the limitations of existing implementations of these methods. 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Equally </a:t>
            </a:r>
            <a:r>
              <a:rPr lang="en-US" dirty="0"/>
              <a:t>importantly, </a:t>
            </a:r>
            <a:r>
              <a:rPr lang="en-US" dirty="0" smtClean="0"/>
              <a:t>you will </a:t>
            </a:r>
            <a:r>
              <a:rPr lang="en-US" dirty="0"/>
              <a:t>learn when and why to use these methods. 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Discussion </a:t>
            </a:r>
            <a:r>
              <a:rPr lang="en-US" dirty="0"/>
              <a:t>of how EDM differs from more traditional statistical and psychometric approaches will be a key part of this </a:t>
            </a:r>
            <a:r>
              <a:rPr lang="en-US" dirty="0" smtClean="0"/>
              <a:t>course</a:t>
            </a:r>
          </a:p>
          <a:p>
            <a:endParaRPr lang="en-US" dirty="0"/>
          </a:p>
          <a:p>
            <a:r>
              <a:rPr lang="en-US" dirty="0" smtClean="0"/>
              <a:t>In </a:t>
            </a:r>
            <a:r>
              <a:rPr lang="en-US" dirty="0"/>
              <a:t>particular, we will study how many of the same statistical and mathematical approaches are used in different ways in these research communities.</a:t>
            </a:r>
          </a:p>
        </p:txBody>
      </p:sp>
    </p:spTree>
    <p:extLst>
      <p:ext uri="{BB962C8B-B14F-4D97-AF65-F5344CB8AC3E}">
        <p14:creationId xmlns:p14="http://schemas.microsoft.com/office/powerpoint/2010/main" val="19186121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There will be 8 basic </a:t>
            </a:r>
            <a:r>
              <a:rPr lang="en-US" dirty="0" err="1" smtClean="0"/>
              <a:t>homeworks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You choose 6 of them to complete</a:t>
            </a:r>
          </a:p>
          <a:p>
            <a:pPr lvl="1"/>
            <a:r>
              <a:rPr lang="en-US" dirty="0" smtClean="0"/>
              <a:t>3 from the first 4 (e.g. BHW 1-4)</a:t>
            </a:r>
          </a:p>
          <a:p>
            <a:pPr lvl="1"/>
            <a:r>
              <a:rPr lang="en-US" dirty="0" smtClean="0"/>
              <a:t>3 from the second 4 (e.g. BHW 5-8)</a:t>
            </a:r>
          </a:p>
          <a:p>
            <a:pPr lvl="1"/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</a:t>
            </a:r>
            <a:r>
              <a:rPr lang="en-US" dirty="0" err="1" smtClean="0"/>
              <a:t>homeworks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Basic </a:t>
            </a:r>
            <a:r>
              <a:rPr lang="en-US" dirty="0" err="1"/>
              <a:t>homeworks</a:t>
            </a:r>
            <a:r>
              <a:rPr lang="en-US" dirty="0"/>
              <a:t> will be due </a:t>
            </a:r>
            <a:r>
              <a:rPr lang="en-US" b="1" i="1" dirty="0"/>
              <a:t>before</a:t>
            </a:r>
            <a:r>
              <a:rPr lang="en-US" dirty="0"/>
              <a:t> the class session where their topic is discussed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25000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These are not your usual </a:t>
            </a:r>
            <a:r>
              <a:rPr lang="en-US" dirty="0" err="1" smtClean="0"/>
              <a:t>homeworks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Most homework is assigned after the topic is discussed in class, to reinforce what is learned</a:t>
            </a:r>
          </a:p>
          <a:p>
            <a:endParaRPr lang="en-US" dirty="0"/>
          </a:p>
          <a:p>
            <a:r>
              <a:rPr lang="en-US" dirty="0" smtClean="0"/>
              <a:t>This homework is due </a:t>
            </a:r>
            <a:r>
              <a:rPr lang="en-US" b="1" i="1" dirty="0" smtClean="0"/>
              <a:t>before</a:t>
            </a:r>
            <a:r>
              <a:rPr lang="en-US" dirty="0" smtClean="0"/>
              <a:t> the topic is discussed in class, to enable us to talk more concretely about the topic in class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96482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do Basic Homework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Use </a:t>
            </a:r>
            <a:r>
              <a:rPr lang="en-US" dirty="0" err="1" smtClean="0"/>
              <a:t>TutorShop</a:t>
            </a:r>
            <a:r>
              <a:rPr lang="en-US" dirty="0" smtClean="0"/>
              <a:t> account emailed to you</a:t>
            </a:r>
          </a:p>
          <a:p>
            <a:endParaRPr lang="en-US" dirty="0"/>
          </a:p>
          <a:p>
            <a:r>
              <a:rPr lang="en-US" dirty="0" smtClean="0"/>
              <a:t>If you do not have a </a:t>
            </a:r>
            <a:r>
              <a:rPr lang="en-US" dirty="0" err="1" smtClean="0"/>
              <a:t>TutorShop</a:t>
            </a:r>
            <a:r>
              <a:rPr lang="en-US" dirty="0" smtClean="0"/>
              <a:t> account, please email me right away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63825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There will be 6 creative </a:t>
            </a:r>
            <a:r>
              <a:rPr lang="en-US" dirty="0" err="1" smtClean="0"/>
              <a:t>homeworks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You choose 4 of them to complete</a:t>
            </a:r>
          </a:p>
          <a:p>
            <a:pPr lvl="1"/>
            <a:r>
              <a:rPr lang="en-US" dirty="0" smtClean="0"/>
              <a:t>2 from the first 3 (e.g. CHW 1-3)</a:t>
            </a:r>
          </a:p>
          <a:p>
            <a:pPr lvl="1"/>
            <a:r>
              <a:rPr lang="en-US" dirty="0" smtClean="0"/>
              <a:t>2 from the second 3 (e.g. CHW 4-6)</a:t>
            </a:r>
          </a:p>
          <a:p>
            <a:pPr lvl="1"/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474283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Creative </a:t>
            </a:r>
            <a:r>
              <a:rPr lang="en-US" dirty="0" err="1" smtClean="0"/>
              <a:t>homeworks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Creative </a:t>
            </a:r>
            <a:r>
              <a:rPr lang="en-US" dirty="0" err="1" smtClean="0"/>
              <a:t>homeworks</a:t>
            </a:r>
            <a:r>
              <a:rPr lang="en-US" dirty="0" smtClean="0"/>
              <a:t> </a:t>
            </a:r>
            <a:r>
              <a:rPr lang="en-US" dirty="0"/>
              <a:t>will be due </a:t>
            </a:r>
            <a:r>
              <a:rPr lang="en-US" b="1" i="1" dirty="0" smtClean="0"/>
              <a:t>after </a:t>
            </a:r>
            <a:r>
              <a:rPr lang="en-US" dirty="0" smtClean="0"/>
              <a:t>the </a:t>
            </a:r>
            <a:r>
              <a:rPr lang="en-US" dirty="0"/>
              <a:t>class session where their topic is discussed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07520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These </a:t>
            </a:r>
            <a:r>
              <a:rPr lang="en-US" dirty="0" err="1" smtClean="0"/>
              <a:t>homeworks</a:t>
            </a:r>
            <a:r>
              <a:rPr lang="en-US" dirty="0" smtClean="0"/>
              <a:t> will involve creative application of the methods discussed in class, going beyond what we discuss in class</a:t>
            </a:r>
          </a:p>
        </p:txBody>
      </p:sp>
    </p:spTree>
    <p:extLst>
      <p:ext uri="{BB962C8B-B14F-4D97-AF65-F5344CB8AC3E}">
        <p14:creationId xmlns:p14="http://schemas.microsoft.com/office/powerpoint/2010/main" val="37052848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These </a:t>
            </a:r>
            <a:r>
              <a:rPr lang="en-US" dirty="0" err="1" smtClean="0"/>
              <a:t>homeworks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These </a:t>
            </a:r>
            <a:r>
              <a:rPr lang="en-US" dirty="0" err="1" smtClean="0"/>
              <a:t>homeworks</a:t>
            </a:r>
            <a:r>
              <a:rPr lang="en-US" dirty="0" smtClean="0"/>
              <a:t> will not require flawless, perfect execution</a:t>
            </a:r>
          </a:p>
          <a:p>
            <a:endParaRPr lang="en-US" dirty="0"/>
          </a:p>
          <a:p>
            <a:r>
              <a:rPr lang="en-US" dirty="0" smtClean="0"/>
              <a:t>They will require personal discovery and learning from text and video resources</a:t>
            </a:r>
          </a:p>
          <a:p>
            <a:endParaRPr lang="en-US" dirty="0"/>
          </a:p>
          <a:p>
            <a:r>
              <a:rPr lang="en-US" dirty="0" smtClean="0"/>
              <a:t>Giving you a base to learn more from class discussion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85494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Homeworks</a:t>
            </a:r>
            <a:r>
              <a:rPr lang="en-US" dirty="0" smtClean="0"/>
              <a:t> will be </a:t>
            </a:r>
            <a:r>
              <a:rPr lang="en-US" dirty="0"/>
              <a:t>due at least 3 hours before the beginning </a:t>
            </a:r>
            <a:r>
              <a:rPr lang="en-US" dirty="0" smtClean="0"/>
              <a:t>of </a:t>
            </a:r>
            <a:r>
              <a:rPr lang="en-US" dirty="0"/>
              <a:t>class (e.g. </a:t>
            </a:r>
            <a:r>
              <a:rPr lang="en-US" dirty="0" smtClean="0"/>
              <a:t>10am) on the due date</a:t>
            </a:r>
          </a:p>
          <a:p>
            <a:endParaRPr lang="en-US" dirty="0"/>
          </a:p>
          <a:p>
            <a:r>
              <a:rPr lang="en-US" dirty="0" smtClean="0"/>
              <a:t>Since you have a choice of </a:t>
            </a:r>
            <a:r>
              <a:rPr lang="en-US" dirty="0" err="1" smtClean="0"/>
              <a:t>homeworks</a:t>
            </a:r>
            <a:r>
              <a:rPr lang="en-US" dirty="0" smtClean="0"/>
              <a:t>, extensions will only be granted for instructor error or extreme circumstances</a:t>
            </a:r>
          </a:p>
          <a:p>
            <a:pPr lvl="1"/>
            <a:r>
              <a:rPr lang="en-US" dirty="0" smtClean="0"/>
              <a:t>Outside of these situations, late = 0 credit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923898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 can not do extra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If you do extra assignments</a:t>
            </a:r>
          </a:p>
          <a:p>
            <a:pPr lvl="1"/>
            <a:r>
              <a:rPr lang="en-US" dirty="0" smtClean="0"/>
              <a:t>I will grade the first 3 of each 4 basic assignments</a:t>
            </a:r>
          </a:p>
          <a:p>
            <a:pPr lvl="1"/>
            <a:r>
              <a:rPr lang="en-US" dirty="0" smtClean="0"/>
              <a:t>I will grade the first 2 of each 3 creative assignments</a:t>
            </a:r>
          </a:p>
          <a:p>
            <a:pPr lvl="1"/>
            <a:r>
              <a:rPr lang="en-US" dirty="0" smtClean="0"/>
              <a:t>I will give you feedback but no extra credit</a:t>
            </a:r>
          </a:p>
          <a:p>
            <a:pPr lvl="1"/>
            <a:r>
              <a:rPr lang="en-US" dirty="0" smtClean="0"/>
              <a:t>You cannot get extra credit by doing more assignments</a:t>
            </a:r>
          </a:p>
          <a:p>
            <a:pPr lvl="1"/>
            <a:r>
              <a:rPr lang="en-US" dirty="0" smtClean="0"/>
              <a:t>You cannot pick which assignments I grade after the fact</a:t>
            </a:r>
          </a:p>
          <a:p>
            <a:pPr lvl="1"/>
            <a:endParaRPr lang="en-US" dirty="0"/>
          </a:p>
          <a:p>
            <a:r>
              <a:rPr lang="en-US" dirty="0" smtClean="0"/>
              <a:t>Are there any questions about this?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54632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Because of that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must be prepared to discuss your </a:t>
            </a:r>
            <a:r>
              <a:rPr lang="en-US" dirty="0" smtClean="0"/>
              <a:t>work </a:t>
            </a:r>
            <a:r>
              <a:rPr lang="en-US" dirty="0"/>
              <a:t>in class 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You </a:t>
            </a:r>
            <a:r>
              <a:rPr lang="en-US" dirty="0"/>
              <a:t>do not need to create </a:t>
            </a:r>
            <a:r>
              <a:rPr lang="en-US" dirty="0" smtClean="0"/>
              <a:t>slides</a:t>
            </a:r>
          </a:p>
          <a:p>
            <a:endParaRPr lang="en-US" dirty="0" smtClean="0"/>
          </a:p>
          <a:p>
            <a:r>
              <a:rPr lang="en-US" dirty="0" smtClean="0"/>
              <a:t>But </a:t>
            </a:r>
            <a:r>
              <a:rPr lang="en-US" dirty="0"/>
              <a:t>be prepared </a:t>
            </a:r>
            <a:endParaRPr lang="en-US" dirty="0" smtClean="0"/>
          </a:p>
          <a:p>
            <a:pPr lvl="1"/>
            <a:r>
              <a:rPr lang="en-US" dirty="0" smtClean="0"/>
              <a:t>to </a:t>
            </a:r>
            <a:r>
              <a:rPr lang="en-US" dirty="0"/>
              <a:t>have your assignment </a:t>
            </a:r>
            <a:r>
              <a:rPr lang="en-US" dirty="0" smtClean="0"/>
              <a:t>projected</a:t>
            </a:r>
          </a:p>
          <a:p>
            <a:pPr lvl="1"/>
            <a:r>
              <a:rPr lang="en-US" dirty="0" smtClean="0"/>
              <a:t>to </a:t>
            </a:r>
            <a:r>
              <a:rPr lang="en-US" dirty="0"/>
              <a:t>discuss aspects of your assignment in </a:t>
            </a:r>
            <a:r>
              <a:rPr lang="en-US" dirty="0" smtClean="0"/>
              <a:t>class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3563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lot of work?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I’m told by some students in the class that this course has gotten a reputation as being a lot of work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33328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lot of work?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I’m told by some students in the class that this course has gotten a reputation as being a lot of work</a:t>
            </a:r>
          </a:p>
          <a:p>
            <a:endParaRPr lang="en-US" dirty="0"/>
          </a:p>
          <a:p>
            <a:r>
              <a:rPr lang="en-US" dirty="0" smtClean="0"/>
              <a:t>And that is true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07763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lot of work?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I’m told by some students in the class that this course has gotten a reputation as being a lot of work</a:t>
            </a:r>
          </a:p>
          <a:p>
            <a:endParaRPr lang="en-US" dirty="0"/>
          </a:p>
          <a:p>
            <a:r>
              <a:rPr lang="en-US" dirty="0" smtClean="0"/>
              <a:t>And that is true</a:t>
            </a:r>
          </a:p>
          <a:p>
            <a:endParaRPr lang="en-US" dirty="0"/>
          </a:p>
          <a:p>
            <a:r>
              <a:rPr lang="en-US" dirty="0" smtClean="0"/>
              <a:t>But the grading is not particularly harsh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07803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Goal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Learn a suite of methods for mining data</a:t>
            </a:r>
          </a:p>
          <a:p>
            <a:endParaRPr lang="en-US" dirty="0"/>
          </a:p>
          <a:p>
            <a:r>
              <a:rPr lang="en-US" dirty="0" smtClean="0"/>
              <a:t>There is a lot to learn in this course</a:t>
            </a:r>
          </a:p>
          <a:p>
            <a:endParaRPr lang="en-US" dirty="0"/>
          </a:p>
          <a:p>
            <a:r>
              <a:rPr lang="en-US" dirty="0" smtClean="0"/>
              <a:t>And that’s why there is a lot of work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59275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If you’re worried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Come talk to me</a:t>
            </a:r>
          </a:p>
          <a:p>
            <a:endParaRPr lang="en-US" dirty="0"/>
          </a:p>
          <a:p>
            <a:r>
              <a:rPr lang="en-US" dirty="0" smtClean="0"/>
              <a:t>I try to find a way to accommodate every student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99798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Homework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All assignments for this class are individual assignments</a:t>
            </a:r>
          </a:p>
          <a:p>
            <a:pPr lvl="1"/>
            <a:r>
              <a:rPr lang="en-US" dirty="0" smtClean="0"/>
              <a:t>You must turn in your own work</a:t>
            </a:r>
          </a:p>
          <a:p>
            <a:pPr lvl="1"/>
            <a:r>
              <a:rPr lang="en-US" dirty="0" smtClean="0"/>
              <a:t>It cannot be identical to another student’s work (except where the Basic Assignments make all assignments identical)</a:t>
            </a:r>
          </a:p>
          <a:p>
            <a:pPr lvl="1"/>
            <a:r>
              <a:rPr lang="en-US" dirty="0" smtClean="0"/>
              <a:t>The goal of the Creative Assignments is to get diverse solutions we can discuss in class</a:t>
            </a:r>
          </a:p>
          <a:p>
            <a:pPr lvl="1"/>
            <a:endParaRPr lang="en-US" dirty="0"/>
          </a:p>
          <a:p>
            <a:r>
              <a:rPr lang="en-US" dirty="0" smtClean="0"/>
              <a:t>However, you are welcome to discuss the readings or technical details of the assignments with each other</a:t>
            </a:r>
          </a:p>
          <a:p>
            <a:pPr lvl="1"/>
            <a:r>
              <a:rPr lang="en-US" dirty="0" smtClean="0"/>
              <a:t>Including on the class discussion forum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358383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Buford can’t figure out the UI for the software tool. Alpharetta helps him with the UI.</a:t>
            </a:r>
          </a:p>
          <a:p>
            <a:pPr lvl="1"/>
            <a:r>
              <a:rPr lang="en-US" dirty="0" smtClean="0"/>
              <a:t>OK!</a:t>
            </a:r>
          </a:p>
          <a:p>
            <a:endParaRPr lang="en-US" dirty="0"/>
          </a:p>
          <a:p>
            <a:r>
              <a:rPr lang="en-US" dirty="0" smtClean="0"/>
              <a:t>Deanna is struggling to understand the item parameter in PFA to set up the mathematical model. </a:t>
            </a:r>
            <a:r>
              <a:rPr lang="en-US" dirty="0" err="1" smtClean="0"/>
              <a:t>Carlito</a:t>
            </a:r>
            <a:r>
              <a:rPr lang="en-US" dirty="0" smtClean="0"/>
              <a:t> explains it to her.</a:t>
            </a:r>
          </a:p>
          <a:p>
            <a:pPr lvl="1"/>
            <a:r>
              <a:rPr lang="en-US" dirty="0" smtClean="0"/>
              <a:t>OK!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33974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Fernando and </a:t>
            </a:r>
            <a:r>
              <a:rPr lang="en-US" dirty="0" err="1" smtClean="0"/>
              <a:t>Evie</a:t>
            </a:r>
            <a:r>
              <a:rPr lang="en-US" dirty="0" smtClean="0"/>
              <a:t> do the assignment together from beginning to end, but write it up separately. </a:t>
            </a:r>
          </a:p>
          <a:p>
            <a:pPr lvl="1"/>
            <a:r>
              <a:rPr lang="en-US" dirty="0" smtClean="0"/>
              <a:t>Not OK</a:t>
            </a:r>
          </a:p>
          <a:p>
            <a:endParaRPr lang="en-US" dirty="0"/>
          </a:p>
          <a:p>
            <a:r>
              <a:rPr lang="en-US" dirty="0" smtClean="0"/>
              <a:t>Giorgio and Hannah do the assignment separately, but discuss their (fairly different) approaches over lunch </a:t>
            </a:r>
          </a:p>
          <a:p>
            <a:pPr lvl="1"/>
            <a:r>
              <a:rPr lang="en-US" dirty="0" smtClean="0"/>
              <a:t>OK!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24450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Plagiarism and Cheating: </a:t>
            </a:r>
            <a:br>
              <a:rPr lang="en-US" dirty="0" smtClean="0"/>
            </a:br>
            <a:r>
              <a:rPr lang="en-US" dirty="0" smtClean="0"/>
              <a:t>Boilerplate Slide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Don’t do it</a:t>
            </a:r>
          </a:p>
          <a:p>
            <a:endParaRPr lang="en-US" dirty="0"/>
          </a:p>
          <a:p>
            <a:r>
              <a:rPr lang="en-US" dirty="0" smtClean="0"/>
              <a:t>If you have any questions about what it is, talk to me </a:t>
            </a:r>
            <a:r>
              <a:rPr lang="en-US" b="1" i="1" dirty="0" smtClean="0"/>
              <a:t>before</a:t>
            </a:r>
            <a:r>
              <a:rPr lang="en-US" dirty="0" smtClean="0"/>
              <a:t> you turn in an assignment that involves either of these</a:t>
            </a:r>
          </a:p>
          <a:p>
            <a:endParaRPr lang="en-US" dirty="0"/>
          </a:p>
          <a:p>
            <a:r>
              <a:rPr lang="en-US" dirty="0" smtClean="0"/>
              <a:t>University regulations will be followed to the letter</a:t>
            </a:r>
          </a:p>
          <a:p>
            <a:endParaRPr lang="en-US" dirty="0"/>
          </a:p>
          <a:p>
            <a:r>
              <a:rPr lang="en-US" dirty="0" smtClean="0"/>
              <a:t>That said, I am </a:t>
            </a:r>
            <a:r>
              <a:rPr lang="en-US" dirty="0"/>
              <a:t>not really worried </a:t>
            </a:r>
            <a:r>
              <a:rPr lang="en-US" dirty="0" smtClean="0"/>
              <a:t>about this problem in this class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55339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/>
          </a:bodyPr>
          <a:lstStyle/>
          <a:p>
            <a:r>
              <a:rPr lang="en-US" dirty="0"/>
              <a:t>6 of 8 Basic </a:t>
            </a:r>
            <a:r>
              <a:rPr lang="en-US" dirty="0" smtClean="0"/>
              <a:t>Assignments </a:t>
            </a:r>
          </a:p>
          <a:p>
            <a:pPr lvl="1"/>
            <a:r>
              <a:rPr lang="en-US" dirty="0" smtClean="0"/>
              <a:t>6</a:t>
            </a:r>
            <a:r>
              <a:rPr lang="en-US" dirty="0"/>
              <a:t>% each (up to a maximum of 36</a:t>
            </a:r>
            <a:r>
              <a:rPr lang="en-US" dirty="0" smtClean="0"/>
              <a:t>%)</a:t>
            </a:r>
          </a:p>
          <a:p>
            <a:r>
              <a:rPr lang="en-US" dirty="0" smtClean="0"/>
              <a:t> </a:t>
            </a:r>
            <a:r>
              <a:rPr lang="en-US" dirty="0"/>
              <a:t>4 of 8 Creative </a:t>
            </a:r>
            <a:r>
              <a:rPr lang="en-US" dirty="0" smtClean="0"/>
              <a:t>Assignments </a:t>
            </a:r>
          </a:p>
          <a:p>
            <a:pPr lvl="1"/>
            <a:r>
              <a:rPr lang="en-US" dirty="0" smtClean="0"/>
              <a:t>10</a:t>
            </a:r>
            <a:r>
              <a:rPr lang="en-US" dirty="0"/>
              <a:t>% each </a:t>
            </a:r>
            <a:r>
              <a:rPr lang="en-US" dirty="0" smtClean="0"/>
              <a:t>(</a:t>
            </a:r>
            <a:r>
              <a:rPr lang="en-US" dirty="0"/>
              <a:t>up to a maximum of 40%) </a:t>
            </a:r>
            <a:endParaRPr lang="en-US" dirty="0" smtClean="0"/>
          </a:p>
          <a:p>
            <a:r>
              <a:rPr lang="en-US" dirty="0" smtClean="0"/>
              <a:t>Class </a:t>
            </a:r>
            <a:r>
              <a:rPr lang="en-US" dirty="0"/>
              <a:t>participation </a:t>
            </a:r>
            <a:r>
              <a:rPr lang="en-US" dirty="0" smtClean="0"/>
              <a:t>24% </a:t>
            </a:r>
          </a:p>
          <a:p>
            <a:endParaRPr lang="en-US" dirty="0"/>
          </a:p>
          <a:p>
            <a:r>
              <a:rPr lang="en-US" dirty="0"/>
              <a:t>PLUS: For every homework, there will be a special bonus of 20% for the best hand‐in. “Best” will be </a:t>
            </a:r>
            <a:r>
              <a:rPr lang="en-US" dirty="0" smtClean="0"/>
              <a:t>defined </a:t>
            </a:r>
            <a:r>
              <a:rPr lang="en-US" dirty="0"/>
              <a:t>in each assignment. 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Examinations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None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Accommodations for Students with Disabilities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See syllabus and then see me</a:t>
            </a:r>
            <a:endParaRPr lang="en-US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Best way to reach me is email</a:t>
            </a:r>
          </a:p>
          <a:p>
            <a:r>
              <a:rPr lang="en-US" dirty="0" smtClean="0"/>
              <a:t>I am happy to set up meetings with you</a:t>
            </a:r>
          </a:p>
          <a:p>
            <a:r>
              <a:rPr lang="en-US" dirty="0" smtClean="0"/>
              <a:t>Better to set up a meeting with me than to just show up at my office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837664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If you have a question about course material you are probably better off posting to </a:t>
            </a:r>
            <a:r>
              <a:rPr lang="en-US" smtClean="0"/>
              <a:t>the Moodle forum </a:t>
            </a:r>
            <a:r>
              <a:rPr lang="en-US" dirty="0" smtClean="0"/>
              <a:t>than emailing me directly</a:t>
            </a:r>
          </a:p>
          <a:p>
            <a:pPr lvl="1"/>
            <a:r>
              <a:rPr lang="en-US" dirty="0" smtClean="0"/>
              <a:t>I will check the forum regularly</a:t>
            </a:r>
          </a:p>
          <a:p>
            <a:pPr lvl="1"/>
            <a:r>
              <a:rPr lang="en-US" dirty="0" smtClean="0"/>
              <a:t>And your classmates may give you an answer before I can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860051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Any questions on the syllabus, schedule, or administrative topics?</a:t>
            </a:r>
            <a:endParaRPr lang="en-US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are you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And why are you here?</a:t>
            </a:r>
          </a:p>
          <a:p>
            <a:endParaRPr lang="en-US" dirty="0" smtClean="0"/>
          </a:p>
          <a:p>
            <a:r>
              <a:rPr lang="en-US" dirty="0" smtClean="0"/>
              <a:t>What kind of methods do you use in your research/work?</a:t>
            </a:r>
          </a:p>
          <a:p>
            <a:endParaRPr lang="en-US" dirty="0"/>
          </a:p>
          <a:p>
            <a:r>
              <a:rPr lang="en-US" dirty="0" smtClean="0"/>
              <a:t>What kind of methods do you see yourself wanting to use in the future?</a:t>
            </a:r>
            <a:endParaRPr lang="en-US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This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00018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“the </a:t>
            </a:r>
            <a:r>
              <a:rPr lang="en-US" dirty="0"/>
              <a:t>measurement, collection, analysis and reporting of data about learners and their contexts, for purposes of understanding and optimizing learning and the environments in which it </a:t>
            </a:r>
            <a:r>
              <a:rPr lang="en-US" dirty="0" smtClean="0"/>
              <a:t>occurs.”</a:t>
            </a:r>
            <a:r>
              <a:rPr lang="en-US" dirty="0"/>
              <a:t/>
            </a:r>
            <a:br>
              <a:rPr lang="en-US" dirty="0"/>
            </a:b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228600" y="6172200"/>
            <a:ext cx="891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(www.solaresearch.org/mission/about)</a:t>
            </a:r>
            <a:endParaRPr lang="en-US" dirty="0"/>
          </a:p>
        </p:txBody>
      </p:sp>
      <p:pic>
        <p:nvPicPr>
          <p:cNvPr id="5" name="Picture 4" descr="http://www.solaresearch.org/wp-content/uploads/2012/05/SoLAR_Logo_LowR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1800" y="5840895"/>
            <a:ext cx="2243072" cy="960783"/>
          </a:xfrm>
          <a:prstGeom prst="rect">
            <a:avLst/>
          </a:prstGeom>
          <a:noFill/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68" y="304800"/>
            <a:ext cx="8949447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7217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Joint goal of exploring the “big data” now available on learners and learning</a:t>
            </a:r>
          </a:p>
          <a:p>
            <a:endParaRPr lang="en-US" dirty="0"/>
          </a:p>
          <a:p>
            <a:r>
              <a:rPr lang="en-US" dirty="0" smtClean="0"/>
              <a:t>To promote</a:t>
            </a:r>
          </a:p>
          <a:p>
            <a:pPr lvl="1"/>
            <a:r>
              <a:rPr lang="en-US" dirty="0" smtClean="0"/>
              <a:t>New scientific discoveries &amp; to advance science of learning</a:t>
            </a:r>
          </a:p>
          <a:p>
            <a:pPr lvl="1"/>
            <a:r>
              <a:rPr lang="en-US" dirty="0" smtClean="0"/>
              <a:t>Better assessment of learners along multiple dimensions</a:t>
            </a:r>
          </a:p>
          <a:p>
            <a:pPr lvl="2"/>
            <a:r>
              <a:rPr lang="en-US" dirty="0" smtClean="0"/>
              <a:t>Social, cognitive, emotional, meta-cognitive, etc.</a:t>
            </a:r>
          </a:p>
          <a:p>
            <a:pPr lvl="2"/>
            <a:r>
              <a:rPr lang="en-US" dirty="0" smtClean="0"/>
              <a:t>Individual, group, institutional, etc.</a:t>
            </a:r>
          </a:p>
          <a:p>
            <a:pPr lvl="1"/>
            <a:r>
              <a:rPr lang="en-US" dirty="0" smtClean="0"/>
              <a:t>Better real-time support for learners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0945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explosion in data is supporting a revolution in the science of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Large-scale studies have always been possible…</a:t>
            </a:r>
          </a:p>
          <a:p>
            <a:endParaRPr lang="en-US" dirty="0"/>
          </a:p>
          <a:p>
            <a:r>
              <a:rPr lang="en-US" dirty="0" smtClean="0"/>
              <a:t>But it was hard to be large-scale </a:t>
            </a:r>
            <a:br>
              <a:rPr lang="en-US" dirty="0" smtClean="0"/>
            </a:br>
            <a:r>
              <a:rPr lang="en-US" b="1" i="1" dirty="0" smtClean="0"/>
              <a:t>and </a:t>
            </a:r>
            <a:r>
              <a:rPr lang="en-US" dirty="0" smtClean="0"/>
              <a:t>fine-grained</a:t>
            </a:r>
          </a:p>
          <a:p>
            <a:endParaRPr lang="en-US" dirty="0"/>
          </a:p>
          <a:p>
            <a:r>
              <a:rPr lang="en-US" dirty="0" smtClean="0"/>
              <a:t>And it was expensive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824035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EDM is…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“… escalating the speed of research on many problems in education.”</a:t>
            </a:r>
          </a:p>
          <a:p>
            <a:r>
              <a:rPr lang="en-US" dirty="0"/>
              <a:t>“Not only can you look at unique learning trajectories of individuals, but the sophistication of the models of learning goes up enormously</a:t>
            </a:r>
            <a:r>
              <a:rPr lang="en-US" dirty="0" smtClean="0"/>
              <a:t>.”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Arthur </a:t>
            </a:r>
            <a:r>
              <a:rPr lang="en-US" dirty="0" err="1"/>
              <a:t>Graesser</a:t>
            </a:r>
            <a:r>
              <a:rPr lang="en-US" dirty="0"/>
              <a:t>, </a:t>
            </a:r>
            <a:r>
              <a:rPr lang="en-US" dirty="0" smtClean="0"/>
              <a:t>Former Editor</a:t>
            </a:r>
            <a:r>
              <a:rPr lang="en-US" dirty="0"/>
              <a:t>,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Journal </a:t>
            </a:r>
            <a:r>
              <a:rPr lang="en-US" dirty="0"/>
              <a:t>of Educational Psychology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61233-E1D8-4AA6-907C-C578EBBF5C5F}" type="slidenum">
              <a:rPr lang="en-US" smtClean="0"/>
              <a:pPr/>
              <a:t>44</a:t>
            </a:fld>
            <a:endParaRPr lang="en-US"/>
          </a:p>
        </p:txBody>
      </p:sp>
      <p:pic>
        <p:nvPicPr>
          <p:cNvPr id="36866" name="Picture 2" descr="http://epistemicgames.org/eg/wp-content/uploads/graesser2-150x15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5486400"/>
            <a:ext cx="1371600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0566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Types of EDM/LA Method</a:t>
            </a:r>
            <a:br>
              <a:rPr lang="en-US" dirty="0" smtClean="0"/>
            </a:br>
            <a:r>
              <a:rPr lang="en-US" sz="2700" b="1" dirty="0"/>
              <a:t>(Baker &amp; Siemens, </a:t>
            </a:r>
            <a:r>
              <a:rPr lang="en-US" sz="2700" b="1" dirty="0" smtClean="0"/>
              <a:t>2014; </a:t>
            </a:r>
            <a:r>
              <a:rPr lang="en-US" sz="2700" b="1" dirty="0"/>
              <a:t>building off of Baker &amp; </a:t>
            </a:r>
            <a:r>
              <a:rPr lang="en-US" sz="2700" b="1" dirty="0" err="1"/>
              <a:t>Yacef</a:t>
            </a:r>
            <a:r>
              <a:rPr lang="en-US" sz="2700" b="1" dirty="0"/>
              <a:t>, 2009)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70000" lnSpcReduction="20000"/>
          </a:bodyPr>
          <a:lstStyle/>
          <a:p>
            <a:r>
              <a:rPr lang="en-US" b="1" dirty="0"/>
              <a:t>Prediction</a:t>
            </a:r>
          </a:p>
          <a:p>
            <a:pPr lvl="1"/>
            <a:r>
              <a:rPr lang="en-US" b="1" dirty="0"/>
              <a:t>Classification</a:t>
            </a:r>
          </a:p>
          <a:p>
            <a:pPr lvl="1"/>
            <a:r>
              <a:rPr lang="en-US" b="1" dirty="0"/>
              <a:t>Regression</a:t>
            </a:r>
          </a:p>
          <a:p>
            <a:pPr lvl="1"/>
            <a:r>
              <a:rPr lang="en-US" b="1" dirty="0"/>
              <a:t>Latent Knowledge Estimation</a:t>
            </a:r>
          </a:p>
          <a:p>
            <a:r>
              <a:rPr lang="en-US" b="1" dirty="0"/>
              <a:t>Structure Discovery</a:t>
            </a:r>
          </a:p>
          <a:p>
            <a:pPr lvl="1"/>
            <a:r>
              <a:rPr lang="en-US" b="1" dirty="0"/>
              <a:t>Clustering</a:t>
            </a:r>
          </a:p>
          <a:p>
            <a:pPr lvl="1"/>
            <a:r>
              <a:rPr lang="en-US" b="1" dirty="0"/>
              <a:t>Factor Analysis</a:t>
            </a:r>
          </a:p>
          <a:p>
            <a:pPr lvl="1"/>
            <a:r>
              <a:rPr lang="en-US" b="1" dirty="0"/>
              <a:t>Domain Structure Discovery</a:t>
            </a:r>
          </a:p>
          <a:p>
            <a:pPr lvl="1"/>
            <a:r>
              <a:rPr lang="en-US" b="1" dirty="0"/>
              <a:t>Network Analysis</a:t>
            </a:r>
          </a:p>
          <a:p>
            <a:r>
              <a:rPr lang="en-US" b="1" dirty="0"/>
              <a:t>Relationship mining</a:t>
            </a:r>
          </a:p>
          <a:p>
            <a:pPr lvl="1"/>
            <a:r>
              <a:rPr lang="en-US" b="1" dirty="0"/>
              <a:t>Association rule mining</a:t>
            </a:r>
          </a:p>
          <a:p>
            <a:pPr lvl="1"/>
            <a:r>
              <a:rPr lang="en-US" b="1" dirty="0"/>
              <a:t>Correlation mining</a:t>
            </a:r>
          </a:p>
          <a:p>
            <a:pPr lvl="1"/>
            <a:r>
              <a:rPr lang="en-US" b="1" dirty="0"/>
              <a:t>Sequential pattern mining</a:t>
            </a:r>
          </a:p>
          <a:p>
            <a:pPr lvl="1"/>
            <a:r>
              <a:rPr lang="en-US" b="1" dirty="0"/>
              <a:t>Causal data mining</a:t>
            </a:r>
          </a:p>
          <a:p>
            <a:r>
              <a:rPr lang="en-US" b="1" dirty="0"/>
              <a:t>Distillation of data for human judgment</a:t>
            </a:r>
          </a:p>
          <a:p>
            <a:r>
              <a:rPr lang="en-US" b="1" dirty="0"/>
              <a:t>Discovery with models</a:t>
            </a:r>
          </a:p>
          <a:p>
            <a:endParaRPr lang="en-US" b="1" dirty="0"/>
          </a:p>
        </p:txBody>
      </p:sp>
      <p:pic>
        <p:nvPicPr>
          <p:cNvPr id="4" name="Picture 3" descr="https://encrypted-tbn0.gstatic.com/images?q=tbn:ANd9GcQepW0ZUljfCSroew2ri9LmwVEJCvOdv1Y__b3OsgM5CiYbqZJ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6117" y="5315070"/>
            <a:ext cx="2029968" cy="1520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://www.it.usyd.edu.au/about/people/staff/kalina.jpg"/>
          <p:cNvPicPr>
            <a:picLocks noChangeAspect="1" noChangeArrowheads="1"/>
          </p:cNvPicPr>
          <p:nvPr/>
        </p:nvPicPr>
        <p:blipFill>
          <a:blip r:embed="rId3" cstate="print"/>
          <a:srcRect l="24000" r="16000" b="24000"/>
          <a:stretch>
            <a:fillRect/>
          </a:stretch>
        </p:blipFill>
        <p:spPr bwMode="auto">
          <a:xfrm>
            <a:off x="7824351" y="5315070"/>
            <a:ext cx="1200407" cy="152051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1083312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Prediction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Develop a model which can infer a single aspect of the data (predicted variable) from some combination of other aspects of the data (predictor variables)</a:t>
            </a:r>
          </a:p>
          <a:p>
            <a:r>
              <a:rPr lang="en-US" dirty="0" smtClean="0"/>
              <a:t>Which students are bored?</a:t>
            </a:r>
          </a:p>
          <a:p>
            <a:r>
              <a:rPr lang="en-US" dirty="0" smtClean="0"/>
              <a:t>Which students will fail the class?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7482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 Discovery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Find structure and patterns in the data that emerge “naturally”</a:t>
            </a:r>
          </a:p>
          <a:p>
            <a:endParaRPr lang="en-US" dirty="0"/>
          </a:p>
          <a:p>
            <a:r>
              <a:rPr lang="en-US" dirty="0" smtClean="0"/>
              <a:t>No specific target or predictor variable</a:t>
            </a:r>
          </a:p>
          <a:p>
            <a:endParaRPr lang="en-US" dirty="0"/>
          </a:p>
          <a:p>
            <a:r>
              <a:rPr lang="en-US" dirty="0" smtClean="0"/>
              <a:t>What problems map to the same skills?</a:t>
            </a:r>
          </a:p>
          <a:p>
            <a:r>
              <a:rPr lang="en-US" dirty="0" smtClean="0"/>
              <a:t>Are there groups of students who approach the same curriculum differently?</a:t>
            </a:r>
          </a:p>
          <a:p>
            <a:r>
              <a:rPr lang="en-US" dirty="0" smtClean="0"/>
              <a:t>Which students develop more social relationships in MOOCs?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7976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 Discovery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Different kinds of structure discovery algorithms find…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590441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 Discovery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Different kinds of structure discovery algorithms find… different kinds of structure</a:t>
            </a:r>
          </a:p>
          <a:p>
            <a:pPr lvl="1"/>
            <a:r>
              <a:rPr lang="en-US" dirty="0" smtClean="0"/>
              <a:t>Clustering: commonalities between data points</a:t>
            </a:r>
          </a:p>
          <a:p>
            <a:pPr lvl="1"/>
            <a:r>
              <a:rPr lang="en-US" dirty="0" smtClean="0"/>
              <a:t>Factor analysis: commonalities between variables</a:t>
            </a:r>
          </a:p>
          <a:p>
            <a:pPr lvl="1"/>
            <a:r>
              <a:rPr lang="en-US" dirty="0" smtClean="0"/>
              <a:t>Domain structure discovery: structural relationships between data points (typically items)</a:t>
            </a:r>
          </a:p>
          <a:p>
            <a:pPr lvl="1"/>
            <a:r>
              <a:rPr lang="en-US" dirty="0" smtClean="0"/>
              <a:t>Network analysis: network relationships between data points (typically people)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33190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Relationship Mining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Discover relationships between variables in a data set with many variables</a:t>
            </a:r>
          </a:p>
          <a:p>
            <a:pPr lvl="1"/>
            <a:r>
              <a:rPr lang="en-US" dirty="0" smtClean="0"/>
              <a:t>Association rule mining</a:t>
            </a:r>
          </a:p>
          <a:p>
            <a:pPr lvl="1"/>
            <a:r>
              <a:rPr lang="en-US" dirty="0" smtClean="0"/>
              <a:t>Correlation mining</a:t>
            </a:r>
          </a:p>
          <a:p>
            <a:pPr lvl="1"/>
            <a:r>
              <a:rPr lang="en-US" dirty="0" smtClean="0"/>
              <a:t>Sequential pattern mining</a:t>
            </a:r>
          </a:p>
          <a:p>
            <a:pPr lvl="1"/>
            <a:r>
              <a:rPr lang="en-US" dirty="0" smtClean="0"/>
              <a:t>Causal data mining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84224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Relationship Mining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r>
              <a:rPr lang="en-US" dirty="0" smtClean="0"/>
              <a:t>Discover relationships between variables in a data set with many variables</a:t>
            </a:r>
          </a:p>
          <a:p>
            <a:endParaRPr lang="en-US" dirty="0"/>
          </a:p>
          <a:p>
            <a:r>
              <a:rPr lang="en-US" dirty="0" smtClean="0"/>
              <a:t>Are there trajectories through a curriculum that are more or less effective?</a:t>
            </a:r>
          </a:p>
          <a:p>
            <a:r>
              <a:rPr lang="en-US" dirty="0" smtClean="0"/>
              <a:t>Which aspects of the design of educational software have implications for student engagement?</a:t>
            </a:r>
          </a:p>
          <a:p>
            <a:pPr marL="0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4292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Discovery with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Pre-existing model (developed with EDM prediction methods… or clustering… or knowledge engineering)</a:t>
            </a:r>
          </a:p>
          <a:p>
            <a:endParaRPr lang="en-US" dirty="0"/>
          </a:p>
          <a:p>
            <a:r>
              <a:rPr lang="en-US" dirty="0" smtClean="0"/>
              <a:t>Applied to data and used as a component in another analysis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909897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Distillation of Data for Human Judgment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Making complex data understandable by humans to leverage their judgment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235623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now?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Just plain more data available</a:t>
            </a:r>
          </a:p>
          <a:p>
            <a:endParaRPr lang="en-US" dirty="0"/>
          </a:p>
          <a:p>
            <a:r>
              <a:rPr lang="en-US" dirty="0" smtClean="0"/>
              <a:t>Education can start to catch up to research in Physics and Biology…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3837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now?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Just plain more data available</a:t>
            </a:r>
          </a:p>
          <a:p>
            <a:endParaRPr lang="en-US" dirty="0"/>
          </a:p>
          <a:p>
            <a:r>
              <a:rPr lang="en-US" dirty="0" smtClean="0"/>
              <a:t>Education can start to catch up to research in Physics and Biology… from the year 1985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819511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now?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particular, the amount of data available in education is orders of magnitude more than was available just a decade ago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765133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Analytics Seminar Series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We have a semi-regular seminar series on learning analytics here at TC</a:t>
            </a:r>
          </a:p>
          <a:p>
            <a:endParaRPr lang="en-US" dirty="0" smtClean="0"/>
          </a:p>
          <a:p>
            <a:r>
              <a:rPr lang="en-US" dirty="0"/>
              <a:t>To join the mailing list, please email me</a:t>
            </a:r>
          </a:p>
          <a:p>
            <a:endParaRPr lang="en-US" dirty="0"/>
          </a:p>
          <a:p>
            <a:r>
              <a:rPr lang="en-US" dirty="0"/>
              <a:t>Also, you may want to meet with some of our speakers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409262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HW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Due in one week</a:t>
            </a:r>
          </a:p>
          <a:p>
            <a:endParaRPr lang="en-US" dirty="0"/>
          </a:p>
          <a:p>
            <a:r>
              <a:rPr lang="en-US" dirty="0" smtClean="0"/>
              <a:t>Note that this assignment requires the use of </a:t>
            </a:r>
            <a:r>
              <a:rPr lang="en-US" dirty="0" err="1" smtClean="0"/>
              <a:t>RapidMiner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We will learn how to set up and use </a:t>
            </a:r>
            <a:r>
              <a:rPr lang="en-US" dirty="0" err="1" smtClean="0"/>
              <a:t>RapidMiner</a:t>
            </a:r>
            <a:r>
              <a:rPr lang="en-US" dirty="0" smtClean="0"/>
              <a:t> in the next class session this Wednesday</a:t>
            </a:r>
          </a:p>
          <a:p>
            <a:pPr lvl="1"/>
            <a:r>
              <a:rPr lang="en-US" dirty="0" smtClean="0"/>
              <a:t>So please install </a:t>
            </a:r>
            <a:r>
              <a:rPr lang="en-US" dirty="0" err="1" smtClean="0"/>
              <a:t>RapidMiner</a:t>
            </a:r>
            <a:r>
              <a:rPr lang="en-US" dirty="0" smtClean="0"/>
              <a:t> 5.3 on your laptop if possible before then</a:t>
            </a:r>
          </a:p>
          <a:p>
            <a:pPr lvl="1"/>
            <a:r>
              <a:rPr lang="en-US" dirty="0" smtClean="0"/>
              <a:t>And bring your laptop to class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03138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Let’s look at Basic HW 1’s </a:t>
            </a:r>
            <a:br>
              <a:rPr lang="en-US" dirty="0" smtClean="0"/>
            </a:br>
            <a:r>
              <a:rPr lang="en-US" dirty="0" smtClean="0"/>
              <a:t>User Interface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54671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Concerns?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39859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 in Statistics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This is not a statistics class</a:t>
            </a:r>
          </a:p>
          <a:p>
            <a:r>
              <a:rPr lang="en-US" dirty="0" smtClean="0"/>
              <a:t>But I will compare EDM methods to statistics throughout the class</a:t>
            </a:r>
          </a:p>
          <a:p>
            <a:endParaRPr lang="en-US" dirty="0"/>
          </a:p>
          <a:p>
            <a:r>
              <a:rPr lang="en-US" dirty="0" smtClean="0"/>
              <a:t>Most years, I offer a special session </a:t>
            </a:r>
            <a:br>
              <a:rPr lang="en-US" dirty="0" smtClean="0"/>
            </a:br>
            <a:r>
              <a:rPr lang="en-US" dirty="0" smtClean="0"/>
              <a:t>“An Inappropriately Brief Introduction to </a:t>
            </a:r>
            <a:r>
              <a:rPr lang="en-US" dirty="0" err="1" smtClean="0"/>
              <a:t>Frequentist</a:t>
            </a:r>
            <a:r>
              <a:rPr lang="en-US" dirty="0" smtClean="0"/>
              <a:t> Statistics”</a:t>
            </a:r>
          </a:p>
          <a:p>
            <a:endParaRPr lang="en-US" dirty="0"/>
          </a:p>
          <a:p>
            <a:r>
              <a:rPr lang="en-US" dirty="0" smtClean="0"/>
              <a:t>Would folks like me to schedule this?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673884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questions or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39633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Wednesday, September 8</a:t>
            </a:r>
          </a:p>
          <a:p>
            <a:endParaRPr lang="en-US" dirty="0" smtClean="0"/>
          </a:p>
          <a:p>
            <a:r>
              <a:rPr lang="en-US" dirty="0" smtClean="0"/>
              <a:t>Regression in Prediction</a:t>
            </a:r>
            <a:endParaRPr lang="en-US" dirty="0"/>
          </a:p>
          <a:p>
            <a:endParaRPr lang="en-US" dirty="0" smtClean="0"/>
          </a:p>
          <a:p>
            <a:r>
              <a:rPr lang="en-US" dirty="0"/>
              <a:t>Baker, R.S. (</a:t>
            </a:r>
            <a:r>
              <a:rPr lang="en-US" dirty="0" smtClean="0"/>
              <a:t>2015) </a:t>
            </a:r>
            <a:r>
              <a:rPr lang="en-US" i="1" dirty="0"/>
              <a:t>Big Data and Education</a:t>
            </a:r>
            <a:r>
              <a:rPr lang="en-US" dirty="0"/>
              <a:t>. Ch. 1, V2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/>
              <a:t>Witten, I.H., Frank, E. (2011) </a:t>
            </a:r>
            <a:r>
              <a:rPr lang="en-US" i="1" dirty="0"/>
              <a:t>Data Mining: Practical Machine Learning Tools and Techniques</a:t>
            </a:r>
            <a:r>
              <a:rPr lang="en-US" dirty="0"/>
              <a:t>. Sections 4.6, 6.5</a:t>
            </a:r>
            <a:r>
              <a:rPr lang="en-US" dirty="0" smtClean="0"/>
              <a:t>.</a:t>
            </a:r>
          </a:p>
          <a:p>
            <a:r>
              <a:rPr lang="en-US" dirty="0" err="1"/>
              <a:t>Pardos</a:t>
            </a:r>
            <a:r>
              <a:rPr lang="en-US" dirty="0"/>
              <a:t>, Z.A., Baker, R.S., San Pedro, M.O.C.Z., Gowda, S.M., Gowda, S.M. (2014) Affective states and state tests: Investigating how affect and engagement during the school year predict end of year learning outcomes. Journal of Learning Analytics, 1 (1), 107-128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No Assignments Due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74233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1177</TotalTime>
  <Words>2138</Words>
  <Application>Microsoft Office PowerPoint</Application>
  <PresentationFormat>On-screen Show (4:3)</PresentationFormat>
  <Paragraphs>330</Paragraphs>
  <Slides>64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65" baseType="lpstr">
      <vt:lpstr>Office Theme</vt:lpstr>
      <vt:lpstr>Core Methods in  Educational Data Mining</vt:lpstr>
      <vt:lpstr>Wow</vt:lpstr>
      <vt:lpstr>Administrative Stuff</vt:lpstr>
      <vt:lpstr>Class Schedule</vt:lpstr>
      <vt:lpstr>Class Schedule</vt:lpstr>
      <vt:lpstr>Class Schedule</vt:lpstr>
      <vt:lpstr>Required Texts</vt:lpstr>
      <vt:lpstr>Readings</vt:lpstr>
      <vt:lpstr>Readings</vt:lpstr>
      <vt:lpstr>Readings and Participation</vt:lpstr>
      <vt:lpstr>Course Goals</vt:lpstr>
      <vt:lpstr>Course Goals</vt:lpstr>
      <vt:lpstr>Assignments</vt:lpstr>
      <vt:lpstr>Basic homeworks</vt:lpstr>
      <vt:lpstr>Why?</vt:lpstr>
      <vt:lpstr>How to do Basic Homework</vt:lpstr>
      <vt:lpstr>Assignments</vt:lpstr>
      <vt:lpstr>Creative homeworks</vt:lpstr>
      <vt:lpstr>Why?</vt:lpstr>
      <vt:lpstr>These homeworks</vt:lpstr>
      <vt:lpstr>Assignments</vt:lpstr>
      <vt:lpstr>You can not do extra work</vt:lpstr>
      <vt:lpstr>Because of that</vt:lpstr>
      <vt:lpstr>A lot of work?</vt:lpstr>
      <vt:lpstr>A lot of work?</vt:lpstr>
      <vt:lpstr>A lot of work?</vt:lpstr>
      <vt:lpstr>The Goal</vt:lpstr>
      <vt:lpstr>If you’re worried</vt:lpstr>
      <vt:lpstr>Homework</vt:lpstr>
      <vt:lpstr>Examples</vt:lpstr>
      <vt:lpstr>Examples</vt:lpstr>
      <vt:lpstr>Plagiarism and Cheating:  Boilerplate Slide</vt:lpstr>
      <vt:lpstr>Grading</vt:lpstr>
      <vt:lpstr>Examinations</vt:lpstr>
      <vt:lpstr>Accommodations for Students with Disabilities</vt:lpstr>
      <vt:lpstr>Finding me</vt:lpstr>
      <vt:lpstr>Finding me</vt:lpstr>
      <vt:lpstr>Questions</vt:lpstr>
      <vt:lpstr>Who are you</vt:lpstr>
      <vt:lpstr>This Class</vt:lpstr>
      <vt:lpstr>PowerPoint Presentation</vt:lpstr>
      <vt:lpstr>Goals</vt:lpstr>
      <vt:lpstr>The explosion in data is supporting a revolution in the science of learning</vt:lpstr>
      <vt:lpstr>EDM is…</vt:lpstr>
      <vt:lpstr>Types of EDM/LA Method (Baker &amp; Siemens, 2014; building off of Baker &amp; Yacef, 2009)</vt:lpstr>
      <vt:lpstr>Prediction</vt:lpstr>
      <vt:lpstr>Structure Discovery</vt:lpstr>
      <vt:lpstr>Structure Discovery</vt:lpstr>
      <vt:lpstr>Structure Discovery</vt:lpstr>
      <vt:lpstr>Relationship Mining</vt:lpstr>
      <vt:lpstr>Relationship Mining</vt:lpstr>
      <vt:lpstr>Discovery with Models</vt:lpstr>
      <vt:lpstr>Distillation of Data for Human Judgment</vt:lpstr>
      <vt:lpstr>Why now?</vt:lpstr>
      <vt:lpstr>Why now?</vt:lpstr>
      <vt:lpstr>Why now?</vt:lpstr>
      <vt:lpstr>Learning Analytics Seminar Series</vt:lpstr>
      <vt:lpstr>Basic HW 1</vt:lpstr>
      <vt:lpstr>Let’s look at Basic HW 1’s  User Interface</vt:lpstr>
      <vt:lpstr>Questions? Concerns?</vt:lpstr>
      <vt:lpstr>Background in Statistics</vt:lpstr>
      <vt:lpstr>Other questions or comments?</vt:lpstr>
      <vt:lpstr>Next Class</vt:lpstr>
      <vt:lpstr>The End</vt:lpstr>
    </vt:vector>
  </TitlesOfParts>
  <Company>Worcester Polytechnic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 S. Baker</cp:lastModifiedBy>
  <cp:revision>367</cp:revision>
  <dcterms:created xsi:type="dcterms:W3CDTF">2010-01-07T20:34:12Z</dcterms:created>
  <dcterms:modified xsi:type="dcterms:W3CDTF">2015-09-05T08:39:48Z</dcterms:modified>
</cp:coreProperties>
</file>