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708" r:id="rId3"/>
    <p:sldId id="709" r:id="rId4"/>
    <p:sldId id="712" r:id="rId5"/>
    <p:sldId id="713" r:id="rId6"/>
    <p:sldId id="714" r:id="rId7"/>
    <p:sldId id="715" r:id="rId8"/>
    <p:sldId id="716" r:id="rId9"/>
    <p:sldId id="717" r:id="rId10"/>
    <p:sldId id="710" r:id="rId11"/>
    <p:sldId id="711" r:id="rId12"/>
    <p:sldId id="719" r:id="rId13"/>
    <p:sldId id="720" r:id="rId14"/>
    <p:sldId id="722" r:id="rId15"/>
    <p:sldId id="718" r:id="rId16"/>
    <p:sldId id="724" r:id="rId17"/>
    <p:sldId id="667" r:id="rId18"/>
    <p:sldId id="707" r:id="rId19"/>
    <p:sldId id="412" r:id="rId20"/>
    <p:sldId id="30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708"/>
            <p14:sldId id="709"/>
            <p14:sldId id="712"/>
            <p14:sldId id="713"/>
            <p14:sldId id="714"/>
            <p14:sldId id="715"/>
            <p14:sldId id="716"/>
            <p14:sldId id="717"/>
            <p14:sldId id="710"/>
            <p14:sldId id="711"/>
            <p14:sldId id="719"/>
            <p14:sldId id="720"/>
            <p14:sldId id="722"/>
            <p14:sldId id="718"/>
            <p14:sldId id="724"/>
            <p14:sldId id="667"/>
            <p14:sldId id="707"/>
            <p14:sldId id="412"/>
            <p14:sldId id="301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4" autoAdjust="0"/>
    <p:restoredTop sz="82396" autoAdjust="0"/>
  </p:normalViewPr>
  <p:slideViewPr>
    <p:cSldViewPr>
      <p:cViewPr>
        <p:scale>
          <a:sx n="64" d="100"/>
          <a:sy n="64" d="100"/>
        </p:scale>
        <p:origin x="-1038" y="-3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10/13/2014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 </a:t>
            </a:r>
            <a:br>
              <a:rPr lang="en-US" dirty="0" smtClean="0"/>
            </a:br>
            <a:r>
              <a:rPr lang="en-US" dirty="0" smtClean="0"/>
              <a:t>Goal </a:t>
            </a:r>
            <a:r>
              <a:rPr lang="en-US" dirty="0" smtClean="0"/>
              <a:t>of Knowledge </a:t>
            </a:r>
            <a:r>
              <a:rPr lang="en-US" dirty="0" smtClean="0"/>
              <a:t>Inference?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97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is the </a:t>
            </a:r>
            <a:br>
              <a:rPr lang="en-US" dirty="0" smtClean="0"/>
            </a:br>
            <a:r>
              <a:rPr lang="en-US" dirty="0" smtClean="0"/>
              <a:t>Goal </a:t>
            </a:r>
            <a:r>
              <a:rPr lang="en-US" dirty="0" smtClean="0"/>
              <a:t>of Knowledge </a:t>
            </a:r>
            <a:r>
              <a:rPr lang="en-US" dirty="0" smtClean="0"/>
              <a:t>Inference?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Measuring </a:t>
            </a:r>
            <a:r>
              <a:rPr lang="en-US" dirty="0" smtClean="0"/>
              <a:t>what a student knows at </a:t>
            </a:r>
            <a:r>
              <a:rPr lang="en-US" dirty="0"/>
              <a:t>a specific time</a:t>
            </a:r>
          </a:p>
          <a:p>
            <a:endParaRPr lang="en-US" dirty="0" smtClean="0"/>
          </a:p>
          <a:p>
            <a:r>
              <a:rPr lang="en-US" dirty="0"/>
              <a:t>Measuring what </a:t>
            </a:r>
            <a:r>
              <a:rPr lang="en-US" dirty="0" smtClean="0"/>
              <a:t>relevant knowledge components a </a:t>
            </a:r>
            <a:r>
              <a:rPr lang="en-US" dirty="0"/>
              <a:t>student knows at a specific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4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is it useful to measure student knowledge?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50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assumptions of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Assess a student’s knowledge of skill/KC X</a:t>
            </a:r>
          </a:p>
          <a:p>
            <a:endParaRPr lang="en-US" dirty="0"/>
          </a:p>
          <a:p>
            <a:r>
              <a:rPr lang="en-US" dirty="0" smtClean="0"/>
              <a:t>Based on a sequence of items that are </a:t>
            </a:r>
            <a:r>
              <a:rPr lang="en-US" dirty="0" smtClean="0"/>
              <a:t>scored between 0 and 1</a:t>
            </a:r>
          </a:p>
          <a:p>
            <a:pPr lvl="1"/>
            <a:r>
              <a:rPr lang="en-US" dirty="0" smtClean="0"/>
              <a:t>Classically 0 </a:t>
            </a:r>
            <a:r>
              <a:rPr lang="en-US" b="1" i="1" dirty="0" smtClean="0"/>
              <a:t>or</a:t>
            </a:r>
            <a:r>
              <a:rPr lang="en-US" dirty="0" smtClean="0"/>
              <a:t> 1, but there are variants that relax this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Where each item corresponds to a single skill</a:t>
            </a:r>
          </a:p>
          <a:p>
            <a:endParaRPr lang="en-US" dirty="0"/>
          </a:p>
          <a:p>
            <a:r>
              <a:rPr lang="en-US" dirty="0"/>
              <a:t>Where the student can learn on each item, due to help, feedback, scaffolding, etc.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853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assumptions of BKT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Each </a:t>
            </a:r>
            <a:r>
              <a:rPr lang="en-US" dirty="0" smtClean="0"/>
              <a:t>skill has four parameters</a:t>
            </a:r>
            <a:endParaRPr lang="en-US" dirty="0" smtClean="0">
              <a:latin typeface="Symbol" pitchFamily="18" charset="2"/>
            </a:endParaRP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From these parameters, and the pattern of successes and failures the student has had on each relevant skill so far</a:t>
            </a:r>
          </a:p>
          <a:p>
            <a:endParaRPr lang="en-US" dirty="0" smtClean="0"/>
          </a:p>
          <a:p>
            <a:r>
              <a:rPr lang="en-US" dirty="0" smtClean="0"/>
              <a:t>We can compute </a:t>
            </a:r>
          </a:p>
          <a:p>
            <a:pPr lvl="1"/>
            <a:r>
              <a:rPr lang="en-US" dirty="0" smtClean="0"/>
              <a:t>Latent knowledge P(Ln) </a:t>
            </a:r>
            <a:endParaRPr lang="en-US" dirty="0"/>
          </a:p>
          <a:p>
            <a:pPr lvl="1"/>
            <a:r>
              <a:rPr lang="en-US" dirty="0" smtClean="0"/>
              <a:t>The probability P(CORR) that the learner will get the item correct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35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Key </a:t>
            </a:r>
            <a:r>
              <a:rPr lang="en-US" altLang="en-US" dirty="0" smtClean="0"/>
              <a:t>assumptions of BKT</a:t>
            </a:r>
            <a:endParaRPr lang="en-US" altLang="en-US" dirty="0" smtClean="0"/>
          </a:p>
        </p:txBody>
      </p:sp>
      <p:sp>
        <p:nvSpPr>
          <p:cNvPr id="1666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53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800" dirty="0" smtClean="0"/>
              <a:t>Two-state learning model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altLang="en-US" dirty="0" smtClean="0"/>
              <a:t>Each skill is either </a:t>
            </a:r>
            <a:r>
              <a:rPr lang="en-US" altLang="en-US" u="sng" dirty="0" smtClean="0"/>
              <a:t>learned</a:t>
            </a:r>
            <a:r>
              <a:rPr lang="en-US" altLang="en-US" dirty="0" smtClean="0"/>
              <a:t> or </a:t>
            </a:r>
            <a:r>
              <a:rPr lang="en-US" altLang="en-US" u="sng" dirty="0" smtClean="0"/>
              <a:t>unlearned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 altLang="en-US" sz="3200" u="sng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800" dirty="0" smtClean="0"/>
              <a:t>In problem-solving, the student can learn a skill at each opportunity to apply the skill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sz="2800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altLang="en-US" sz="2800" dirty="0" smtClean="0"/>
              <a:t>A student does not forget a skill, once he or she knows it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alt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502770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6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66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6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66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6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66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6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66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Model Performance Assumptions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/>
              <a:t>If the student knows a skill, there is still some chance the student will </a:t>
            </a:r>
            <a:r>
              <a:rPr lang="en-US" altLang="en-US" u="sng" dirty="0" smtClean="0"/>
              <a:t>slip</a:t>
            </a:r>
            <a:r>
              <a:rPr lang="en-US" altLang="en-US" dirty="0" smtClean="0"/>
              <a:t> and make a mistake.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r>
              <a:rPr lang="en-US" altLang="en-US" dirty="0" smtClean="0"/>
              <a:t>If the student does not know a skill, there is still some chance the student will </a:t>
            </a:r>
            <a:r>
              <a:rPr lang="en-US" altLang="en-US" u="sng" dirty="0" smtClean="0"/>
              <a:t>guess</a:t>
            </a:r>
            <a:r>
              <a:rPr lang="en-US" altLang="en-US" dirty="0" smtClean="0"/>
              <a:t> correctly.</a:t>
            </a:r>
          </a:p>
          <a:p>
            <a:pPr eaLnBrk="1" hangingPunct="1"/>
            <a:endParaRPr lang="en-US" altLang="en-US" sz="4000" dirty="0"/>
          </a:p>
        </p:txBody>
      </p:sp>
    </p:spTree>
    <p:extLst>
      <p:ext uri="{BB962C8B-B14F-4D97-AF65-F5344CB8AC3E}">
        <p14:creationId xmlns:p14="http://schemas.microsoft.com/office/powerpoint/2010/main" val="2534533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Line 2"/>
          <p:cNvSpPr>
            <a:spLocks noChangeShapeType="1"/>
          </p:cNvSpPr>
          <p:nvPr/>
        </p:nvSpPr>
        <p:spPr bwMode="auto">
          <a:xfrm>
            <a:off x="3276600" y="3124200"/>
            <a:ext cx="4495800" cy="0"/>
          </a:xfrm>
          <a:prstGeom prst="line">
            <a:avLst/>
          </a:prstGeom>
          <a:noFill/>
          <a:ln w="76200">
            <a:pattFill prst="shingle">
              <a:fgClr>
                <a:schemeClr val="tx1"/>
              </a:fgClr>
              <a:bgClr>
                <a:srgbClr val="FFFFFF"/>
              </a:bgClr>
            </a:patt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04900"/>
          </a:xfrm>
        </p:spPr>
        <p:txBody>
          <a:bodyPr/>
          <a:lstStyle/>
          <a:p>
            <a:pPr eaLnBrk="1" hangingPunct="1"/>
            <a:r>
              <a:rPr lang="en-US" altLang="en-US" sz="3600" dirty="0" smtClean="0"/>
              <a:t>Classical BKT</a:t>
            </a:r>
            <a:endParaRPr lang="en-US" altLang="en-US" dirty="0" smtClean="0"/>
          </a:p>
        </p:txBody>
      </p:sp>
      <p:sp>
        <p:nvSpPr>
          <p:cNvPr id="24580" name="Oval 4"/>
          <p:cNvSpPr>
            <a:spLocks noChangeArrowheads="1"/>
          </p:cNvSpPr>
          <p:nvPr/>
        </p:nvSpPr>
        <p:spPr bwMode="auto">
          <a:xfrm>
            <a:off x="3276600" y="1524000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3124200" y="1752600"/>
            <a:ext cx="1676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Not learned</a:t>
            </a:r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4648200" y="2209800"/>
            <a:ext cx="129540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 type="none" w="sm" len="sm"/>
            <a:tailEnd type="triangl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228600" y="3581400"/>
            <a:ext cx="8686800" cy="3117850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u="sng">
                <a:latin typeface="Times" pitchFamily="18" charset="0"/>
              </a:rPr>
              <a:t>Two Learning Parameters</a:t>
            </a:r>
            <a:endParaRPr lang="en-US" altLang="en-US">
              <a:latin typeface="Times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p(L</a:t>
            </a:r>
            <a:r>
              <a:rPr lang="en-US" altLang="en-US" baseline="-25000">
                <a:latin typeface="Times" pitchFamily="18" charset="0"/>
              </a:rPr>
              <a:t>0</a:t>
            </a:r>
            <a:r>
              <a:rPr lang="en-US" altLang="en-US">
                <a:latin typeface="Times" pitchFamily="18" charset="0"/>
              </a:rPr>
              <a:t>)	Probability the skill is already known before the first opportunity to use the skill in problem solving.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p(T)	Probability the skill will be learned at each opportunity to use the skill.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 u="sng">
                <a:latin typeface="Times" pitchFamily="18" charset="0"/>
              </a:rPr>
              <a:t>Two Performance Parameters</a:t>
            </a:r>
            <a:endParaRPr lang="en-US" altLang="en-US">
              <a:latin typeface="Times" pitchFamily="18" charset="0"/>
            </a:endParaRPr>
          </a:p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p(G)	Probability the student will guess correctly if the skill is not known.</a:t>
            </a:r>
          </a:p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p(S)	Probability the student will slip (make a mistake) if the skill is known.</a:t>
            </a:r>
          </a:p>
          <a:p>
            <a:pPr eaLnBrk="0" hangingPunct="0">
              <a:spcBef>
                <a:spcPct val="50000"/>
              </a:spcBef>
            </a:pPr>
            <a:endParaRPr lang="en-US" altLang="en-US">
              <a:latin typeface="Times" pitchFamily="18" charset="0"/>
            </a:endParaRPr>
          </a:p>
        </p:txBody>
      </p:sp>
      <p:sp>
        <p:nvSpPr>
          <p:cNvPr id="24584" name="Oval 8"/>
          <p:cNvSpPr>
            <a:spLocks noChangeArrowheads="1"/>
          </p:cNvSpPr>
          <p:nvPr/>
        </p:nvSpPr>
        <p:spPr bwMode="auto">
          <a:xfrm>
            <a:off x="5943600" y="1524000"/>
            <a:ext cx="1371600" cy="1371600"/>
          </a:xfrm>
          <a:prstGeom prst="ellips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5791200" y="1752600"/>
            <a:ext cx="1676400" cy="7318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Learned</a:t>
            </a:r>
          </a:p>
          <a:p>
            <a:pPr algn="ctr" eaLnBrk="0" hangingPunct="0"/>
            <a:endParaRPr lang="en-US" altLang="en-US" sz="2400">
              <a:solidFill>
                <a:schemeClr val="tx2"/>
              </a:solidFill>
              <a:latin typeface="Times" pitchFamily="18" charset="0"/>
            </a:endParaRP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5029200" y="1676400"/>
            <a:ext cx="6096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p(T)</a:t>
            </a:r>
          </a:p>
        </p:txBody>
      </p:sp>
      <p:sp>
        <p:nvSpPr>
          <p:cNvPr id="24587" name="Rectangle 11"/>
          <p:cNvSpPr>
            <a:spLocks noChangeArrowheads="1"/>
          </p:cNvSpPr>
          <p:nvPr/>
        </p:nvSpPr>
        <p:spPr bwMode="auto">
          <a:xfrm>
            <a:off x="3429000" y="3352800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3581400" y="3352800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24589" name="Rectangle 13"/>
          <p:cNvSpPr>
            <a:spLocks noChangeArrowheads="1"/>
          </p:cNvSpPr>
          <p:nvPr/>
        </p:nvSpPr>
        <p:spPr bwMode="auto">
          <a:xfrm>
            <a:off x="6096000" y="3352800"/>
            <a:ext cx="1143000" cy="3810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6248400" y="3352800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solidFill>
                  <a:schemeClr val="tx2"/>
                </a:solidFill>
                <a:latin typeface="Times" pitchFamily="18" charset="0"/>
              </a:rPr>
              <a:t>correct</a:t>
            </a:r>
            <a:endParaRPr lang="en-US" altLang="en-US">
              <a:latin typeface="Times" pitchFamily="18" charset="0"/>
            </a:endParaRPr>
          </a:p>
        </p:txBody>
      </p:sp>
      <p:sp>
        <p:nvSpPr>
          <p:cNvPr id="24591" name="Line 15"/>
          <p:cNvSpPr>
            <a:spLocks noChangeShapeType="1"/>
          </p:cNvSpPr>
          <p:nvPr/>
        </p:nvSpPr>
        <p:spPr bwMode="auto">
          <a:xfrm>
            <a:off x="3962400" y="28956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2" name="Text Box 16"/>
          <p:cNvSpPr txBox="1">
            <a:spLocks noChangeArrowheads="1"/>
          </p:cNvSpPr>
          <p:nvPr/>
        </p:nvSpPr>
        <p:spPr bwMode="auto">
          <a:xfrm>
            <a:off x="4191000" y="2743200"/>
            <a:ext cx="685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p(G)</a:t>
            </a:r>
          </a:p>
        </p:txBody>
      </p:sp>
      <p:sp>
        <p:nvSpPr>
          <p:cNvPr id="24593" name="Line 17"/>
          <p:cNvSpPr>
            <a:spLocks noChangeShapeType="1"/>
          </p:cNvSpPr>
          <p:nvPr/>
        </p:nvSpPr>
        <p:spPr bwMode="auto">
          <a:xfrm>
            <a:off x="6629400" y="2895600"/>
            <a:ext cx="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lg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4" name="Text Box 18"/>
          <p:cNvSpPr txBox="1">
            <a:spLocks noChangeArrowheads="1"/>
          </p:cNvSpPr>
          <p:nvPr/>
        </p:nvSpPr>
        <p:spPr bwMode="auto">
          <a:xfrm>
            <a:off x="6934200" y="2743200"/>
            <a:ext cx="10668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1-p(S)</a:t>
            </a:r>
          </a:p>
        </p:txBody>
      </p:sp>
      <p:sp>
        <p:nvSpPr>
          <p:cNvPr id="24595" name="Text Box 19"/>
          <p:cNvSpPr txBox="1">
            <a:spLocks noChangeArrowheads="1"/>
          </p:cNvSpPr>
          <p:nvPr/>
        </p:nvSpPr>
        <p:spPr bwMode="auto">
          <a:xfrm>
            <a:off x="6324600" y="2362200"/>
            <a:ext cx="914400" cy="3667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>
                <a:latin typeface="Times" pitchFamily="18" charset="0"/>
              </a:rPr>
              <a:t>p(L</a:t>
            </a:r>
            <a:r>
              <a:rPr lang="en-US" altLang="en-US" baseline="-25000">
                <a:latin typeface="Times" pitchFamily="18" charset="0"/>
              </a:rPr>
              <a:t>0</a:t>
            </a:r>
            <a:r>
              <a:rPr lang="en-US" altLang="en-US">
                <a:latin typeface="Times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3925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3B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go through the assignment together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1205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3B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1638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Parameter Fitting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Picking the parameters that best predict future performance</a:t>
            </a:r>
          </a:p>
          <a:p>
            <a:endParaRPr lang="en-US" dirty="0"/>
          </a:p>
          <a:p>
            <a:r>
              <a:rPr lang="en-US" dirty="0" smtClean="0"/>
              <a:t>Any questions or comments on this?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522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Overparameterization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BKT is </a:t>
            </a:r>
            <a:r>
              <a:rPr lang="en-US" dirty="0" err="1" smtClean="0"/>
              <a:t>overparameterized</a:t>
            </a:r>
            <a:r>
              <a:rPr lang="en-US" dirty="0" smtClean="0"/>
              <a:t> (Beck et al., 2008)</a:t>
            </a:r>
          </a:p>
          <a:p>
            <a:endParaRPr lang="en-US" dirty="0"/>
          </a:p>
          <a:p>
            <a:r>
              <a:rPr lang="en-US" dirty="0" smtClean="0"/>
              <a:t>Which means there are multiple sets of parameters that can fit any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912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Degenerate Space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Pardos</a:t>
            </a:r>
            <a:r>
              <a:rPr lang="en-US" dirty="0" smtClean="0"/>
              <a:t> </a:t>
            </a:r>
            <a:r>
              <a:rPr lang="en-US" dirty="0" smtClean="0"/>
              <a:t>et al., </a:t>
            </a:r>
            <a:r>
              <a:rPr lang="en-US" dirty="0" smtClean="0"/>
              <a:t>2010)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KT_converge_2d.emf"/>
          <p:cNvPicPr>
            <a:picLocks noChangeAspect="1"/>
          </p:cNvPicPr>
          <p:nvPr/>
        </p:nvPicPr>
        <p:blipFill>
          <a:blip r:embed="rId2" cstate="print"/>
          <a:srcRect l="7619" t="3955" r="8381" b="3955"/>
          <a:stretch>
            <a:fillRect/>
          </a:stretch>
        </p:blipFill>
        <p:spPr>
          <a:xfrm>
            <a:off x="1520177" y="1676400"/>
            <a:ext cx="5947423" cy="503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267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Parameter Constraints </a:t>
            </a:r>
            <a:r>
              <a:rPr lang="en-US" dirty="0" smtClean="0"/>
              <a:t>Proposed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Beck</a:t>
            </a:r>
          </a:p>
          <a:p>
            <a:pPr lvl="1"/>
            <a:r>
              <a:rPr lang="en-US" dirty="0" smtClean="0"/>
              <a:t>P(G)+P(S)&lt;1.0</a:t>
            </a:r>
          </a:p>
          <a:p>
            <a:r>
              <a:rPr lang="en-US" dirty="0" smtClean="0"/>
              <a:t>Baker, Corbett, &amp; </a:t>
            </a:r>
            <a:r>
              <a:rPr lang="en-US" dirty="0" err="1" smtClean="0"/>
              <a:t>Aleven</a:t>
            </a:r>
            <a:r>
              <a:rPr lang="en-US" dirty="0" smtClean="0"/>
              <a:t> (2008):</a:t>
            </a:r>
          </a:p>
          <a:p>
            <a:pPr lvl="1"/>
            <a:r>
              <a:rPr lang="en-US" dirty="0" smtClean="0"/>
              <a:t>P(G)&lt;0.5, P(S)&lt;0.5</a:t>
            </a:r>
          </a:p>
          <a:p>
            <a:r>
              <a:rPr lang="en-US" dirty="0" smtClean="0"/>
              <a:t>Corbett &amp; Anderson (1995):</a:t>
            </a:r>
          </a:p>
          <a:p>
            <a:pPr lvl="1"/>
            <a:r>
              <a:rPr lang="en-US" dirty="0" smtClean="0"/>
              <a:t>P(G)&lt;0.3, P(S)&lt;</a:t>
            </a:r>
            <a:r>
              <a:rPr lang="en-US" dirty="0" smtClean="0"/>
              <a:t>0.1</a:t>
            </a:r>
          </a:p>
          <a:p>
            <a:pPr lvl="1"/>
            <a:endParaRPr lang="en-US" dirty="0"/>
          </a:p>
          <a:p>
            <a:r>
              <a:rPr lang="en-US" dirty="0" smtClean="0"/>
              <a:t>Your thoughts?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218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Does it matter what algorithm you use to select parameters?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EM better than CGD</a:t>
            </a:r>
          </a:p>
          <a:p>
            <a:pPr lvl="1"/>
            <a:r>
              <a:rPr lang="en-US" dirty="0" smtClean="0"/>
              <a:t>Chang et al., 2006	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A’= </a:t>
            </a:r>
            <a:r>
              <a:rPr lang="en-US" dirty="0" smtClean="0"/>
              <a:t>0.05</a:t>
            </a:r>
          </a:p>
          <a:p>
            <a:r>
              <a:rPr lang="en-US" dirty="0"/>
              <a:t>CGD better than </a:t>
            </a:r>
            <a:r>
              <a:rPr lang="en-US" dirty="0" smtClean="0"/>
              <a:t>EM</a:t>
            </a:r>
          </a:p>
          <a:p>
            <a:pPr lvl="1"/>
            <a:r>
              <a:rPr lang="en-US" dirty="0" smtClean="0"/>
              <a:t>Baker </a:t>
            </a:r>
            <a:r>
              <a:rPr lang="en-US" dirty="0"/>
              <a:t>et al., </a:t>
            </a:r>
            <a:r>
              <a:rPr lang="en-US" dirty="0" smtClean="0"/>
              <a:t>2008	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A’= </a:t>
            </a:r>
            <a:r>
              <a:rPr lang="en-US" dirty="0" smtClean="0"/>
              <a:t>0.01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EM better than BF</a:t>
            </a:r>
          </a:p>
          <a:p>
            <a:pPr lvl="1"/>
            <a:r>
              <a:rPr lang="en-US" dirty="0" err="1" smtClean="0"/>
              <a:t>Pavlik</a:t>
            </a:r>
            <a:r>
              <a:rPr lang="en-US" dirty="0" smtClean="0"/>
              <a:t> </a:t>
            </a:r>
            <a:r>
              <a:rPr lang="en-US" dirty="0"/>
              <a:t>et al., </a:t>
            </a:r>
            <a:r>
              <a:rPr lang="en-US" dirty="0" smtClean="0"/>
              <a:t>2009	</a:t>
            </a:r>
            <a:r>
              <a:rPr lang="en-US" dirty="0">
                <a:latin typeface="Symbol" pitchFamily="18" charset="2"/>
              </a:rPr>
              <a:t> D</a:t>
            </a:r>
            <a:r>
              <a:rPr lang="en-US" dirty="0"/>
              <a:t>A’= </a:t>
            </a:r>
            <a:r>
              <a:rPr lang="en-US" dirty="0" smtClean="0"/>
              <a:t>0.003, 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A’= </a:t>
            </a:r>
            <a:r>
              <a:rPr lang="en-US" dirty="0" smtClean="0"/>
              <a:t>0.01</a:t>
            </a:r>
          </a:p>
          <a:p>
            <a:pPr lvl="1"/>
            <a:r>
              <a:rPr lang="en-US" dirty="0" smtClean="0"/>
              <a:t>Gong et al., 2010	</a:t>
            </a:r>
            <a:r>
              <a:rPr lang="en-US" dirty="0" smtClean="0">
                <a:latin typeface="Symbol" pitchFamily="18" charset="2"/>
              </a:rPr>
              <a:t>D</a:t>
            </a:r>
            <a:r>
              <a:rPr lang="en-US" dirty="0" smtClean="0"/>
              <a:t>A</a:t>
            </a:r>
            <a:r>
              <a:rPr lang="en-US" dirty="0"/>
              <a:t>’= </a:t>
            </a:r>
            <a:r>
              <a:rPr lang="en-US" dirty="0" smtClean="0"/>
              <a:t>0.005</a:t>
            </a:r>
          </a:p>
          <a:p>
            <a:pPr lvl="1"/>
            <a:r>
              <a:rPr lang="en-US" dirty="0" smtClean="0"/>
              <a:t>Pardos et al., 2011	</a:t>
            </a:r>
            <a:r>
              <a:rPr lang="en-US" dirty="0" smtClean="0">
                <a:latin typeface="Symbol" pitchFamily="18" charset="2"/>
              </a:rPr>
              <a:t>D</a:t>
            </a:r>
            <a:r>
              <a:rPr lang="en-US" dirty="0"/>
              <a:t> </a:t>
            </a:r>
            <a:r>
              <a:rPr lang="en-US" dirty="0" smtClean="0"/>
              <a:t>RMSE= 0.005</a:t>
            </a:r>
          </a:p>
          <a:p>
            <a:pPr lvl="1"/>
            <a:r>
              <a:rPr lang="en-US" dirty="0" smtClean="0"/>
              <a:t>Gowda et al., 2011	</a:t>
            </a:r>
            <a:r>
              <a:rPr lang="en-US" dirty="0" smtClean="0">
                <a:latin typeface="Symbol" pitchFamily="18" charset="2"/>
              </a:rPr>
              <a:t>D</a:t>
            </a:r>
            <a:r>
              <a:rPr lang="en-US" dirty="0" smtClean="0"/>
              <a:t>A’= 0.02</a:t>
            </a:r>
          </a:p>
          <a:p>
            <a:r>
              <a:rPr lang="en-US" dirty="0" smtClean="0"/>
              <a:t>BF better than EM</a:t>
            </a:r>
          </a:p>
          <a:p>
            <a:pPr lvl="1"/>
            <a:r>
              <a:rPr lang="en-US" dirty="0" err="1"/>
              <a:t>Pavlik</a:t>
            </a:r>
            <a:r>
              <a:rPr lang="en-US" dirty="0"/>
              <a:t> et al., 2009	</a:t>
            </a:r>
            <a:r>
              <a:rPr lang="en-US" dirty="0">
                <a:latin typeface="Symbol" pitchFamily="18" charset="2"/>
              </a:rPr>
              <a:t> D</a:t>
            </a:r>
            <a:r>
              <a:rPr lang="en-US" dirty="0"/>
              <a:t>A’= 0.01, 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A’= 0.005</a:t>
            </a:r>
          </a:p>
          <a:p>
            <a:pPr lvl="1"/>
            <a:r>
              <a:rPr lang="en-US" dirty="0" smtClean="0"/>
              <a:t>Baker et al., 2011	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A’= </a:t>
            </a:r>
            <a:r>
              <a:rPr lang="en-US" dirty="0" smtClean="0"/>
              <a:t>0.001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BF better than CGD </a:t>
            </a:r>
          </a:p>
          <a:p>
            <a:pPr lvl="1"/>
            <a:r>
              <a:rPr lang="en-US" dirty="0" smtClean="0"/>
              <a:t>Baker et al., 2010	</a:t>
            </a:r>
            <a:r>
              <a:rPr lang="en-US" dirty="0">
                <a:latin typeface="Symbol" pitchFamily="18" charset="2"/>
              </a:rPr>
              <a:t>D</a:t>
            </a:r>
            <a:r>
              <a:rPr lang="en-US" dirty="0"/>
              <a:t>A’= 0.02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594480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questions, comments, concerns about </a:t>
            </a:r>
            <a:r>
              <a:rPr lang="en-US" dirty="0" smtClean="0"/>
              <a:t>BKT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69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B4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Any 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9804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Wednesday, October 15</a:t>
            </a:r>
          </a:p>
          <a:p>
            <a:endParaRPr lang="en-US" dirty="0" smtClean="0"/>
          </a:p>
          <a:p>
            <a:r>
              <a:rPr lang="en-US" dirty="0" smtClean="0"/>
              <a:t>B3: Bayesian Knowledge Tracing</a:t>
            </a:r>
            <a:endParaRPr lang="en-US" dirty="0"/>
          </a:p>
          <a:p>
            <a:endParaRPr lang="en-US" dirty="0" smtClean="0"/>
          </a:p>
          <a:p>
            <a:r>
              <a:rPr lang="en-US" dirty="0"/>
              <a:t>Baker, R.S. (2014) Big Data and Education. Ch. 4, V1, V2.</a:t>
            </a:r>
          </a:p>
          <a:p>
            <a:r>
              <a:rPr lang="en-US" dirty="0"/>
              <a:t>Corbett, A.T., Anderson, J.R. (1995) Knowledge Tracing: Modeling the Acquisition of Procedural Knowledge. User Modeling and User-Adapted Interaction, 4, 253-278.</a:t>
            </a:r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5602</TotalTime>
  <Words>455</Words>
  <Application>Microsoft Office PowerPoint</Application>
  <PresentationFormat>On-screen Show (4:3)</PresentationFormat>
  <Paragraphs>101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Core Methods in  Educational Data Mining</vt:lpstr>
      <vt:lpstr>What is the  Goal of Knowledge Inference?</vt:lpstr>
      <vt:lpstr>What is the  Goal of Knowledge Inference?</vt:lpstr>
      <vt:lpstr>Why is it useful to measure student knowledge?</vt:lpstr>
      <vt:lpstr>Key assumptions of BKT</vt:lpstr>
      <vt:lpstr>Key assumptions of BKT</vt:lpstr>
      <vt:lpstr>Key assumptions of BKT</vt:lpstr>
      <vt:lpstr>Model Performance Assumptions</vt:lpstr>
      <vt:lpstr>Classical BKT</vt:lpstr>
      <vt:lpstr>Assignment 3B</vt:lpstr>
      <vt:lpstr>Assignment 3B</vt:lpstr>
      <vt:lpstr>Parameter Fitting</vt:lpstr>
      <vt:lpstr>Overparameterization</vt:lpstr>
      <vt:lpstr>Degenerate Space (Pardos et al., 2010)</vt:lpstr>
      <vt:lpstr>Parameter Constraints Proposed</vt:lpstr>
      <vt:lpstr>Does it matter what algorithm you use to select parameters?</vt:lpstr>
      <vt:lpstr>Other questions, comments, concerns about BKT?</vt:lpstr>
      <vt:lpstr>Assignment B4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CIS</cp:lastModifiedBy>
  <cp:revision>476</cp:revision>
  <dcterms:created xsi:type="dcterms:W3CDTF">2010-01-07T20:34:12Z</dcterms:created>
  <dcterms:modified xsi:type="dcterms:W3CDTF">2014-10-13T21:18:16Z</dcterms:modified>
</cp:coreProperties>
</file>