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685" r:id="rId3"/>
    <p:sldId id="694" r:id="rId4"/>
    <p:sldId id="691" r:id="rId5"/>
    <p:sldId id="692" r:id="rId6"/>
    <p:sldId id="687" r:id="rId7"/>
    <p:sldId id="693" r:id="rId8"/>
    <p:sldId id="688" r:id="rId9"/>
    <p:sldId id="689" r:id="rId10"/>
    <p:sldId id="572" r:id="rId11"/>
    <p:sldId id="696" r:id="rId12"/>
    <p:sldId id="697" r:id="rId13"/>
    <p:sldId id="698" r:id="rId14"/>
    <p:sldId id="706" r:id="rId15"/>
    <p:sldId id="700" r:id="rId16"/>
    <p:sldId id="701" r:id="rId17"/>
    <p:sldId id="702" r:id="rId18"/>
    <p:sldId id="704" r:id="rId19"/>
    <p:sldId id="703" r:id="rId20"/>
    <p:sldId id="705" r:id="rId21"/>
    <p:sldId id="707" r:id="rId22"/>
    <p:sldId id="667" r:id="rId23"/>
    <p:sldId id="695" r:id="rId24"/>
    <p:sldId id="690" r:id="rId25"/>
    <p:sldId id="708" r:id="rId26"/>
    <p:sldId id="412" r:id="rId27"/>
    <p:sldId id="301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4" autoAdjust="0"/>
    <p:restoredTop sz="82396" autoAdjust="0"/>
  </p:normalViewPr>
  <p:slideViewPr>
    <p:cSldViewPr>
      <p:cViewPr varScale="1">
        <p:scale>
          <a:sx n="58" d="100"/>
          <a:sy n="58" d="100"/>
        </p:scale>
        <p:origin x="-1440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202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10/5/2014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10/5/2014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981MeKFA4W8" TargetMode="External"/><Relationship Id="rId2" Type="http://schemas.openxmlformats.org/officeDocument/2006/relationships/hyperlink" Target="http://www.howtogeek.com/howto/13780/using-vlookup-in-excel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spreadsheets.about.com/od/datamanagementinexcel/ss/8912pivot_table.htm" TargetMode="External"/><Relationship Id="rId4" Type="http://schemas.openxmlformats.org/officeDocument/2006/relationships/hyperlink" Target="http://www.excel-easy.com/data-analysis/pivot-tables.html" TargetMode="Externa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Core Methods in </a:t>
            </a:r>
            <a:br>
              <a:rPr lang="en-US" b="1" dirty="0" smtClean="0"/>
            </a:br>
            <a:r>
              <a:rPr lang="en-US" b="1" dirty="0" smtClean="0"/>
              <a:t>Educational </a:t>
            </a:r>
            <a:r>
              <a:rPr lang="en-US" b="1" dirty="0"/>
              <a:t>Data Mining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HUDK4050</a:t>
            </a:r>
            <a:br>
              <a:rPr lang="en-US" dirty="0" smtClean="0"/>
            </a:br>
            <a:r>
              <a:rPr lang="en-US" dirty="0" smtClean="0"/>
              <a:t>Fall 2014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2C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49107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tools did you use?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Packages (i.e. Excel)</a:t>
            </a:r>
          </a:p>
          <a:p>
            <a:r>
              <a:rPr lang="en-US" dirty="0" smtClean="0"/>
              <a:t>Features of Packages (i.e. Pivot Tables)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00761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Let’s go back to the list of features from the last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 I read features off</a:t>
            </a:r>
          </a:p>
          <a:p>
            <a:endParaRPr lang="en-US" dirty="0"/>
          </a:p>
          <a:p>
            <a:r>
              <a:rPr lang="en-US" dirty="0" smtClean="0"/>
              <a:t>If you used this feature (or something very similar), raise your hand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2282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For the features </a:t>
            </a:r>
            <a:r>
              <a:rPr lang="en-US" dirty="0" smtClean="0"/>
              <a:t>that got used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Did it end up in your final model</a:t>
            </a:r>
            <a:r>
              <a:rPr lang="en-US" dirty="0" smtClean="0"/>
              <a:t>?</a:t>
            </a:r>
          </a:p>
          <a:p>
            <a:endParaRPr lang="en-US" dirty="0"/>
          </a:p>
          <a:p>
            <a:r>
              <a:rPr lang="en-US" dirty="0" smtClean="0"/>
              <a:t>In what direction?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Does this match the class’s overall intuition?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64247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Who created a feature </a:t>
            </a:r>
            <a:r>
              <a:rPr lang="en-US" b="1" i="1" dirty="0" smtClean="0"/>
              <a:t>not </a:t>
            </a:r>
            <a:r>
              <a:rPr lang="en-US" dirty="0" smtClean="0"/>
              <a:t>discussed in Monday’s class?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feature?</a:t>
            </a:r>
          </a:p>
          <a:p>
            <a:endParaRPr lang="en-US" dirty="0" smtClean="0"/>
          </a:p>
          <a:p>
            <a:r>
              <a:rPr lang="en-US" dirty="0" smtClean="0"/>
              <a:t>Did it improve </a:t>
            </a:r>
            <a:r>
              <a:rPr lang="en-US" smtClean="0"/>
              <a:t>your model?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9561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</a:t>
            </a:r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Go through how </a:t>
            </a:r>
            <a:r>
              <a:rPr lang="en-US" dirty="0" smtClean="0"/>
              <a:t>you </a:t>
            </a:r>
            <a:r>
              <a:rPr lang="en-US" dirty="0" smtClean="0"/>
              <a:t>created features</a:t>
            </a:r>
            <a:endParaRPr lang="en-US" dirty="0" smtClean="0"/>
          </a:p>
          <a:p>
            <a:pPr lvl="1"/>
            <a:r>
              <a:rPr lang="en-US" dirty="0" smtClean="0"/>
              <a:t>Actually do it… Re-create it in real-time, or show us your code…</a:t>
            </a:r>
          </a:p>
          <a:p>
            <a:endParaRPr lang="en-US" dirty="0"/>
          </a:p>
          <a:p>
            <a:r>
              <a:rPr lang="en-US" dirty="0" smtClean="0"/>
              <a:t>We’ll have multiple volunteers</a:t>
            </a:r>
          </a:p>
          <a:p>
            <a:pPr lvl="1"/>
            <a:r>
              <a:rPr lang="en-US" dirty="0" smtClean="0"/>
              <a:t>One feature per customer, please…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83833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Was feature engineering beneficial?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9675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Other questions or comments about assignment?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3114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Textbook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550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Automated Feature Generation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are the advantages of automated feature generation, as compared to feature engineering?</a:t>
            </a:r>
          </a:p>
          <a:p>
            <a:endParaRPr lang="en-US" dirty="0"/>
          </a:p>
          <a:p>
            <a:r>
              <a:rPr lang="en-US" dirty="0" smtClean="0"/>
              <a:t>What are the disadvantages?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5651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Automated Feature Selection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are the advantages of automated feature selection, as compared to having a domain expert decide? </a:t>
            </a:r>
            <a:br>
              <a:rPr lang="en-US" dirty="0" smtClean="0"/>
            </a:br>
            <a:r>
              <a:rPr lang="en-US" dirty="0" smtClean="0"/>
              <a:t>(as in Sao Pedro paper from Monday)</a:t>
            </a:r>
          </a:p>
          <a:p>
            <a:endParaRPr lang="en-US" dirty="0"/>
          </a:p>
          <a:p>
            <a:r>
              <a:rPr lang="en-US" dirty="0" smtClean="0"/>
              <a:t>What are the disadvantages?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48279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connection to make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39920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connection to make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Correlation filtering</a:t>
            </a:r>
          </a:p>
          <a:p>
            <a:endParaRPr lang="en-US" dirty="0"/>
          </a:p>
          <a:p>
            <a:r>
              <a:rPr lang="en-US" dirty="0" smtClean="0"/>
              <a:t>Eliminating </a:t>
            </a:r>
            <a:r>
              <a:rPr lang="en-US" dirty="0" err="1" smtClean="0"/>
              <a:t>collinearity</a:t>
            </a:r>
            <a:r>
              <a:rPr lang="en-US" dirty="0" smtClean="0"/>
              <a:t> in statistics</a:t>
            </a:r>
          </a:p>
          <a:p>
            <a:endParaRPr lang="en-US" dirty="0"/>
          </a:p>
          <a:p>
            <a:r>
              <a:rPr lang="en-US" dirty="0" smtClean="0"/>
              <a:t>In this case, increasing interpretability and reducing over-fitting go together</a:t>
            </a:r>
          </a:p>
          <a:p>
            <a:pPr lvl="1"/>
            <a:r>
              <a:rPr lang="en-US" dirty="0" smtClean="0"/>
              <a:t>At least to some positive degree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97099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Outer-loop forward selection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are the advantages and disadvantages to doing this?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93181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Knowledge Engineering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knowledge engineering?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82357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Knowledge Engineering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the difference between knowledge engineering and EDM?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99236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Knowledge Engineering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the difference between good knowledge engineering and bad </a:t>
            </a:r>
            <a:r>
              <a:rPr lang="en-US" dirty="0"/>
              <a:t>knowledge </a:t>
            </a:r>
            <a:r>
              <a:rPr lang="en-US" dirty="0" smtClean="0"/>
              <a:t>engineering?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0426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Knowledge Engineering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the difference between (good) knowledge engineering and EDM?</a:t>
            </a:r>
          </a:p>
          <a:p>
            <a:endParaRPr lang="en-US" dirty="0"/>
          </a:p>
          <a:p>
            <a:r>
              <a:rPr lang="en-US" dirty="0" smtClean="0"/>
              <a:t>What are the advantages and disadvantages of each?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39763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can they be integrated?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4704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FCBF: </a:t>
            </a:r>
            <a:r>
              <a:rPr lang="en-US" dirty="0" smtClean="0"/>
              <a:t>What Variables will be kept? (Cutoff = 0.65)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What variables emerge from this table?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8666070"/>
              </p:ext>
            </p:extLst>
          </p:nvPr>
        </p:nvGraphicFramePr>
        <p:xfrm>
          <a:off x="609600" y="1752600"/>
          <a:ext cx="8153400" cy="41338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9175"/>
                <a:gridCol w="733425"/>
                <a:gridCol w="762000"/>
                <a:gridCol w="990600"/>
                <a:gridCol w="990600"/>
                <a:gridCol w="914400"/>
                <a:gridCol w="990600"/>
                <a:gridCol w="1752600"/>
              </a:tblGrid>
              <a:tr h="590550"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G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H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I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J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K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L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Predicted</a:t>
                      </a:r>
                      <a:endParaRPr lang="en-US" sz="2800" dirty="0"/>
                    </a:p>
                  </a:txBody>
                  <a:tcPr/>
                </a:tc>
              </a:tr>
              <a:tr h="59055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G</a:t>
                      </a:r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.7</a:t>
                      </a:r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.8</a:t>
                      </a:r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.8</a:t>
                      </a:r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.4</a:t>
                      </a:r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.3</a:t>
                      </a:r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.72</a:t>
                      </a:r>
                      <a:endParaRPr lang="en-US" sz="3200" dirty="0"/>
                    </a:p>
                  </a:txBody>
                  <a:tcPr>
                    <a:noFill/>
                  </a:tcPr>
                </a:tc>
              </a:tr>
              <a:tr h="59055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H</a:t>
                      </a:r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.8</a:t>
                      </a:r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.7</a:t>
                      </a:r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.6</a:t>
                      </a:r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.5</a:t>
                      </a:r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.38</a:t>
                      </a:r>
                      <a:endParaRPr lang="en-US" sz="3200" dirty="0"/>
                    </a:p>
                  </a:txBody>
                  <a:tcPr>
                    <a:noFill/>
                  </a:tcPr>
                </a:tc>
              </a:tr>
              <a:tr h="59055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I</a:t>
                      </a:r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.8</a:t>
                      </a:r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.3</a:t>
                      </a:r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.4</a:t>
                      </a:r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.82</a:t>
                      </a:r>
                      <a:endParaRPr lang="en-US" sz="3200" dirty="0"/>
                    </a:p>
                  </a:txBody>
                  <a:tcPr>
                    <a:noFill/>
                  </a:tcPr>
                </a:tc>
              </a:tr>
              <a:tr h="59055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J</a:t>
                      </a:r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.8</a:t>
                      </a:r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.1</a:t>
                      </a:r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.75</a:t>
                      </a:r>
                      <a:endParaRPr lang="en-US" sz="3200" dirty="0"/>
                    </a:p>
                  </a:txBody>
                  <a:tcPr>
                    <a:noFill/>
                  </a:tcPr>
                </a:tc>
              </a:tr>
              <a:tr h="59055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K</a:t>
                      </a:r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.5</a:t>
                      </a:r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.65</a:t>
                      </a:r>
                      <a:endParaRPr lang="en-US" sz="3200" dirty="0"/>
                    </a:p>
                  </a:txBody>
                  <a:tcPr>
                    <a:noFill/>
                  </a:tcPr>
                </a:tc>
              </a:tr>
              <a:tr h="59055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L</a:t>
                      </a:r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/>
                        <a:t>.42</a:t>
                      </a: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3678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Other questions, comments, concerns about textbook?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695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If you enjoyed today’s class…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Next fall, </a:t>
            </a:r>
            <a:r>
              <a:rPr lang="en-US" dirty="0"/>
              <a:t>I</a:t>
            </a:r>
            <a:r>
              <a:rPr lang="en-US" dirty="0" smtClean="0"/>
              <a:t>’ll </a:t>
            </a:r>
            <a:r>
              <a:rPr lang="en-US" dirty="0" smtClean="0"/>
              <a:t>be offering a Feature Engineering Design Studio course</a:t>
            </a:r>
            <a:r>
              <a:rPr lang="en-US" dirty="0" smtClean="0"/>
              <a:t>…</a:t>
            </a:r>
          </a:p>
          <a:p>
            <a:endParaRPr lang="en-US" dirty="0"/>
          </a:p>
          <a:p>
            <a:r>
              <a:rPr lang="en-US" dirty="0" smtClean="0"/>
              <a:t>Learn the feature engineering process in detail</a:t>
            </a:r>
          </a:p>
          <a:p>
            <a:endParaRPr lang="en-US" dirty="0"/>
          </a:p>
          <a:p>
            <a:r>
              <a:rPr lang="en-US" dirty="0" smtClean="0"/>
              <a:t>Create a model important to your research</a:t>
            </a:r>
          </a:p>
          <a:p>
            <a:endParaRPr lang="en-US" dirty="0"/>
          </a:p>
          <a:p>
            <a:r>
              <a:rPr lang="en-US" dirty="0" smtClean="0"/>
              <a:t>Submit a journal paper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14217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And now for something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completely </a:t>
            </a:r>
            <a:r>
              <a:rPr lang="en-US" dirty="0"/>
              <a:t>different…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63662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B3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Bayesian Knowledge Tracing</a:t>
            </a:r>
          </a:p>
          <a:p>
            <a:endParaRPr lang="en-US" dirty="0"/>
          </a:p>
          <a:p>
            <a:r>
              <a:rPr lang="en-US" dirty="0" smtClean="0"/>
              <a:t>Any questions?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70021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Wednesday, October 8</a:t>
            </a:r>
          </a:p>
          <a:p>
            <a:endParaRPr lang="en-US" dirty="0" smtClean="0"/>
          </a:p>
          <a:p>
            <a:r>
              <a:rPr lang="en-US" dirty="0" smtClean="0"/>
              <a:t>Feature Engineering – How</a:t>
            </a:r>
            <a:endParaRPr lang="en-US" dirty="0"/>
          </a:p>
          <a:p>
            <a:endParaRPr lang="en-US" dirty="0" smtClean="0"/>
          </a:p>
          <a:p>
            <a:r>
              <a:rPr lang="en-US" dirty="0"/>
              <a:t>Baker, R.S. (2014) Big Data and Education. Ch. 3, V4, V5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err="1">
                <a:hlinkClick r:id="rId2"/>
              </a:rPr>
              <a:t>vlookup</a:t>
            </a:r>
            <a:r>
              <a:rPr lang="en-US" dirty="0">
                <a:hlinkClick r:id="rId2"/>
              </a:rPr>
              <a:t> Tutorial 1</a:t>
            </a:r>
            <a:endParaRPr lang="en-US" dirty="0"/>
          </a:p>
          <a:p>
            <a:r>
              <a:rPr lang="en-US" dirty="0" err="1">
                <a:hlinkClick r:id="rId3"/>
              </a:rPr>
              <a:t>vlookup</a:t>
            </a:r>
            <a:r>
              <a:rPr lang="en-US" dirty="0">
                <a:hlinkClick r:id="rId3"/>
              </a:rPr>
              <a:t> Tutorial 2</a:t>
            </a:r>
            <a:endParaRPr lang="en-US" dirty="0"/>
          </a:p>
          <a:p>
            <a:r>
              <a:rPr lang="en-US" dirty="0">
                <a:hlinkClick r:id="rId4"/>
              </a:rPr>
              <a:t>Pivot Table Tutorial 1</a:t>
            </a:r>
            <a:endParaRPr lang="en-US" dirty="0"/>
          </a:p>
          <a:p>
            <a:r>
              <a:rPr lang="en-US" dirty="0">
                <a:hlinkClick r:id="rId5"/>
              </a:rPr>
              <a:t>Pivot Table Tutorial 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74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5580</TotalTime>
  <Words>482</Words>
  <Application>Microsoft Office PowerPoint</Application>
  <PresentationFormat>On-screen Show (4:3)</PresentationFormat>
  <Paragraphs>120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Core Methods in  Educational Data Mining</vt:lpstr>
      <vt:lpstr>Assignment 2C</vt:lpstr>
      <vt:lpstr>What tools did you use?</vt:lpstr>
      <vt:lpstr>Let’s go back to the list of features from the last class</vt:lpstr>
      <vt:lpstr>For the features that got used</vt:lpstr>
      <vt:lpstr>Who created a feature not discussed in Monday’s class?</vt:lpstr>
      <vt:lpstr>Let’s…</vt:lpstr>
      <vt:lpstr>Was feature engineering beneficial?</vt:lpstr>
      <vt:lpstr>Other questions or comments about assignment?</vt:lpstr>
      <vt:lpstr>Textbook</vt:lpstr>
      <vt:lpstr>Automated Feature Generation</vt:lpstr>
      <vt:lpstr>Automated Feature Selection</vt:lpstr>
      <vt:lpstr>A connection to make</vt:lpstr>
      <vt:lpstr>A connection to make</vt:lpstr>
      <vt:lpstr>Outer-loop forward selection</vt:lpstr>
      <vt:lpstr>Knowledge Engineering</vt:lpstr>
      <vt:lpstr>Knowledge Engineering</vt:lpstr>
      <vt:lpstr>Knowledge Engineering</vt:lpstr>
      <vt:lpstr>Knowledge Engineering</vt:lpstr>
      <vt:lpstr>How can they be integrated?</vt:lpstr>
      <vt:lpstr>FCBF: What Variables will be kept? (Cutoff = 0.65)</vt:lpstr>
      <vt:lpstr>Other questions, comments, concerns about textbook?</vt:lpstr>
      <vt:lpstr>If you enjoyed today’s class…</vt:lpstr>
      <vt:lpstr>And now for something  completely different…</vt:lpstr>
      <vt:lpstr>Assignment B3</vt:lpstr>
      <vt:lpstr>Next Class</vt:lpstr>
      <vt:lpstr>The End</vt:lpstr>
    </vt:vector>
  </TitlesOfParts>
  <Company>Worcester Polytechnic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 Baker</cp:lastModifiedBy>
  <cp:revision>455</cp:revision>
  <dcterms:created xsi:type="dcterms:W3CDTF">2010-01-07T20:34:12Z</dcterms:created>
  <dcterms:modified xsi:type="dcterms:W3CDTF">2014-10-05T17:40:24Z</dcterms:modified>
</cp:coreProperties>
</file>