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3"/>
  </p:notesMasterIdLst>
  <p:sldIdLst>
    <p:sldId id="256" r:id="rId2"/>
    <p:sldId id="532" r:id="rId3"/>
    <p:sldId id="533" r:id="rId4"/>
    <p:sldId id="534" r:id="rId5"/>
    <p:sldId id="535" r:id="rId6"/>
    <p:sldId id="537" r:id="rId7"/>
    <p:sldId id="536" r:id="rId8"/>
    <p:sldId id="538" r:id="rId9"/>
    <p:sldId id="539" r:id="rId10"/>
    <p:sldId id="540" r:id="rId11"/>
    <p:sldId id="541" r:id="rId12"/>
    <p:sldId id="542" r:id="rId13"/>
    <p:sldId id="543" r:id="rId14"/>
    <p:sldId id="544" r:id="rId15"/>
    <p:sldId id="545" r:id="rId16"/>
    <p:sldId id="546" r:id="rId17"/>
    <p:sldId id="547" r:id="rId18"/>
    <p:sldId id="548" r:id="rId19"/>
    <p:sldId id="507" r:id="rId20"/>
    <p:sldId id="549" r:id="rId21"/>
    <p:sldId id="550" r:id="rId22"/>
    <p:sldId id="509" r:id="rId23"/>
    <p:sldId id="510" r:id="rId24"/>
    <p:sldId id="551" r:id="rId25"/>
    <p:sldId id="552" r:id="rId26"/>
    <p:sldId id="553" r:id="rId27"/>
    <p:sldId id="554" r:id="rId28"/>
    <p:sldId id="555" r:id="rId29"/>
    <p:sldId id="556" r:id="rId30"/>
    <p:sldId id="557" r:id="rId31"/>
    <p:sldId id="558" r:id="rId32"/>
    <p:sldId id="559" r:id="rId33"/>
    <p:sldId id="560" r:id="rId34"/>
    <p:sldId id="529" r:id="rId35"/>
    <p:sldId id="561" r:id="rId36"/>
    <p:sldId id="498" r:id="rId37"/>
    <p:sldId id="497" r:id="rId38"/>
    <p:sldId id="500" r:id="rId39"/>
    <p:sldId id="412" r:id="rId40"/>
    <p:sldId id="562" r:id="rId41"/>
    <p:sldId id="301" r:id="rId4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Baker, Ryan Shaun" initials="RYAN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8F8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2360" autoAdjust="0"/>
  </p:normalViewPr>
  <p:slideViewPr>
    <p:cSldViewPr>
      <p:cViewPr>
        <p:scale>
          <a:sx n="66" d="100"/>
          <a:sy n="66" d="100"/>
        </p:scale>
        <p:origin x="-282" y="-4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4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CAAA7C-7ACC-4BFB-BE93-9F32D66A2778}" type="datetimeFigureOut">
              <a:rPr lang="en-US" smtClean="0"/>
              <a:pPr/>
              <a:t>9/15/2014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5F639B-656A-4369-84E0-F13809BA208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73121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5F639B-656A-4369-84E0-F13809BA208C}" type="slidenum">
              <a:rPr lang="en-US" smtClean="0"/>
              <a:pPr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4261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5F639B-656A-4369-84E0-F13809BA208C}" type="slidenum">
              <a:rPr lang="en-US" smtClean="0"/>
              <a:pPr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4261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5F639B-656A-4369-84E0-F13809BA208C}" type="slidenum">
              <a:rPr lang="en-US" smtClean="0"/>
              <a:pPr/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4261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5F639B-656A-4369-84E0-F13809BA208C}" type="slidenum">
              <a:rPr lang="en-US" smtClean="0"/>
              <a:pPr/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42611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5F639B-656A-4369-84E0-F13809BA208C}" type="slidenum">
              <a:rPr lang="en-US" smtClean="0"/>
              <a:pPr/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4261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9/15/2014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9/15/2014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9/15/2014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9/15/2014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9/15/2014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9/15/2014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9/15/2014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9/15/2014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9/15/2014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9/15/2014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9/15/2014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777E0E-AA0C-4CA6-9370-9BDDCA793804}" type="datetimeFigureOut">
              <a:rPr lang="en-US" smtClean="0"/>
              <a:pPr/>
              <a:t>9/15/2014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Core Methods in </a:t>
            </a:r>
            <a:br>
              <a:rPr lang="en-US" b="1" dirty="0" smtClean="0"/>
            </a:br>
            <a:r>
              <a:rPr lang="en-US" b="1" dirty="0" smtClean="0"/>
              <a:t>Educational </a:t>
            </a:r>
            <a:r>
              <a:rPr lang="en-US" b="1" dirty="0"/>
              <a:t>Data Mining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HUDK4050</a:t>
            </a:r>
            <a:br>
              <a:rPr lang="en-US" dirty="0" smtClean="0"/>
            </a:br>
            <a:r>
              <a:rPr lang="en-US" dirty="0" smtClean="0"/>
              <a:t>Fall 2014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Any administrative questions?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05398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Homework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Let’s go over the homework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77744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Answers?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65506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Answers?</a:t>
            </a:r>
          </a:p>
          <a:p>
            <a:endParaRPr lang="en-US" dirty="0"/>
          </a:p>
          <a:p>
            <a:r>
              <a:rPr lang="en-US" dirty="0" smtClean="0"/>
              <a:t>How did you modify the model to remove the student term?</a:t>
            </a:r>
          </a:p>
          <a:p>
            <a:pPr lvl="1"/>
            <a:r>
              <a:rPr lang="en-US" dirty="0" smtClean="0"/>
              <a:t>Were there multiple ways to accomplish this?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27676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Answers?</a:t>
            </a:r>
          </a:p>
          <a:p>
            <a:endParaRPr lang="en-US" dirty="0"/>
          </a:p>
          <a:p>
            <a:r>
              <a:rPr lang="en-US" dirty="0" smtClean="0"/>
              <a:t>Did the number go up? Go down? Stay the same?</a:t>
            </a:r>
          </a:p>
          <a:p>
            <a:pPr lvl="1"/>
            <a:r>
              <a:rPr lang="en-US" dirty="0" smtClean="0"/>
              <a:t>What does this mean?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24407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Answers?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01843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Q4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Answers?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63537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Q4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Answers?</a:t>
            </a:r>
          </a:p>
          <a:p>
            <a:endParaRPr lang="en-US" dirty="0"/>
          </a:p>
          <a:p>
            <a:r>
              <a:rPr lang="en-US" dirty="0" smtClean="0"/>
              <a:t>Was this algorithm successful?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83284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Q4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Answers?</a:t>
            </a:r>
          </a:p>
          <a:p>
            <a:endParaRPr lang="en-US" dirty="0"/>
          </a:p>
          <a:p>
            <a:r>
              <a:rPr lang="en-US" dirty="0" smtClean="0"/>
              <a:t>What does a negative </a:t>
            </a:r>
            <a:r>
              <a:rPr lang="en-US" smtClean="0"/>
              <a:t>number imply?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03790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Q5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Answers?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51181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Q6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Answers?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693959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Q6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Answers?</a:t>
            </a:r>
          </a:p>
          <a:p>
            <a:endParaRPr lang="en-US" dirty="0"/>
          </a:p>
          <a:p>
            <a:r>
              <a:rPr lang="en-US" dirty="0" smtClean="0"/>
              <a:t>How did you do the variable transform?</a:t>
            </a:r>
          </a:p>
          <a:p>
            <a:pPr lvl="1"/>
            <a:r>
              <a:rPr lang="en-US" dirty="0" smtClean="0"/>
              <a:t>Why did you need to do the variable transform?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96669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Q7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Answers?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34253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Q7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Answers?</a:t>
            </a:r>
          </a:p>
          <a:p>
            <a:endParaRPr lang="en-US" dirty="0" smtClean="0"/>
          </a:p>
          <a:p>
            <a:r>
              <a:rPr lang="en-US" dirty="0" smtClean="0"/>
              <a:t>Was this a successful algorithm?</a:t>
            </a:r>
          </a:p>
          <a:p>
            <a:pPr lvl="1"/>
            <a:r>
              <a:rPr lang="en-US" dirty="0" smtClean="0"/>
              <a:t>Does this mean you should always avoid this algorithm?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43409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Q8 and Q9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Answers?</a:t>
            </a:r>
          </a:p>
        </p:txBody>
      </p:sp>
    </p:spTree>
    <p:extLst>
      <p:ext uri="{BB962C8B-B14F-4D97-AF65-F5344CB8AC3E}">
        <p14:creationId xmlns:p14="http://schemas.microsoft.com/office/powerpoint/2010/main" val="330511883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Q10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Answers?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291031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Q12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Answers?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925100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Questions? Comments? Concerns?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405337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did you like </a:t>
            </a:r>
            <a:r>
              <a:rPr lang="en-US" dirty="0" err="1" smtClean="0"/>
              <a:t>RapidMiner</a:t>
            </a:r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915245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</a:t>
            </a:r>
            <a:r>
              <a:rPr lang="en-US" dirty="0" err="1" smtClean="0"/>
              <a:t>RapidMiner</a:t>
            </a:r>
            <a:r>
              <a:rPr lang="en-US" dirty="0" smtClean="0"/>
              <a:t> questions?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47513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What is the difference between a classifier and a </a:t>
            </a:r>
            <a:r>
              <a:rPr lang="en-US" dirty="0" err="1" smtClean="0"/>
              <a:t>regressor</a:t>
            </a:r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581948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What are some things </a:t>
            </a:r>
            <a:br>
              <a:rPr lang="en-US" dirty="0" smtClean="0"/>
            </a:br>
            <a:r>
              <a:rPr lang="en-US" dirty="0" smtClean="0"/>
              <a:t>you might use a classifier for?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Bonus points for examples other than those in the BDE videos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581948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Any questions about any algorithms?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517527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Do folks feel like they understood logistic regression?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Any questions?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77149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Anyone willing to come up and do a couple examples?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01823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Logistic Regression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m = 0.5A - B + C</a:t>
            </a:r>
            <a:endParaRPr lang="en-US" dirty="0"/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752600"/>
            <a:ext cx="4460762" cy="2686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9900816"/>
              </p:ext>
            </p:extLst>
          </p:nvPr>
        </p:nvGraphicFramePr>
        <p:xfrm>
          <a:off x="1485900" y="4876802"/>
          <a:ext cx="6343650" cy="15947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8730"/>
                <a:gridCol w="1268730"/>
                <a:gridCol w="1268730"/>
                <a:gridCol w="1268730"/>
                <a:gridCol w="1268730"/>
              </a:tblGrid>
              <a:tr h="791852"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smtClean="0"/>
                        <a:t>A</a:t>
                      </a:r>
                      <a:endParaRPr lang="en-US" sz="36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smtClean="0"/>
                        <a:t>B</a:t>
                      </a:r>
                      <a:endParaRPr lang="en-US" sz="36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smtClean="0"/>
                        <a:t>C</a:t>
                      </a:r>
                      <a:endParaRPr lang="en-US" sz="36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smtClean="0"/>
                        <a:t>M</a:t>
                      </a:r>
                      <a:endParaRPr lang="en-US" sz="36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smtClean="0"/>
                        <a:t>P(M)</a:t>
                      </a:r>
                      <a:endParaRPr lang="en-US" sz="3600" dirty="0"/>
                    </a:p>
                  </a:txBody>
                  <a:tcPr marL="68580" marR="68580"/>
                </a:tc>
              </a:tr>
              <a:tr h="802849"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smtClean="0"/>
                        <a:t>0</a:t>
                      </a:r>
                      <a:endParaRPr lang="en-US" sz="36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smtClean="0"/>
                        <a:t>0</a:t>
                      </a:r>
                      <a:endParaRPr lang="en-US" sz="36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smtClean="0"/>
                        <a:t>0</a:t>
                      </a:r>
                      <a:endParaRPr lang="en-US" sz="36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endParaRPr lang="en-US" sz="36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endParaRPr lang="en-US" sz="3600" dirty="0"/>
                    </a:p>
                  </a:txBody>
                  <a:tcPr marL="68580" marR="6858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513234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4710">
        <p:fade/>
      </p:transition>
    </mc:Choice>
    <mc:Fallback xmlns="">
      <p:transition spd="med" advTm="1471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Logistic Regression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m = 0.5A - B + C</a:t>
            </a:r>
            <a:endParaRPr lang="en-US" dirty="0"/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752600"/>
            <a:ext cx="4460762" cy="2686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94197652"/>
              </p:ext>
            </p:extLst>
          </p:nvPr>
        </p:nvGraphicFramePr>
        <p:xfrm>
          <a:off x="1485900" y="4876802"/>
          <a:ext cx="6343650" cy="15947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8730"/>
                <a:gridCol w="1268730"/>
                <a:gridCol w="1268730"/>
                <a:gridCol w="1268730"/>
                <a:gridCol w="1268730"/>
              </a:tblGrid>
              <a:tr h="791852"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smtClean="0"/>
                        <a:t>A</a:t>
                      </a:r>
                      <a:endParaRPr lang="en-US" sz="36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smtClean="0"/>
                        <a:t>B</a:t>
                      </a:r>
                      <a:endParaRPr lang="en-US" sz="36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smtClean="0"/>
                        <a:t>C</a:t>
                      </a:r>
                      <a:endParaRPr lang="en-US" sz="36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smtClean="0"/>
                        <a:t>M</a:t>
                      </a:r>
                      <a:endParaRPr lang="en-US" sz="36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smtClean="0"/>
                        <a:t>P(M)</a:t>
                      </a:r>
                      <a:endParaRPr lang="en-US" sz="3600" dirty="0"/>
                    </a:p>
                  </a:txBody>
                  <a:tcPr marL="68580" marR="68580"/>
                </a:tc>
              </a:tr>
              <a:tr h="802849"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smtClean="0"/>
                        <a:t>0</a:t>
                      </a:r>
                      <a:endParaRPr lang="en-US" sz="36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smtClean="0"/>
                        <a:t>0</a:t>
                      </a:r>
                      <a:endParaRPr lang="en-US" sz="36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smtClean="0"/>
                        <a:t>1</a:t>
                      </a:r>
                      <a:endParaRPr lang="en-US" sz="36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endParaRPr lang="en-US" sz="36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endParaRPr lang="en-US" sz="3600" dirty="0"/>
                    </a:p>
                  </a:txBody>
                  <a:tcPr marL="68580" marR="6858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59808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4710">
        <p:fade/>
      </p:transition>
    </mc:Choice>
    <mc:Fallback xmlns="">
      <p:transition spd="med" advTm="1471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Logistic Regression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m = 0.5A - B + C</a:t>
            </a:r>
            <a:endParaRPr lang="en-US" dirty="0"/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752600"/>
            <a:ext cx="4460762" cy="2686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33477971"/>
              </p:ext>
            </p:extLst>
          </p:nvPr>
        </p:nvGraphicFramePr>
        <p:xfrm>
          <a:off x="1485900" y="4876802"/>
          <a:ext cx="6343650" cy="15947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8730"/>
                <a:gridCol w="1268730"/>
                <a:gridCol w="1268730"/>
                <a:gridCol w="1268730"/>
                <a:gridCol w="1268730"/>
              </a:tblGrid>
              <a:tr h="791852"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smtClean="0"/>
                        <a:t>A</a:t>
                      </a:r>
                      <a:endParaRPr lang="en-US" sz="36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smtClean="0"/>
                        <a:t>B</a:t>
                      </a:r>
                      <a:endParaRPr lang="en-US" sz="36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smtClean="0"/>
                        <a:t>C</a:t>
                      </a:r>
                      <a:endParaRPr lang="en-US" sz="36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smtClean="0"/>
                        <a:t>M</a:t>
                      </a:r>
                      <a:endParaRPr lang="en-US" sz="36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smtClean="0"/>
                        <a:t>P(M)</a:t>
                      </a:r>
                      <a:endParaRPr lang="en-US" sz="3600" dirty="0"/>
                    </a:p>
                  </a:txBody>
                  <a:tcPr marL="68580" marR="68580"/>
                </a:tc>
              </a:tr>
              <a:tr h="802849"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smtClean="0"/>
                        <a:t>0</a:t>
                      </a:r>
                      <a:endParaRPr lang="en-US" sz="36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smtClean="0"/>
                        <a:t>1</a:t>
                      </a:r>
                      <a:endParaRPr lang="en-US" sz="36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smtClean="0"/>
                        <a:t>1</a:t>
                      </a:r>
                      <a:endParaRPr lang="en-US" sz="36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endParaRPr lang="en-US" sz="36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endParaRPr lang="en-US" sz="3600" dirty="0"/>
                    </a:p>
                  </a:txBody>
                  <a:tcPr marL="68580" marR="6858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00003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4710">
        <p:fade/>
      </p:transition>
    </mc:Choice>
    <mc:Fallback xmlns="">
      <p:transition spd="med" advTm="1471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Logistic Regression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m = 0.5A - B + C</a:t>
            </a:r>
            <a:endParaRPr lang="en-US" dirty="0"/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752600"/>
            <a:ext cx="4460762" cy="2686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52103985"/>
              </p:ext>
            </p:extLst>
          </p:nvPr>
        </p:nvGraphicFramePr>
        <p:xfrm>
          <a:off x="1485900" y="4876802"/>
          <a:ext cx="6343650" cy="15947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8730"/>
                <a:gridCol w="1268730"/>
                <a:gridCol w="1268730"/>
                <a:gridCol w="1268730"/>
                <a:gridCol w="1268730"/>
              </a:tblGrid>
              <a:tr h="791852"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smtClean="0"/>
                        <a:t>A</a:t>
                      </a:r>
                      <a:endParaRPr lang="en-US" sz="36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smtClean="0"/>
                        <a:t>B</a:t>
                      </a:r>
                      <a:endParaRPr lang="en-US" sz="36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smtClean="0"/>
                        <a:t>C</a:t>
                      </a:r>
                      <a:endParaRPr lang="en-US" sz="36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smtClean="0"/>
                        <a:t>M</a:t>
                      </a:r>
                      <a:endParaRPr lang="en-US" sz="36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smtClean="0"/>
                        <a:t>P(M)</a:t>
                      </a:r>
                      <a:endParaRPr lang="en-US" sz="3600" dirty="0"/>
                    </a:p>
                  </a:txBody>
                  <a:tcPr marL="68580" marR="68580"/>
                </a:tc>
              </a:tr>
              <a:tr h="802849"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smtClean="0"/>
                        <a:t>4</a:t>
                      </a:r>
                      <a:endParaRPr lang="en-US" sz="36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smtClean="0"/>
                        <a:t>1</a:t>
                      </a:r>
                      <a:endParaRPr lang="en-US" sz="36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smtClean="0"/>
                        <a:t>1</a:t>
                      </a:r>
                      <a:endParaRPr lang="en-US" sz="36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endParaRPr lang="en-US" sz="36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endParaRPr lang="en-US" sz="3600" dirty="0"/>
                    </a:p>
                  </a:txBody>
                  <a:tcPr marL="68580" marR="6858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30672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4710">
        <p:fade/>
      </p:transition>
    </mc:Choice>
    <mc:Fallback xmlns="">
      <p:transition spd="med" advTm="1471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Logistic Regression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m = 0.5A - B + C</a:t>
            </a:r>
            <a:endParaRPr lang="en-US" dirty="0"/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752600"/>
            <a:ext cx="4460762" cy="2686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74201797"/>
              </p:ext>
            </p:extLst>
          </p:nvPr>
        </p:nvGraphicFramePr>
        <p:xfrm>
          <a:off x="1485900" y="4876802"/>
          <a:ext cx="6343650" cy="15947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8730"/>
                <a:gridCol w="1268730"/>
                <a:gridCol w="1268730"/>
                <a:gridCol w="1268730"/>
                <a:gridCol w="1268730"/>
              </a:tblGrid>
              <a:tr h="791852"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smtClean="0"/>
                        <a:t>A</a:t>
                      </a:r>
                      <a:endParaRPr lang="en-US" sz="36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smtClean="0"/>
                        <a:t>B</a:t>
                      </a:r>
                      <a:endParaRPr lang="en-US" sz="36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smtClean="0"/>
                        <a:t>C</a:t>
                      </a:r>
                      <a:endParaRPr lang="en-US" sz="36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smtClean="0"/>
                        <a:t>M</a:t>
                      </a:r>
                      <a:endParaRPr lang="en-US" sz="36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smtClean="0"/>
                        <a:t>P(M)</a:t>
                      </a:r>
                      <a:endParaRPr lang="en-US" sz="3600" dirty="0"/>
                    </a:p>
                  </a:txBody>
                  <a:tcPr marL="68580" marR="68580"/>
                </a:tc>
              </a:tr>
              <a:tr h="802849"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smtClean="0"/>
                        <a:t>100</a:t>
                      </a:r>
                      <a:endParaRPr lang="en-US" sz="36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smtClean="0"/>
                        <a:t>-100</a:t>
                      </a:r>
                      <a:endParaRPr lang="en-US" sz="36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smtClean="0"/>
                        <a:t>100</a:t>
                      </a:r>
                      <a:endParaRPr lang="en-US" sz="36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endParaRPr lang="en-US" sz="36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endParaRPr lang="en-US" sz="3600" dirty="0"/>
                    </a:p>
                  </a:txBody>
                  <a:tcPr marL="68580" marR="6858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60903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4710">
        <p:fade/>
      </p:transition>
    </mc:Choice>
    <mc:Fallback xmlns="">
      <p:transition spd="med" advTm="1471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would someone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Use a decision tree rather than, say, logistic regression?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531199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Has anyone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Used any classification algorithms outside the set discussed/recommended in the videos?</a:t>
            </a:r>
          </a:p>
          <a:p>
            <a:endParaRPr lang="en-US" dirty="0"/>
          </a:p>
          <a:p>
            <a:r>
              <a:rPr lang="en-US" dirty="0" smtClean="0"/>
              <a:t>Say more?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764959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Other questions, comments, concerns about lectures?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786297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Creative HW 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51560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 about Creative HW 1?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254671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Questions? Concerns?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139859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questions or comments?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839633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Next Class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rmAutofit fontScale="70000" lnSpcReduction="20000"/>
          </a:bodyPr>
          <a:lstStyle/>
          <a:p>
            <a:r>
              <a:rPr lang="en-US" dirty="0" smtClean="0"/>
              <a:t>Monday, September 22</a:t>
            </a:r>
          </a:p>
          <a:p>
            <a:endParaRPr lang="en-US" dirty="0" smtClean="0"/>
          </a:p>
          <a:p>
            <a:r>
              <a:rPr lang="en-US" dirty="0" smtClean="0"/>
              <a:t>Behavior Detection</a:t>
            </a:r>
            <a:endParaRPr lang="en-US" dirty="0"/>
          </a:p>
          <a:p>
            <a:endParaRPr lang="en-US" dirty="0" smtClean="0"/>
          </a:p>
          <a:p>
            <a:r>
              <a:rPr lang="en-US" dirty="0"/>
              <a:t>Baker, R.S. (2014) Big Data and Education. Ch.1, V6. Ch. 3, V1, V2</a:t>
            </a:r>
            <a:r>
              <a:rPr lang="en-US" dirty="0" smtClean="0"/>
              <a:t>.</a:t>
            </a:r>
          </a:p>
          <a:p>
            <a:endParaRPr lang="en-US" dirty="0"/>
          </a:p>
          <a:p>
            <a:r>
              <a:rPr lang="en-US" dirty="0"/>
              <a:t>Baker, </a:t>
            </a:r>
            <a:r>
              <a:rPr lang="en-US" dirty="0" err="1"/>
              <a:t>R.S.J.d</a:t>
            </a:r>
            <a:r>
              <a:rPr lang="en-US" dirty="0"/>
              <a:t>., Corbett, A.T., Roll, I., </a:t>
            </a:r>
            <a:r>
              <a:rPr lang="en-US" dirty="0" err="1"/>
              <a:t>Koedinger</a:t>
            </a:r>
            <a:r>
              <a:rPr lang="en-US" dirty="0"/>
              <a:t>, K.R. (2008) Developing a Generalizable Detector of When Students Game the System. User Modeling and User-Adapted Interaction, 18, 3, </a:t>
            </a:r>
            <a:r>
              <a:rPr lang="en-US" dirty="0" smtClean="0"/>
              <a:t>287-314.</a:t>
            </a:r>
          </a:p>
          <a:p>
            <a:r>
              <a:rPr lang="en-US" dirty="0" smtClean="0"/>
              <a:t>Sao </a:t>
            </a:r>
            <a:r>
              <a:rPr lang="en-US" dirty="0"/>
              <a:t>Pedro, M.A., Baker, </a:t>
            </a:r>
            <a:r>
              <a:rPr lang="en-US" dirty="0" err="1"/>
              <a:t>R.S.J.d</a:t>
            </a:r>
            <a:r>
              <a:rPr lang="en-US" dirty="0"/>
              <a:t>., </a:t>
            </a:r>
            <a:r>
              <a:rPr lang="en-US" dirty="0" err="1"/>
              <a:t>Gobert</a:t>
            </a:r>
            <a:r>
              <a:rPr lang="en-US" dirty="0"/>
              <a:t>, J., Montalvo, O. </a:t>
            </a:r>
            <a:r>
              <a:rPr lang="en-US" dirty="0" err="1"/>
              <a:t>Nakama</a:t>
            </a:r>
            <a:r>
              <a:rPr lang="en-US" dirty="0"/>
              <a:t>, A. (2013) Leveraging Machine-Learned Detectors of Systematic Inquiry Behavior to Estimate and Predict Transfer of Inquiry Skill. </a:t>
            </a:r>
            <a:r>
              <a:rPr lang="en-US" i="1" dirty="0"/>
              <a:t>User Modeling and User-Adapted Interaction, 23</a:t>
            </a:r>
            <a:r>
              <a:rPr lang="en-US" dirty="0"/>
              <a:t> (1), 1-39. </a:t>
            </a:r>
          </a:p>
          <a:p>
            <a:endParaRPr lang="en-US" dirty="0"/>
          </a:p>
          <a:p>
            <a:r>
              <a:rPr lang="en-US" dirty="0" smtClean="0"/>
              <a:t>Creative HW 1 due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474233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Special Session Friday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053086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End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1216</TotalTime>
  <Words>491</Words>
  <Application>Microsoft Office PowerPoint</Application>
  <PresentationFormat>On-screen Show (4:3)</PresentationFormat>
  <Paragraphs>140</Paragraphs>
  <Slides>41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2" baseType="lpstr">
      <vt:lpstr>Office Theme</vt:lpstr>
      <vt:lpstr>Core Methods in  Educational Data Mining</vt:lpstr>
      <vt:lpstr>Any administrative questions?</vt:lpstr>
      <vt:lpstr>The Homework</vt:lpstr>
      <vt:lpstr>Q1</vt:lpstr>
      <vt:lpstr>Q2</vt:lpstr>
      <vt:lpstr>Q2</vt:lpstr>
      <vt:lpstr>Q3</vt:lpstr>
      <vt:lpstr>Q4</vt:lpstr>
      <vt:lpstr>Q4</vt:lpstr>
      <vt:lpstr>Q4</vt:lpstr>
      <vt:lpstr>Q5</vt:lpstr>
      <vt:lpstr>Q6</vt:lpstr>
      <vt:lpstr>Q6</vt:lpstr>
      <vt:lpstr>Q7</vt:lpstr>
      <vt:lpstr>Q7</vt:lpstr>
      <vt:lpstr>Q8 and Q9</vt:lpstr>
      <vt:lpstr>Q10</vt:lpstr>
      <vt:lpstr>Q12</vt:lpstr>
      <vt:lpstr>Questions? Comments? Concerns?</vt:lpstr>
      <vt:lpstr>How did you like RapidMiner?</vt:lpstr>
      <vt:lpstr>Other RapidMiner questions?</vt:lpstr>
      <vt:lpstr>What is the difference between a classifier and a regressor?</vt:lpstr>
      <vt:lpstr>What are some things  you might use a classifier for?</vt:lpstr>
      <vt:lpstr>Any questions about any algorithms?</vt:lpstr>
      <vt:lpstr>Do folks feel like they understood logistic regression?</vt:lpstr>
      <vt:lpstr>Anyone willing to come up and do a couple examples?</vt:lpstr>
      <vt:lpstr>Logistic Regression</vt:lpstr>
      <vt:lpstr>Logistic Regression</vt:lpstr>
      <vt:lpstr>Logistic Regression</vt:lpstr>
      <vt:lpstr>Logistic Regression</vt:lpstr>
      <vt:lpstr>Logistic Regression</vt:lpstr>
      <vt:lpstr>Why would someone</vt:lpstr>
      <vt:lpstr>Has anyone</vt:lpstr>
      <vt:lpstr>Other questions, comments, concerns about lectures?</vt:lpstr>
      <vt:lpstr>Creative HW 1</vt:lpstr>
      <vt:lpstr>Questions about Creative HW 1?</vt:lpstr>
      <vt:lpstr>Questions? Concerns?</vt:lpstr>
      <vt:lpstr>Other questions or comments?</vt:lpstr>
      <vt:lpstr>Next Class</vt:lpstr>
      <vt:lpstr>Special Session Friday</vt:lpstr>
      <vt:lpstr>The End</vt:lpstr>
    </vt:vector>
  </TitlesOfParts>
  <Company>Worcester Polytechnic Institute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Research Methods for the Learning Sciences</dc:title>
  <dc:creator>rsbaker</dc:creator>
  <cp:lastModifiedBy>Ryan Baker</cp:lastModifiedBy>
  <cp:revision>365</cp:revision>
  <dcterms:created xsi:type="dcterms:W3CDTF">2010-01-07T20:34:12Z</dcterms:created>
  <dcterms:modified xsi:type="dcterms:W3CDTF">2014-09-15T10:27:36Z</dcterms:modified>
</cp:coreProperties>
</file>