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823" r:id="rId3"/>
    <p:sldId id="837" r:id="rId4"/>
    <p:sldId id="835" r:id="rId5"/>
    <p:sldId id="836" r:id="rId6"/>
    <p:sldId id="854" r:id="rId7"/>
    <p:sldId id="856" r:id="rId8"/>
    <p:sldId id="857" r:id="rId9"/>
    <p:sldId id="838" r:id="rId10"/>
    <p:sldId id="839" r:id="rId11"/>
    <p:sldId id="858" r:id="rId12"/>
    <p:sldId id="840" r:id="rId13"/>
    <p:sldId id="841" r:id="rId14"/>
    <p:sldId id="842" r:id="rId15"/>
    <p:sldId id="851" r:id="rId16"/>
    <p:sldId id="845" r:id="rId17"/>
    <p:sldId id="846" r:id="rId18"/>
    <p:sldId id="848" r:id="rId19"/>
    <p:sldId id="847" r:id="rId20"/>
    <p:sldId id="849" r:id="rId21"/>
    <p:sldId id="850" r:id="rId22"/>
    <p:sldId id="852" r:id="rId23"/>
    <p:sldId id="853" r:id="rId24"/>
    <p:sldId id="859" r:id="rId25"/>
    <p:sldId id="791" r:id="rId26"/>
    <p:sldId id="792" r:id="rId27"/>
    <p:sldId id="301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23"/>
            <p14:sldId id="837"/>
            <p14:sldId id="835"/>
            <p14:sldId id="836"/>
            <p14:sldId id="854"/>
            <p14:sldId id="856"/>
            <p14:sldId id="857"/>
            <p14:sldId id="838"/>
            <p14:sldId id="839"/>
            <p14:sldId id="858"/>
            <p14:sldId id="840"/>
            <p14:sldId id="841"/>
            <p14:sldId id="842"/>
            <p14:sldId id="851"/>
            <p14:sldId id="845"/>
            <p14:sldId id="846"/>
            <p14:sldId id="848"/>
            <p14:sldId id="847"/>
            <p14:sldId id="849"/>
            <p14:sldId id="850"/>
            <p14:sldId id="852"/>
            <p14:sldId id="853"/>
            <p14:sldId id="859"/>
            <p14:sldId id="791"/>
            <p14:sldId id="792"/>
            <p14:sldId id="30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12" autoAdjust="0"/>
    <p:restoredTop sz="82396" autoAdjust="0"/>
  </p:normalViewPr>
  <p:slideViewPr>
    <p:cSldViewPr>
      <p:cViewPr>
        <p:scale>
          <a:sx n="64" d="100"/>
          <a:sy n="64" d="100"/>
        </p:scale>
        <p:origin x="-978" y="-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12/2/2014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usyd.edu.au/~irena/tkde.pdf" TargetMode="External"/><Relationship Id="rId2" Type="http://schemas.openxmlformats.org/officeDocument/2006/relationships/hyperlink" Target="http://www.cse.yorku.ca/course/4412/supreading/GSP.pdf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 Analysis .vs.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the difference?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282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 Analysis: Any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490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 general advantages of structure discovery algorithms (clustering, factor analysis)</a:t>
            </a:r>
          </a:p>
          <a:p>
            <a:r>
              <a:rPr lang="en-US" dirty="0"/>
              <a:t>C</a:t>
            </a:r>
            <a:r>
              <a:rPr lang="en-US" dirty="0" smtClean="0"/>
              <a:t>ompared to supervised/prediction modeling methods?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793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 general advantages of structure discovery algorithms (clustering, factor analysis)</a:t>
            </a:r>
          </a:p>
          <a:p>
            <a:r>
              <a:rPr lang="en-US" dirty="0"/>
              <a:t>C</a:t>
            </a:r>
            <a:r>
              <a:rPr lang="en-US" dirty="0" smtClean="0"/>
              <a:t>ompared to supervised/prediction modeling methods?</a:t>
            </a:r>
          </a:p>
          <a:p>
            <a:endParaRPr lang="en-US" dirty="0"/>
          </a:p>
          <a:p>
            <a:r>
              <a:rPr lang="en-US" dirty="0" smtClean="0"/>
              <a:t>What are the disadvantages?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557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42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The Land of Inconsistent Terminology</a:t>
            </a:r>
          </a:p>
        </p:txBody>
      </p:sp>
      <p:pic>
        <p:nvPicPr>
          <p:cNvPr id="2050" name="Picture 2" descr="http://www.precisionnutrition.com/wordpress/wp-content/uploads/2010/06/homersimpson-in-chocolate-lan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201333"/>
            <a:ext cx="4610100" cy="465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364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Try to automatically find simple if-then rules within the data set</a:t>
            </a:r>
          </a:p>
          <a:p>
            <a:endParaRPr lang="en-US" dirty="0" smtClean="0"/>
          </a:p>
          <a:p>
            <a:r>
              <a:rPr lang="en-US" dirty="0" smtClean="0"/>
              <a:t>Another method that can be applied when you don’t know what structure there is in your data</a:t>
            </a:r>
          </a:p>
          <a:p>
            <a:endParaRPr lang="en-US" dirty="0"/>
          </a:p>
          <a:p>
            <a:r>
              <a:rPr lang="en-US" dirty="0" smtClean="0"/>
              <a:t>Unlike clustering, association rules are often obviously actionable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853681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</a:t>
            </a:r>
            <a:endParaRPr lang="en-US" dirty="0"/>
          </a:p>
          <a:p>
            <a:r>
              <a:rPr lang="en-US" dirty="0"/>
              <a:t>Confidence</a:t>
            </a:r>
          </a:p>
          <a:p>
            <a:endParaRPr lang="en-US" dirty="0" smtClean="0"/>
          </a:p>
          <a:p>
            <a:r>
              <a:rPr lang="en-US" dirty="0" smtClean="0"/>
              <a:t>What do they mean?</a:t>
            </a:r>
            <a:endParaRPr lang="en-US" dirty="0"/>
          </a:p>
          <a:p>
            <a:r>
              <a:rPr lang="en-US" dirty="0" smtClean="0"/>
              <a:t>Why are they useful?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502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Interestingness</a:t>
            </a:r>
          </a:p>
          <a:p>
            <a:endParaRPr lang="en-US" dirty="0"/>
          </a:p>
          <a:p>
            <a:r>
              <a:rPr lang="en-US" dirty="0" smtClean="0"/>
              <a:t>What are some interestingness metrics?</a:t>
            </a:r>
          </a:p>
          <a:p>
            <a:endParaRPr lang="en-US" dirty="0"/>
          </a:p>
          <a:p>
            <a:r>
              <a:rPr lang="en-US" dirty="0" smtClean="0"/>
              <a:t>Why are they needed?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327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interestingness needed?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Possible to generate large numbers of trivial associations</a:t>
            </a:r>
          </a:p>
          <a:p>
            <a:pPr lvl="1"/>
            <a:r>
              <a:rPr lang="en-US" dirty="0" smtClean="0"/>
              <a:t>Students who took a course took its prerequisites </a:t>
            </a:r>
            <a:r>
              <a:rPr lang="en-US" dirty="0"/>
              <a:t>(</a:t>
            </a:r>
            <a:r>
              <a:rPr lang="en-US" dirty="0" err="1"/>
              <a:t>Vialardi</a:t>
            </a:r>
            <a:r>
              <a:rPr lang="en-US" dirty="0"/>
              <a:t> et al., 2009) </a:t>
            </a:r>
            <a:endParaRPr lang="en-US" dirty="0" smtClean="0"/>
          </a:p>
          <a:p>
            <a:pPr lvl="1"/>
            <a:r>
              <a:rPr lang="en-US" dirty="0"/>
              <a:t>Students who do poorly on the exams fail the course (El-</a:t>
            </a:r>
            <a:r>
              <a:rPr lang="en-US" dirty="0" err="1"/>
              <a:t>Halees</a:t>
            </a:r>
            <a:r>
              <a:rPr lang="en-US" dirty="0"/>
              <a:t>, 2009) </a:t>
            </a:r>
          </a:p>
        </p:txBody>
      </p:sp>
    </p:spTree>
    <p:extLst>
      <p:ext uri="{BB962C8B-B14F-4D97-AF65-F5344CB8AC3E}">
        <p14:creationId xmlns:p14="http://schemas.microsoft.com/office/powerpoint/2010/main" val="3161467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</a:t>
            </a:r>
            <a:r>
              <a:rPr lang="en-US" dirty="0" err="1" smtClean="0"/>
              <a:t>Merceron</a:t>
            </a:r>
            <a:r>
              <a:rPr lang="en-US" dirty="0" smtClean="0"/>
              <a:t> &amp; </a:t>
            </a:r>
            <a:r>
              <a:rPr lang="en-US" dirty="0" err="1" smtClean="0"/>
              <a:t>Yacef</a:t>
            </a:r>
            <a:r>
              <a:rPr lang="en-US" dirty="0" smtClean="0"/>
              <a:t> argue?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512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Luna-</a:t>
            </a:r>
            <a:r>
              <a:rPr lang="en-US" dirty="0" err="1" smtClean="0"/>
              <a:t>Bazaldua</a:t>
            </a:r>
            <a:r>
              <a:rPr lang="en-US" dirty="0" smtClean="0"/>
              <a:t> and colleagues argue?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133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merits and drawbacks to each of these approaches?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711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Arbitrary Cut-offs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association rule mining community differs from most other methodological communities by </a:t>
            </a:r>
            <a:r>
              <a:rPr lang="en-US" dirty="0" err="1" smtClean="0"/>
              <a:t>treatingn</a:t>
            </a:r>
            <a:r>
              <a:rPr lang="en-US" dirty="0" smtClean="0"/>
              <a:t> cut-offs </a:t>
            </a:r>
            <a:r>
              <a:rPr lang="en-US" dirty="0" smtClean="0"/>
              <a:t>for support and confidence </a:t>
            </a:r>
            <a:r>
              <a:rPr lang="en-US" dirty="0" smtClean="0"/>
              <a:t>as arbitrary</a:t>
            </a:r>
            <a:endParaRPr lang="en-US" dirty="0"/>
          </a:p>
          <a:p>
            <a:r>
              <a:rPr lang="en-US" dirty="0" smtClean="0"/>
              <a:t>Researchers typically adjust them to find a desirable number of rules to investigate, ordering from best-to-worst…</a:t>
            </a:r>
          </a:p>
          <a:p>
            <a:r>
              <a:rPr lang="en-US" dirty="0" smtClean="0"/>
              <a:t>Rather than arbitrarily saying that all rules over a certain cut-off are “good</a:t>
            </a:r>
            <a:r>
              <a:rPr lang="en-US" dirty="0" smtClean="0"/>
              <a:t>”</a:t>
            </a:r>
          </a:p>
          <a:p>
            <a:endParaRPr lang="en-US" dirty="0"/>
          </a:p>
          <a:p>
            <a:r>
              <a:rPr lang="en-US" dirty="0" smtClean="0"/>
              <a:t>What are the strengths and weaknesses of this approach?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0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questions on </a:t>
            </a:r>
            <a:r>
              <a:rPr lang="en-US" dirty="0" err="1" smtClean="0"/>
              <a:t>apriori</a:t>
            </a:r>
            <a:r>
              <a:rPr lang="en-US" dirty="0" smtClean="0"/>
              <a:t> algorithm?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596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do 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Volunteer please?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516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Someone pick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</a:t>
            </a:r>
          </a:p>
          <a:p>
            <a:r>
              <a:rPr lang="en-US" dirty="0" smtClean="0"/>
              <a:t>Confidence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4830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Generate Frequent </a:t>
            </a:r>
            <a:r>
              <a:rPr lang="en-US" dirty="0" err="1" smtClean="0"/>
              <a:t>Itemset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ABCF		ABDG	ABEF		BEGH	</a:t>
            </a:r>
          </a:p>
          <a:p>
            <a:pPr marL="0" indent="0">
              <a:buNone/>
            </a:pPr>
            <a:r>
              <a:rPr lang="en-US" dirty="0" smtClean="0"/>
              <a:t>BDIJ		BCDJ		DEFJ		ABCD</a:t>
            </a:r>
            <a:br>
              <a:rPr lang="en-US" dirty="0" smtClean="0"/>
            </a:br>
            <a:r>
              <a:rPr lang="en-US" dirty="0" smtClean="0"/>
              <a:t>DEGJ		DEGJ		ABCE		ABCF</a:t>
            </a:r>
          </a:p>
          <a:p>
            <a:pPr marL="0" indent="0">
              <a:buNone/>
            </a:pPr>
            <a:r>
              <a:rPr lang="en-US" dirty="0" smtClean="0"/>
              <a:t>BCDJ		BCDE		DEFK		DEGH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1485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Was the choice of support level appropriate?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ABCF		ABDG	ABEF		BEGH	</a:t>
            </a:r>
          </a:p>
          <a:p>
            <a:pPr marL="0" indent="0">
              <a:buNone/>
            </a:pPr>
            <a:r>
              <a:rPr lang="en-US" dirty="0" smtClean="0"/>
              <a:t>BDIJ		BCDJ		DEFJ		ABCD</a:t>
            </a:r>
            <a:br>
              <a:rPr lang="en-US" dirty="0" smtClean="0"/>
            </a:br>
            <a:r>
              <a:rPr lang="en-US" dirty="0" smtClean="0"/>
              <a:t>DEGJ		DEGJ		ABCE		ABCF</a:t>
            </a:r>
          </a:p>
          <a:p>
            <a:pPr marL="0" indent="0">
              <a:buNone/>
            </a:pPr>
            <a:r>
              <a:rPr lang="en-US" dirty="0" smtClean="0"/>
              <a:t>BCDJ		BCDE		DEFK		DEGH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6106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Re-try with lower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ABCF		ABDG	ABEF		BEGH	</a:t>
            </a:r>
          </a:p>
          <a:p>
            <a:pPr marL="0" indent="0">
              <a:buNone/>
            </a:pPr>
            <a:r>
              <a:rPr lang="en-US" dirty="0" smtClean="0"/>
              <a:t>BDIJ		BCDJ		DEFJ		ABCD</a:t>
            </a:r>
            <a:br>
              <a:rPr lang="en-US" dirty="0" smtClean="0"/>
            </a:br>
            <a:r>
              <a:rPr lang="en-US" dirty="0" smtClean="0"/>
              <a:t>DEGJ		DEGJ		ABCE		ABCF</a:t>
            </a:r>
          </a:p>
          <a:p>
            <a:pPr marL="0" indent="0">
              <a:buNone/>
            </a:pPr>
            <a:r>
              <a:rPr lang="en-US" dirty="0" smtClean="0"/>
              <a:t>BCDJ		BCDE		DEFK		DEGH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9939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Generate Rules From Frequent </a:t>
            </a:r>
            <a:r>
              <a:rPr lang="en-US" dirty="0" err="1" smtClean="0"/>
              <a:t>Itemset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ABCF		ABDG	ABEF		BEGH	</a:t>
            </a:r>
          </a:p>
          <a:p>
            <a:pPr marL="0" indent="0">
              <a:buNone/>
            </a:pPr>
            <a:r>
              <a:rPr lang="en-US" dirty="0" smtClean="0"/>
              <a:t>BDIJ		BCDJ		DEFJ		ABCD</a:t>
            </a:r>
            <a:br>
              <a:rPr lang="en-US" dirty="0" smtClean="0"/>
            </a:br>
            <a:r>
              <a:rPr lang="en-US" dirty="0" smtClean="0"/>
              <a:t>DEGJ		DEGJ		ABCE		ABCF</a:t>
            </a:r>
          </a:p>
          <a:p>
            <a:pPr marL="0" indent="0">
              <a:buNone/>
            </a:pPr>
            <a:r>
              <a:rPr lang="en-US" dirty="0" smtClean="0"/>
              <a:t>BCDJ		BCDE		DEFK		DEGH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946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3331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in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might be some reasonable applications for Association Rule Mining in education?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4672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B8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Sequential Pattern Mining</a:t>
            </a:r>
          </a:p>
          <a:p>
            <a:endParaRPr lang="en-US" dirty="0"/>
          </a:p>
          <a:p>
            <a:r>
              <a:rPr lang="en-US" dirty="0" smtClean="0"/>
              <a:t>Due Monday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111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/>
              <a:t>Monday, </a:t>
            </a:r>
            <a:r>
              <a:rPr lang="en-US" b="1" dirty="0"/>
              <a:t>December </a:t>
            </a:r>
            <a:r>
              <a:rPr lang="en-US" b="1" dirty="0" smtClean="0"/>
              <a:t>8: Sequential Pattern Mining</a:t>
            </a:r>
          </a:p>
          <a:p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Readings</a:t>
            </a:r>
          </a:p>
          <a:p>
            <a:r>
              <a:rPr lang="en-US" dirty="0"/>
              <a:t>Baker, R.S. (2014) Big Data and Education. Ch. 5, V4.</a:t>
            </a:r>
          </a:p>
          <a:p>
            <a:r>
              <a:rPr lang="en-US" dirty="0" err="1"/>
              <a:t>Srikant</a:t>
            </a:r>
            <a:r>
              <a:rPr lang="en-US" dirty="0"/>
              <a:t>, R., Agrawal, R. (1996) Mining Sequential Patterns: Generalizations and Performance Improvements. Research Report: IBM Research Division. San Jose, CA: IBM. </a:t>
            </a:r>
            <a:r>
              <a:rPr lang="en-US" dirty="0">
                <a:hlinkClick r:id="rId2"/>
              </a:rPr>
              <a:t>[pdf]</a:t>
            </a:r>
            <a:endParaRPr lang="en-US" dirty="0"/>
          </a:p>
          <a:p>
            <a:r>
              <a:rPr lang="en-US" dirty="0" err="1"/>
              <a:t>Perera</a:t>
            </a:r>
            <a:r>
              <a:rPr lang="en-US" dirty="0"/>
              <a:t>, D., Kay, J., </a:t>
            </a:r>
            <a:r>
              <a:rPr lang="en-US" dirty="0" err="1"/>
              <a:t>Koprinska</a:t>
            </a:r>
            <a:r>
              <a:rPr lang="en-US" dirty="0"/>
              <a:t>, I., </a:t>
            </a:r>
            <a:r>
              <a:rPr lang="en-US" dirty="0" err="1"/>
              <a:t>Yacef</a:t>
            </a:r>
            <a:r>
              <a:rPr lang="en-US" dirty="0"/>
              <a:t>, K., </a:t>
            </a:r>
            <a:r>
              <a:rPr lang="en-US" dirty="0" err="1"/>
              <a:t>Zaiane</a:t>
            </a:r>
            <a:r>
              <a:rPr lang="en-US" dirty="0"/>
              <a:t>, O. (2009) Clustering and Sequential Pattern Mining of Online Collaborative Learning Data. IEEE Transactions on Knowledge and Data Engineering, 21, 759-772. </a:t>
            </a:r>
            <a:r>
              <a:rPr lang="en-US" dirty="0">
                <a:hlinkClick r:id="rId3"/>
              </a:rPr>
              <a:t>[pdf]</a:t>
            </a:r>
            <a:endParaRPr lang="en-US" dirty="0"/>
          </a:p>
          <a:p>
            <a:r>
              <a:rPr lang="en-US" dirty="0" err="1"/>
              <a:t>Shanabrook</a:t>
            </a:r>
            <a:r>
              <a:rPr lang="en-US" dirty="0"/>
              <a:t>, D.H., Cooper, D.G., Woolf, B.P., Arroyo, I. (2010)Identifying High-Level Student Behavior Using Sequence-based Motif Discovery. Proceedings of the 3rd International Conference on Educational Data Mining, 191-200.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26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5863</TotalTime>
  <Words>372</Words>
  <Application>Microsoft Office PowerPoint</Application>
  <PresentationFormat>On-screen Show (4:3)</PresentationFormat>
  <Paragraphs>87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Core Methods in  Educational Data Mining</vt:lpstr>
      <vt:lpstr>Factor Analysis .vs. Clustering</vt:lpstr>
      <vt:lpstr>Factor Analysis: Any Questions?</vt:lpstr>
      <vt:lpstr>What…</vt:lpstr>
      <vt:lpstr>What…</vt:lpstr>
      <vt:lpstr>Association Rule Mining</vt:lpstr>
      <vt:lpstr>Today’s Class</vt:lpstr>
      <vt:lpstr>Association Rule Mining</vt:lpstr>
      <vt:lpstr>Association Rule Metrics</vt:lpstr>
      <vt:lpstr>Association Rule Metrics</vt:lpstr>
      <vt:lpstr>Why is interestingness needed?</vt:lpstr>
      <vt:lpstr>Association Rule Metrics</vt:lpstr>
      <vt:lpstr>Association Rule Metrics</vt:lpstr>
      <vt:lpstr>Association Rule Metrics</vt:lpstr>
      <vt:lpstr>Arbitrary Cut-offs</vt:lpstr>
      <vt:lpstr>Any questions on apriori algorithm?</vt:lpstr>
      <vt:lpstr>Let’s do an example</vt:lpstr>
      <vt:lpstr>Someone pick</vt:lpstr>
      <vt:lpstr>Generate Frequent Itemset</vt:lpstr>
      <vt:lpstr>Was the choice of support level appropriate?</vt:lpstr>
      <vt:lpstr>Re-try with lower support</vt:lpstr>
      <vt:lpstr>Generate Rules From Frequent Itemset</vt:lpstr>
      <vt:lpstr>Questions? Comments?</vt:lpstr>
      <vt:lpstr>Rules in Education</vt:lpstr>
      <vt:lpstr>Assignment B8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CIS</cp:lastModifiedBy>
  <cp:revision>600</cp:revision>
  <dcterms:created xsi:type="dcterms:W3CDTF">2010-01-07T20:34:12Z</dcterms:created>
  <dcterms:modified xsi:type="dcterms:W3CDTF">2014-12-02T19:53:59Z</dcterms:modified>
</cp:coreProperties>
</file>