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745" r:id="rId3"/>
    <p:sldId id="822" r:id="rId4"/>
    <p:sldId id="824" r:id="rId5"/>
    <p:sldId id="842" r:id="rId6"/>
    <p:sldId id="843" r:id="rId7"/>
    <p:sldId id="844" r:id="rId8"/>
    <p:sldId id="846" r:id="rId9"/>
    <p:sldId id="850" r:id="rId10"/>
    <p:sldId id="852" r:id="rId11"/>
    <p:sldId id="853" r:id="rId12"/>
    <p:sldId id="825" r:id="rId13"/>
    <p:sldId id="826" r:id="rId14"/>
    <p:sldId id="827" r:id="rId15"/>
    <p:sldId id="828" r:id="rId16"/>
    <p:sldId id="829" r:id="rId17"/>
    <p:sldId id="830" r:id="rId18"/>
    <p:sldId id="831" r:id="rId19"/>
    <p:sldId id="832" r:id="rId20"/>
    <p:sldId id="833" r:id="rId21"/>
    <p:sldId id="834" r:id="rId22"/>
    <p:sldId id="838" r:id="rId23"/>
    <p:sldId id="823" r:id="rId24"/>
    <p:sldId id="837" r:id="rId25"/>
    <p:sldId id="835" r:id="rId26"/>
    <p:sldId id="836" r:id="rId27"/>
    <p:sldId id="854" r:id="rId28"/>
    <p:sldId id="855" r:id="rId29"/>
    <p:sldId id="839" r:id="rId30"/>
    <p:sldId id="840" r:id="rId31"/>
    <p:sldId id="841" r:id="rId32"/>
    <p:sldId id="791" r:id="rId33"/>
    <p:sldId id="792" r:id="rId34"/>
    <p:sldId id="30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822"/>
            <p14:sldId id="824"/>
            <p14:sldId id="842"/>
            <p14:sldId id="843"/>
            <p14:sldId id="844"/>
            <p14:sldId id="846"/>
            <p14:sldId id="850"/>
            <p14:sldId id="852"/>
            <p14:sldId id="853"/>
            <p14:sldId id="825"/>
            <p14:sldId id="826"/>
            <p14:sldId id="827"/>
            <p14:sldId id="828"/>
            <p14:sldId id="829"/>
            <p14:sldId id="830"/>
            <p14:sldId id="831"/>
            <p14:sldId id="832"/>
            <p14:sldId id="833"/>
            <p14:sldId id="834"/>
            <p14:sldId id="838"/>
            <p14:sldId id="823"/>
            <p14:sldId id="837"/>
            <p14:sldId id="835"/>
            <p14:sldId id="836"/>
            <p14:sldId id="854"/>
            <p14:sldId id="855"/>
            <p14:sldId id="839"/>
            <p14:sldId id="840"/>
            <p14:sldId id="841"/>
            <p14:sldId id="791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300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each answer</a:t>
            </a:r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5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 about k-Means?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6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</a:t>
            </a:r>
            <a:r>
              <a:rPr lang="en-US" dirty="0" smtClean="0"/>
              <a:t>play with clustering a 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k-means using the following points </a:t>
            </a:r>
            <a:r>
              <a:rPr lang="en-US" dirty="0" smtClean="0"/>
              <a:t>and initial </a:t>
            </a:r>
            <a:r>
              <a:rPr lang="en-US" dirty="0" smtClean="0"/>
              <a:t>centroids</a:t>
            </a:r>
          </a:p>
          <a:p>
            <a:endParaRPr lang="en-US" dirty="0"/>
          </a:p>
          <a:p>
            <a:r>
              <a:rPr lang="en-US" dirty="0" smtClean="0"/>
              <a:t>I need </a:t>
            </a:r>
            <a:r>
              <a:rPr lang="en-US" dirty="0" smtClean="0"/>
              <a:t>5 </a:t>
            </a:r>
            <a:r>
              <a:rPr lang="en-US" dirty="0" smtClean="0"/>
              <a:t>volunteers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4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73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72400" y="5638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7772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63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15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8229600" y="33528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53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5720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13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comments on exercise?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38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distortion/MSD good for choosing between randomized restarts</a:t>
            </a:r>
          </a:p>
          <a:p>
            <a:endParaRPr lang="en-US" dirty="0"/>
          </a:p>
          <a:p>
            <a:r>
              <a:rPr lang="en-US" dirty="0" smtClean="0"/>
              <a:t>But bad for choosing cluster size?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67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Isn’t cross-validated distortion/MSD good for choosing cluster size?</a:t>
            </a:r>
          </a:p>
          <a:p>
            <a:endParaRPr lang="en-US" dirty="0"/>
          </a:p>
          <a:p>
            <a:r>
              <a:rPr lang="en-US" dirty="0" smtClean="0"/>
              <a:t>Why doesn’t cross-validation fix the issue?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80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solution?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38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there a better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choose the number of clusters</a:t>
            </a:r>
          </a:p>
          <a:p>
            <a:endParaRPr lang="en-US" dirty="0"/>
          </a:p>
          <a:p>
            <a:r>
              <a:rPr lang="en-US" dirty="0" smtClean="0"/>
              <a:t>Than just the adjusted fit?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794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Gaussian Mixture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72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Gaussian Mixture Models</a:t>
            </a:r>
          </a:p>
          <a:p>
            <a:endParaRPr lang="en-US" dirty="0"/>
          </a:p>
          <a:p>
            <a:r>
              <a:rPr lang="en-US" dirty="0" smtClean="0"/>
              <a:t>Why not use them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95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Spectral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Spectral Clustering</a:t>
            </a:r>
          </a:p>
          <a:p>
            <a:endParaRPr lang="en-US" dirty="0"/>
          </a:p>
          <a:p>
            <a:r>
              <a:rPr lang="en-US" dirty="0" smtClean="0"/>
              <a:t>Why not use it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42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Hierarchical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990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  <a:p>
            <a:r>
              <a:rPr lang="en-US" dirty="0" smtClean="0"/>
              <a:t>Why not use it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44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Clustering: 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9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 .vs.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difference?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282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Analysis: 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0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793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57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point…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cluster in a well-known domain, you are likely to obtain well-known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623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 is relatively popular</a:t>
            </a:r>
          </a:p>
          <a:p>
            <a:endParaRPr lang="en-US" dirty="0" smtClean="0"/>
          </a:p>
          <a:p>
            <a:r>
              <a:rPr lang="en-US" dirty="0" smtClean="0"/>
              <a:t>But somewhat prone to uninteresting papers in education research</a:t>
            </a:r>
          </a:p>
          <a:p>
            <a:pPr lvl="1"/>
            <a:r>
              <a:rPr lang="en-US" dirty="0" smtClean="0"/>
              <a:t>Where usually a lot is already known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be thoughtful…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921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Amershi</a:t>
            </a:r>
            <a:r>
              <a:rPr lang="en-US" dirty="0" smtClean="0"/>
              <a:t> &amp; </a:t>
            </a:r>
            <a:r>
              <a:rPr lang="en-US" dirty="0" err="1" smtClean="0"/>
              <a:t>Conati</a:t>
            </a:r>
            <a:r>
              <a:rPr lang="en-US" dirty="0" smtClean="0"/>
              <a:t>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914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Bowers (2010)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Any questions?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59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other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9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</a:p>
          <a:p>
            <a:endParaRPr lang="en-US" dirty="0"/>
          </a:p>
          <a:p>
            <a:r>
              <a:rPr lang="en-US" dirty="0" smtClean="0"/>
              <a:t>Due </a:t>
            </a:r>
            <a:r>
              <a:rPr lang="en-US" b="1" i="1" dirty="0" smtClean="0"/>
              <a:t>Monday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Wednesday, December 3: Association Rule Mining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Readings</a:t>
            </a:r>
          </a:p>
          <a:p>
            <a:r>
              <a:rPr lang="en-US" dirty="0" smtClean="0"/>
              <a:t>Baker</a:t>
            </a:r>
            <a:r>
              <a:rPr lang="en-US" dirty="0"/>
              <a:t>, R.S. (2014) Big Data and Education. Ch. 5, V3.</a:t>
            </a:r>
          </a:p>
          <a:p>
            <a:r>
              <a:rPr lang="en-US" dirty="0" err="1"/>
              <a:t>Merceron</a:t>
            </a:r>
            <a:r>
              <a:rPr lang="en-US" dirty="0"/>
              <a:t>, A., </a:t>
            </a:r>
            <a:r>
              <a:rPr lang="en-US" dirty="0" err="1"/>
              <a:t>Yacef</a:t>
            </a:r>
            <a:r>
              <a:rPr lang="en-US" dirty="0"/>
              <a:t>, K. (2008) Interestingness Measures for Association Rules in Educational Data. </a:t>
            </a:r>
            <a:r>
              <a:rPr lang="en-US" i="1" dirty="0"/>
              <a:t>Proceedings of the 1st International Conference on Educational Data Mining</a:t>
            </a:r>
            <a:r>
              <a:rPr lang="en-US" dirty="0"/>
              <a:t>,57-66. </a:t>
            </a:r>
          </a:p>
          <a:p>
            <a:r>
              <a:rPr lang="en-US" dirty="0" err="1"/>
              <a:t>Bazaldua</a:t>
            </a:r>
            <a:r>
              <a:rPr lang="en-US" dirty="0"/>
              <a:t>, D.A.L., Baker, R.S., San Pedro, M.O.Z. </a:t>
            </a:r>
            <a:r>
              <a:rPr lang="en-US" dirty="0" smtClean="0"/>
              <a:t>(2014) </a:t>
            </a:r>
            <a:r>
              <a:rPr lang="en-US" dirty="0"/>
              <a:t>Combining Expert and Metric-Based Assessments of Association Rule Interestingness. </a:t>
            </a:r>
            <a:r>
              <a:rPr lang="en-US" i="1" dirty="0" smtClean="0"/>
              <a:t>Proceedings </a:t>
            </a:r>
            <a:r>
              <a:rPr lang="en-US" i="1" dirty="0"/>
              <a:t>of the 7th International Conference on Educational Data Mining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5852</TotalTime>
  <Words>363</Words>
  <Application>Microsoft Office PowerPoint</Application>
  <PresentationFormat>On-screen Show (4:3)</PresentationFormat>
  <Paragraphs>160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Core Methods in  Educational Data Mining</vt:lpstr>
      <vt:lpstr>Assignment B7</vt:lpstr>
      <vt:lpstr>Any questions?</vt:lpstr>
      <vt:lpstr>Any questions about k-Means?</vt:lpstr>
      <vt:lpstr>Let’s play with clustering a bit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 comments on exercise?</vt:lpstr>
      <vt:lpstr>Why</vt:lpstr>
      <vt:lpstr>Why</vt:lpstr>
      <vt:lpstr>What</vt:lpstr>
      <vt:lpstr>Is there a better way</vt:lpstr>
      <vt:lpstr>What are the advantages?</vt:lpstr>
      <vt:lpstr>What are the advantages?</vt:lpstr>
      <vt:lpstr>What are the advantages?</vt:lpstr>
      <vt:lpstr>What are the advantages?</vt:lpstr>
      <vt:lpstr>What are the advantages?</vt:lpstr>
      <vt:lpstr>What are the advantages?</vt:lpstr>
      <vt:lpstr>Clustering: Any Questions?</vt:lpstr>
      <vt:lpstr>Factor Analysis .vs. Clustering</vt:lpstr>
      <vt:lpstr>Factor Analysis: Any Questions?</vt:lpstr>
      <vt:lpstr>What…</vt:lpstr>
      <vt:lpstr>What…</vt:lpstr>
      <vt:lpstr>Important point…</vt:lpstr>
      <vt:lpstr>Because of this…</vt:lpstr>
      <vt:lpstr>Amershi &amp; Conati (2009)</vt:lpstr>
      <vt:lpstr>Bowers (2010)</vt:lpstr>
      <vt:lpstr>Any other questions?</vt:lpstr>
      <vt:lpstr>Assignment B8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594</cp:revision>
  <dcterms:created xsi:type="dcterms:W3CDTF">2010-01-07T20:34:12Z</dcterms:created>
  <dcterms:modified xsi:type="dcterms:W3CDTF">2014-12-01T07:52:19Z</dcterms:modified>
</cp:coreProperties>
</file>