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826" r:id="rId3"/>
    <p:sldId id="745" r:id="rId4"/>
    <p:sldId id="822" r:id="rId5"/>
    <p:sldId id="823" r:id="rId6"/>
    <p:sldId id="827" r:id="rId7"/>
    <p:sldId id="824" r:id="rId8"/>
    <p:sldId id="825" r:id="rId9"/>
    <p:sldId id="829" r:id="rId10"/>
    <p:sldId id="828" r:id="rId11"/>
    <p:sldId id="830" r:id="rId12"/>
    <p:sldId id="837" r:id="rId13"/>
    <p:sldId id="838" r:id="rId14"/>
    <p:sldId id="831" r:id="rId15"/>
    <p:sldId id="839" r:id="rId16"/>
    <p:sldId id="840" r:id="rId17"/>
    <p:sldId id="832" r:id="rId18"/>
    <p:sldId id="833" r:id="rId19"/>
    <p:sldId id="834" r:id="rId20"/>
    <p:sldId id="835" r:id="rId21"/>
    <p:sldId id="809" r:id="rId22"/>
    <p:sldId id="791" r:id="rId23"/>
    <p:sldId id="836" r:id="rId24"/>
    <p:sldId id="792" r:id="rId25"/>
    <p:sldId id="30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26"/>
            <p14:sldId id="745"/>
            <p14:sldId id="822"/>
            <p14:sldId id="823"/>
            <p14:sldId id="827"/>
            <p14:sldId id="824"/>
            <p14:sldId id="825"/>
            <p14:sldId id="829"/>
            <p14:sldId id="828"/>
            <p14:sldId id="830"/>
            <p14:sldId id="837"/>
            <p14:sldId id="838"/>
            <p14:sldId id="831"/>
            <p14:sldId id="839"/>
            <p14:sldId id="840"/>
            <p14:sldId id="832"/>
            <p14:sldId id="833"/>
            <p14:sldId id="834"/>
            <p14:sldId id="835"/>
            <p14:sldId id="809"/>
            <p14:sldId id="791"/>
            <p14:sldId id="836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95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simplest form of relationship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76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each answer</a:t>
            </a:r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why post-hoc controls are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5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</a:t>
            </a:r>
            <a:r>
              <a:rPr lang="en-US" dirty="0" err="1" smtClean="0"/>
              <a:t>Bonferroni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7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</a:t>
            </a:r>
            <a:br>
              <a:rPr lang="en-US" dirty="0" smtClean="0"/>
            </a:br>
            <a:r>
              <a:rPr lang="en-US" dirty="0" smtClean="0"/>
              <a:t>Stigler’s Law of </a:t>
            </a:r>
            <a:r>
              <a:rPr lang="en-US" dirty="0" err="1" smtClean="0"/>
              <a:t>Eponomy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79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FDR vs FWER?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upload.wikimedia.org/wikipedia/commons/thumb/b/b8/FDR_in_1933.jpg/220px-FDR_in_1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14" y="5019740"/>
            <a:ext cx="1564640" cy="18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0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p versus q?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p versus q?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 = probability that the results could have occurred if there were only random events going 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q = probability that the current test is a false discovery, given the post-hoc adjustment</a:t>
            </a:r>
          </a:p>
        </p:txBody>
      </p:sp>
    </p:spTree>
    <p:extLst>
      <p:ext uri="{BB962C8B-B14F-4D97-AF65-F5344CB8AC3E}">
        <p14:creationId xmlns:p14="http://schemas.microsoft.com/office/powerpoint/2010/main" val="217294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 about post-hoc controls?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59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ideas behind </a:t>
            </a:r>
            <a:br>
              <a:rPr lang="en-US" dirty="0" smtClean="0"/>
            </a:br>
            <a:r>
              <a:rPr lang="en-US" dirty="0" smtClean="0"/>
              <a:t>causal data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10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Fancsali (2013) Example</a:t>
            </a:r>
            <a:endParaRPr lang="en-US" dirty="0"/>
          </a:p>
        </p:txBody>
      </p:sp>
      <p:pic>
        <p:nvPicPr>
          <p:cNvPr id="8" name="Picture 7" descr="gaming_offtask_bugs_PA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01800"/>
            <a:ext cx="3835400" cy="467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2006601"/>
            <a:ext cx="452405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example uses an algorithm that allows for</a:t>
            </a:r>
          </a:p>
          <a:p>
            <a:r>
              <a:rPr lang="en-US" dirty="0" smtClean="0"/>
              <a:t>unmeasured common causes of measured</a:t>
            </a:r>
          </a:p>
          <a:p>
            <a:r>
              <a:rPr lang="en-US" dirty="0"/>
              <a:t>v</a:t>
            </a:r>
            <a:r>
              <a:rPr lang="en-US" dirty="0" smtClean="0"/>
              <a:t>ariables</a:t>
            </a:r>
            <a:r>
              <a:rPr lang="en-US" i="1" dirty="0" smtClean="0"/>
              <a:t>.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err="1" smtClean="0"/>
              <a:t>pretest_score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 can signify</a:t>
            </a:r>
          </a:p>
          <a:p>
            <a:r>
              <a:rPr lang="en-US" dirty="0" smtClean="0">
                <a:sym typeface="Wingdings"/>
              </a:rPr>
              <a:t>(1) </a:t>
            </a:r>
            <a:r>
              <a:rPr lang="en-US" i="1" dirty="0" err="1" smtClean="0">
                <a:sym typeface="Wingdings"/>
              </a:rPr>
              <a:t>pretest_score</a:t>
            </a:r>
            <a:r>
              <a:rPr lang="en-US" dirty="0" smtClean="0">
                <a:sym typeface="Wingdings"/>
              </a:rPr>
              <a:t> is a cause of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;</a:t>
            </a:r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(2) </a:t>
            </a:r>
            <a:r>
              <a:rPr lang="en-US" i="1" dirty="0" err="1" smtClean="0">
                <a:sym typeface="Wingdings"/>
              </a:rPr>
              <a:t>pretest_score</a:t>
            </a:r>
            <a:r>
              <a:rPr lang="en-US" dirty="0" smtClean="0">
                <a:sym typeface="Wingdings"/>
              </a:rPr>
              <a:t> &amp;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 share a </a:t>
            </a:r>
          </a:p>
          <a:p>
            <a:r>
              <a:rPr lang="en-US" dirty="0">
                <a:sym typeface="Wingdings"/>
              </a:rPr>
              <a:t>	</a:t>
            </a:r>
            <a:r>
              <a:rPr lang="en-US" dirty="0" smtClean="0">
                <a:sym typeface="Wingdings"/>
              </a:rPr>
              <a:t>common cause; </a:t>
            </a:r>
          </a:p>
          <a:p>
            <a:r>
              <a:rPr lang="en-US" dirty="0" smtClean="0">
                <a:sym typeface="Wingdings"/>
              </a:rPr>
              <a:t>(3) both!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3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Rau &amp; </a:t>
            </a:r>
            <a:r>
              <a:rPr lang="en-US" dirty="0" err="1" smtClean="0"/>
              <a:t>Scheines</a:t>
            </a:r>
            <a:r>
              <a:rPr lang="en-US" dirty="0" smtClean="0"/>
              <a:t> (2012)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7" y="1843667"/>
            <a:ext cx="4791074" cy="485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35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 et al.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940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Rai et al. (2011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What’s wrong with this graph?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07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Rai et al. (2011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What’s wrong with this graph?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28800" y="4046796"/>
            <a:ext cx="1676400" cy="381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5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domain knowledge to constrain search.</a:t>
            </a:r>
          </a:p>
          <a:p>
            <a:endParaRPr lang="en-US" dirty="0"/>
          </a:p>
          <a:p>
            <a:r>
              <a:rPr lang="en-US" dirty="0" smtClean="0"/>
              <a:t>The future can’t cause the past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79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85951"/>
            <a:ext cx="95154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7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this seem 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81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this seem 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 does it call the whole method into question?</a:t>
            </a:r>
          </a:p>
          <a:p>
            <a:endParaRPr lang="en-US" dirty="0"/>
          </a:p>
          <a:p>
            <a:r>
              <a:rPr lang="en-US" dirty="0" smtClean="0"/>
              <a:t>If we can get future-&gt;past relationships,</a:t>
            </a:r>
            <a:br>
              <a:rPr lang="en-US" dirty="0" smtClean="0"/>
            </a:br>
            <a:r>
              <a:rPr lang="en-US" dirty="0" smtClean="0"/>
              <a:t>why should we trust any causal </a:t>
            </a:r>
            <a:r>
              <a:rPr lang="en-US" smtClean="0"/>
              <a:t>arrows tetrad produces?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Any other questions </a:t>
            </a:r>
            <a:r>
              <a:rPr lang="en-US" dirty="0" smtClean="0"/>
              <a:t>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class next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705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Monday</a:t>
            </a:r>
            <a:r>
              <a:rPr lang="en-US" dirty="0" smtClean="0"/>
              <a:t>, </a:t>
            </a:r>
            <a:r>
              <a:rPr lang="en-US" dirty="0" smtClean="0"/>
              <a:t>November </a:t>
            </a:r>
            <a:r>
              <a:rPr lang="en-US" dirty="0" smtClean="0"/>
              <a:t>24</a:t>
            </a:r>
          </a:p>
          <a:p>
            <a:endParaRPr lang="en-US" dirty="0" smtClean="0"/>
          </a:p>
          <a:p>
            <a:r>
              <a:rPr lang="en-US" dirty="0"/>
              <a:t>Baker, R.S. (2014) Big Data and Education. Ch. 8, V1, V2.</a:t>
            </a:r>
          </a:p>
          <a:p>
            <a:r>
              <a:rPr lang="en-US" dirty="0" err="1"/>
              <a:t>Pardos</a:t>
            </a:r>
            <a:r>
              <a:rPr lang="en-US" dirty="0"/>
              <a:t>, Z.A., Baker, R.S., San Pedro, M.O.C.Z., Gowda, S.M., Gowda, S.M. (2014) Affective states and state tests: Investigating how affect and engagement during the school year predict end of year learning outcomes. </a:t>
            </a:r>
            <a:r>
              <a:rPr lang="en-US" i="1" dirty="0"/>
              <a:t>Journal of Learning Analytics</a:t>
            </a:r>
            <a:r>
              <a:rPr lang="en-US" dirty="0"/>
              <a:t>, 1 (1), 107-128. </a:t>
            </a:r>
          </a:p>
          <a:p>
            <a:r>
              <a:rPr lang="en-US" dirty="0" err="1"/>
              <a:t>Hershkovitz</a:t>
            </a:r>
            <a:r>
              <a:rPr lang="en-US" dirty="0"/>
              <a:t>, 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</a:t>
            </a:r>
            <a:r>
              <a:rPr lang="en-US" dirty="0" err="1"/>
              <a:t>Wixon</a:t>
            </a:r>
            <a:r>
              <a:rPr lang="en-US" dirty="0"/>
              <a:t>, M., Sao Pedro, M. (2013) Discovery with Models: A Case Study on Carelessness in Computer-based Science Inquiry. </a:t>
            </a:r>
            <a:r>
              <a:rPr lang="en-US" i="1" dirty="0"/>
              <a:t>American Behavioral Scientist</a:t>
            </a:r>
            <a:r>
              <a:rPr lang="en-US" dirty="0"/>
              <a:t>, 57 (10), 1479-1498.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5834</TotalTime>
  <Words>275</Words>
  <Application>Microsoft Office PowerPoint</Application>
  <PresentationFormat>On-screen Show (4:3)</PresentationFormat>
  <Paragraphs>51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Core Methods in  Educational Data Mining</vt:lpstr>
      <vt:lpstr>Correlation Mining</vt:lpstr>
      <vt:lpstr>Assignment B6</vt:lpstr>
      <vt:lpstr>Questions about why post-hoc controls are needed?</vt:lpstr>
      <vt:lpstr>Questions about Bonferroni?</vt:lpstr>
      <vt:lpstr>Questions about  Stigler’s Law of Eponomy?</vt:lpstr>
      <vt:lpstr>Questions about FDR vs FWER?</vt:lpstr>
      <vt:lpstr>Questions about p versus q?</vt:lpstr>
      <vt:lpstr>Questions about p versus q?</vt:lpstr>
      <vt:lpstr>Other questions about post-hoc controls?</vt:lpstr>
      <vt:lpstr>Questions about ideas behind  causal data mining?</vt:lpstr>
      <vt:lpstr>Fancsali (2013) Example</vt:lpstr>
      <vt:lpstr>Rau &amp; Scheines (2012)</vt:lpstr>
      <vt:lpstr>Rai et al. (2011)</vt:lpstr>
      <vt:lpstr>Rai et al. (2011) What’s wrong with this graph?</vt:lpstr>
      <vt:lpstr>Rai et al. (2011) What’s wrong with this graph?</vt:lpstr>
      <vt:lpstr>Solution</vt:lpstr>
      <vt:lpstr>Result</vt:lpstr>
      <vt:lpstr>Does this seem OK?</vt:lpstr>
      <vt:lpstr>Does this seem OK?</vt:lpstr>
      <vt:lpstr>Any other questions or comments?</vt:lpstr>
      <vt:lpstr>Assignment B7</vt:lpstr>
      <vt:lpstr>Next Class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581</cp:revision>
  <dcterms:created xsi:type="dcterms:W3CDTF">2010-01-07T20:34:12Z</dcterms:created>
  <dcterms:modified xsi:type="dcterms:W3CDTF">2014-11-11T00:51:47Z</dcterms:modified>
</cp:coreProperties>
</file>