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2"/>
  </p:notesMasterIdLst>
  <p:sldIdLst>
    <p:sldId id="256" r:id="rId2"/>
    <p:sldId id="257" r:id="rId3"/>
    <p:sldId id="573" r:id="rId4"/>
    <p:sldId id="575" r:id="rId5"/>
    <p:sldId id="574" r:id="rId6"/>
    <p:sldId id="485" r:id="rId7"/>
    <p:sldId id="488" r:id="rId8"/>
    <p:sldId id="560" r:id="rId9"/>
    <p:sldId id="489" r:id="rId10"/>
    <p:sldId id="490" r:id="rId11"/>
    <p:sldId id="491" r:id="rId12"/>
    <p:sldId id="576" r:id="rId13"/>
    <p:sldId id="577" r:id="rId14"/>
    <p:sldId id="578" r:id="rId15"/>
    <p:sldId id="579" r:id="rId16"/>
    <p:sldId id="580" r:id="rId17"/>
    <p:sldId id="581" r:id="rId18"/>
    <p:sldId id="582" r:id="rId19"/>
    <p:sldId id="584" r:id="rId20"/>
    <p:sldId id="610" r:id="rId21"/>
    <p:sldId id="611" r:id="rId22"/>
    <p:sldId id="612" r:id="rId23"/>
    <p:sldId id="618" r:id="rId24"/>
    <p:sldId id="614" r:id="rId25"/>
    <p:sldId id="613" r:id="rId26"/>
    <p:sldId id="615" r:id="rId27"/>
    <p:sldId id="616" r:id="rId28"/>
    <p:sldId id="583" r:id="rId29"/>
    <p:sldId id="605" r:id="rId30"/>
    <p:sldId id="617" r:id="rId31"/>
    <p:sldId id="619" r:id="rId32"/>
    <p:sldId id="620" r:id="rId33"/>
    <p:sldId id="621" r:id="rId34"/>
    <p:sldId id="622" r:id="rId35"/>
    <p:sldId id="623" r:id="rId36"/>
    <p:sldId id="624" r:id="rId37"/>
    <p:sldId id="625" r:id="rId38"/>
    <p:sldId id="626" r:id="rId39"/>
    <p:sldId id="627" r:id="rId40"/>
    <p:sldId id="585" r:id="rId41"/>
    <p:sldId id="602" r:id="rId42"/>
    <p:sldId id="603" r:id="rId43"/>
    <p:sldId id="567" r:id="rId44"/>
    <p:sldId id="604" r:id="rId45"/>
    <p:sldId id="606" r:id="rId46"/>
    <p:sldId id="607" r:id="rId47"/>
    <p:sldId id="608" r:id="rId48"/>
    <p:sldId id="609" r:id="rId49"/>
    <p:sldId id="586" r:id="rId50"/>
    <p:sldId id="628" r:id="rId51"/>
    <p:sldId id="629" r:id="rId52"/>
    <p:sldId id="631" r:id="rId53"/>
    <p:sldId id="635" r:id="rId54"/>
    <p:sldId id="636" r:id="rId55"/>
    <p:sldId id="633" r:id="rId56"/>
    <p:sldId id="634" r:id="rId57"/>
    <p:sldId id="587" r:id="rId58"/>
    <p:sldId id="637" r:id="rId59"/>
    <p:sldId id="638" r:id="rId60"/>
    <p:sldId id="639" r:id="rId61"/>
    <p:sldId id="640" r:id="rId62"/>
    <p:sldId id="503" r:id="rId63"/>
    <p:sldId id="630" r:id="rId64"/>
    <p:sldId id="642" r:id="rId65"/>
    <p:sldId id="590" r:id="rId66"/>
    <p:sldId id="591" r:id="rId67"/>
    <p:sldId id="595" r:id="rId68"/>
    <p:sldId id="641" r:id="rId69"/>
    <p:sldId id="592" r:id="rId70"/>
    <p:sldId id="593" r:id="rId71"/>
    <p:sldId id="596" r:id="rId72"/>
    <p:sldId id="597" r:id="rId73"/>
    <p:sldId id="598" r:id="rId74"/>
    <p:sldId id="599" r:id="rId75"/>
    <p:sldId id="600" r:id="rId76"/>
    <p:sldId id="601" r:id="rId77"/>
    <p:sldId id="412" r:id="rId78"/>
    <p:sldId id="644" r:id="rId79"/>
    <p:sldId id="643" r:id="rId80"/>
    <p:sldId id="301" r:id="rId8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B59FFECA-3C7F-4E8C-8D95-96E8B56AB6DA}">
          <p14:sldIdLst>
            <p14:sldId id="256"/>
            <p14:sldId id="257"/>
            <p14:sldId id="573"/>
            <p14:sldId id="575"/>
            <p14:sldId id="574"/>
            <p14:sldId id="485"/>
            <p14:sldId id="488"/>
            <p14:sldId id="560"/>
            <p14:sldId id="489"/>
            <p14:sldId id="490"/>
            <p14:sldId id="491"/>
            <p14:sldId id="576"/>
            <p14:sldId id="577"/>
            <p14:sldId id="578"/>
            <p14:sldId id="579"/>
            <p14:sldId id="580"/>
            <p14:sldId id="581"/>
            <p14:sldId id="582"/>
            <p14:sldId id="584"/>
            <p14:sldId id="610"/>
            <p14:sldId id="611"/>
            <p14:sldId id="612"/>
            <p14:sldId id="618"/>
            <p14:sldId id="614"/>
            <p14:sldId id="613"/>
            <p14:sldId id="615"/>
            <p14:sldId id="616"/>
            <p14:sldId id="583"/>
            <p14:sldId id="605"/>
            <p14:sldId id="617"/>
            <p14:sldId id="619"/>
            <p14:sldId id="620"/>
            <p14:sldId id="621"/>
            <p14:sldId id="622"/>
            <p14:sldId id="623"/>
            <p14:sldId id="624"/>
            <p14:sldId id="625"/>
            <p14:sldId id="626"/>
            <p14:sldId id="627"/>
            <p14:sldId id="585"/>
            <p14:sldId id="602"/>
            <p14:sldId id="603"/>
            <p14:sldId id="567"/>
            <p14:sldId id="604"/>
            <p14:sldId id="606"/>
            <p14:sldId id="607"/>
            <p14:sldId id="608"/>
            <p14:sldId id="609"/>
            <p14:sldId id="586"/>
            <p14:sldId id="628"/>
            <p14:sldId id="629"/>
            <p14:sldId id="631"/>
            <p14:sldId id="635"/>
            <p14:sldId id="636"/>
            <p14:sldId id="633"/>
            <p14:sldId id="634"/>
            <p14:sldId id="587"/>
            <p14:sldId id="637"/>
            <p14:sldId id="638"/>
            <p14:sldId id="639"/>
            <p14:sldId id="640"/>
            <p14:sldId id="503"/>
            <p14:sldId id="630"/>
            <p14:sldId id="642"/>
            <p14:sldId id="590"/>
            <p14:sldId id="591"/>
            <p14:sldId id="595"/>
            <p14:sldId id="641"/>
            <p14:sldId id="592"/>
            <p14:sldId id="593"/>
            <p14:sldId id="596"/>
            <p14:sldId id="597"/>
            <p14:sldId id="598"/>
            <p14:sldId id="599"/>
            <p14:sldId id="600"/>
            <p14:sldId id="601"/>
            <p14:sldId id="412"/>
            <p14:sldId id="644"/>
            <p14:sldId id="643"/>
            <p14:sldId id="301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65" d="100"/>
          <a:sy n="65" d="100"/>
        </p:scale>
        <p:origin x="-3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Book3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scatterChart>
        <c:scatterStyle val="smoothMarker"/>
        <c:varyColors val="0"/>
        <c:ser>
          <c:idx val="0"/>
          <c:order val="0"/>
          <c:tx>
            <c:strRef>
              <c:f>Sheet2!$B$1</c:f>
              <c:strCache>
                <c:ptCount val="1"/>
                <c:pt idx="0">
                  <c:v>p(m)</c:v>
                </c:pt>
              </c:strCache>
            </c:strRef>
          </c:tx>
          <c:xVal>
            <c:numRef>
              <c:f>Sheet2!$A$2:$A$62</c:f>
              <c:numCache>
                <c:formatCode>General</c:formatCode>
                <c:ptCount val="61"/>
                <c:pt idx="0">
                  <c:v>-3</c:v>
                </c:pt>
                <c:pt idx="1">
                  <c:v>-2.9</c:v>
                </c:pt>
                <c:pt idx="2">
                  <c:v>-2.8</c:v>
                </c:pt>
                <c:pt idx="3">
                  <c:v>-2.6999999999999997</c:v>
                </c:pt>
                <c:pt idx="4">
                  <c:v>-2.5999999999999996</c:v>
                </c:pt>
                <c:pt idx="5">
                  <c:v>-2.4999999999999996</c:v>
                </c:pt>
                <c:pt idx="6">
                  <c:v>-2.3999999999999995</c:v>
                </c:pt>
                <c:pt idx="7">
                  <c:v>-2.2999999999999994</c:v>
                </c:pt>
                <c:pt idx="8">
                  <c:v>-2.1999999999999993</c:v>
                </c:pt>
                <c:pt idx="9">
                  <c:v>-2.0999999999999992</c:v>
                </c:pt>
                <c:pt idx="10">
                  <c:v>-1.9999999999999991</c:v>
                </c:pt>
                <c:pt idx="11">
                  <c:v>-1.899999999999999</c:v>
                </c:pt>
                <c:pt idx="12">
                  <c:v>-1.7999999999999989</c:v>
                </c:pt>
                <c:pt idx="13">
                  <c:v>-1.6999999999999988</c:v>
                </c:pt>
                <c:pt idx="14">
                  <c:v>-1.5999999999999988</c:v>
                </c:pt>
                <c:pt idx="15">
                  <c:v>-1.4999999999999987</c:v>
                </c:pt>
                <c:pt idx="16">
                  <c:v>-1.3999999999999986</c:v>
                </c:pt>
                <c:pt idx="17">
                  <c:v>-1.2999999999999985</c:v>
                </c:pt>
                <c:pt idx="18">
                  <c:v>-1.1999999999999984</c:v>
                </c:pt>
                <c:pt idx="19">
                  <c:v>-1.0999999999999983</c:v>
                </c:pt>
                <c:pt idx="20">
                  <c:v>-0.99999999999999833</c:v>
                </c:pt>
                <c:pt idx="21">
                  <c:v>-0.89999999999999836</c:v>
                </c:pt>
                <c:pt idx="22">
                  <c:v>-0.79999999999999838</c:v>
                </c:pt>
                <c:pt idx="23">
                  <c:v>-0.6999999999999984</c:v>
                </c:pt>
                <c:pt idx="24">
                  <c:v>-0.59999999999999842</c:v>
                </c:pt>
                <c:pt idx="25">
                  <c:v>-0.49999999999999845</c:v>
                </c:pt>
                <c:pt idx="26">
                  <c:v>-0.39999999999999847</c:v>
                </c:pt>
                <c:pt idx="27">
                  <c:v>-0.29999999999999849</c:v>
                </c:pt>
                <c:pt idx="28">
                  <c:v>-0.19999999999999848</c:v>
                </c:pt>
                <c:pt idx="29">
                  <c:v>-9.9999999999998479E-2</c:v>
                </c:pt>
                <c:pt idx="30">
                  <c:v>0</c:v>
                </c:pt>
                <c:pt idx="31">
                  <c:v>0.1</c:v>
                </c:pt>
                <c:pt idx="32">
                  <c:v>0.2</c:v>
                </c:pt>
                <c:pt idx="33">
                  <c:v>0.30000000000000004</c:v>
                </c:pt>
                <c:pt idx="34">
                  <c:v>0.4</c:v>
                </c:pt>
                <c:pt idx="35">
                  <c:v>0.5</c:v>
                </c:pt>
                <c:pt idx="36">
                  <c:v>0.6</c:v>
                </c:pt>
                <c:pt idx="37">
                  <c:v>0.7</c:v>
                </c:pt>
                <c:pt idx="38">
                  <c:v>0.79999999999999993</c:v>
                </c:pt>
                <c:pt idx="39">
                  <c:v>0.89999999999999991</c:v>
                </c:pt>
                <c:pt idx="40">
                  <c:v>0.99999999999999989</c:v>
                </c:pt>
                <c:pt idx="41">
                  <c:v>1.0999999999999999</c:v>
                </c:pt>
                <c:pt idx="42">
                  <c:v>1.2</c:v>
                </c:pt>
                <c:pt idx="43">
                  <c:v>1.3</c:v>
                </c:pt>
                <c:pt idx="44">
                  <c:v>1.4000000000000001</c:v>
                </c:pt>
                <c:pt idx="45">
                  <c:v>1.5000000000000002</c:v>
                </c:pt>
                <c:pt idx="46">
                  <c:v>1.6000000000000003</c:v>
                </c:pt>
                <c:pt idx="47">
                  <c:v>1.7000000000000004</c:v>
                </c:pt>
                <c:pt idx="48">
                  <c:v>1.8000000000000005</c:v>
                </c:pt>
                <c:pt idx="49">
                  <c:v>1.9000000000000006</c:v>
                </c:pt>
                <c:pt idx="50">
                  <c:v>2.0000000000000004</c:v>
                </c:pt>
                <c:pt idx="51">
                  <c:v>2.1000000000000005</c:v>
                </c:pt>
                <c:pt idx="52">
                  <c:v>2.2000000000000006</c:v>
                </c:pt>
                <c:pt idx="53">
                  <c:v>2.3000000000000007</c:v>
                </c:pt>
                <c:pt idx="54">
                  <c:v>2.4000000000000008</c:v>
                </c:pt>
                <c:pt idx="55">
                  <c:v>2.5000000000000009</c:v>
                </c:pt>
                <c:pt idx="56">
                  <c:v>2.600000000000001</c:v>
                </c:pt>
                <c:pt idx="57">
                  <c:v>2.7000000000000011</c:v>
                </c:pt>
                <c:pt idx="58">
                  <c:v>2.8000000000000012</c:v>
                </c:pt>
                <c:pt idx="59">
                  <c:v>2.9000000000000012</c:v>
                </c:pt>
                <c:pt idx="60">
                  <c:v>3.0000000000000013</c:v>
                </c:pt>
              </c:numCache>
            </c:numRef>
          </c:xVal>
          <c:yVal>
            <c:numRef>
              <c:f>Sheet2!$B$2:$B$62</c:f>
              <c:numCache>
                <c:formatCode>General</c:formatCode>
                <c:ptCount val="61"/>
                <c:pt idx="0">
                  <c:v>4.7425873177566781E-2</c:v>
                </c:pt>
                <c:pt idx="1">
                  <c:v>5.2153563078417738E-2</c:v>
                </c:pt>
                <c:pt idx="2">
                  <c:v>5.7324175898868755E-2</c:v>
                </c:pt>
                <c:pt idx="3">
                  <c:v>6.2973356056996513E-2</c:v>
                </c:pt>
                <c:pt idx="4">
                  <c:v>6.9138420343346843E-2</c:v>
                </c:pt>
                <c:pt idx="5">
                  <c:v>7.5858180021243587E-2</c:v>
                </c:pt>
                <c:pt idx="6">
                  <c:v>8.3172696493922407E-2</c:v>
                </c:pt>
                <c:pt idx="7">
                  <c:v>9.1122961014856188E-2</c:v>
                </c:pt>
                <c:pt idx="8">
                  <c:v>9.9750489119685204E-2</c:v>
                </c:pt>
                <c:pt idx="9">
                  <c:v>0.10909682119561302</c:v>
                </c:pt>
                <c:pt idx="10">
                  <c:v>0.11920292202211766</c:v>
                </c:pt>
                <c:pt idx="11">
                  <c:v>0.13010847436299797</c:v>
                </c:pt>
                <c:pt idx="12">
                  <c:v>0.14185106490048793</c:v>
                </c:pt>
                <c:pt idx="13">
                  <c:v>0.15446526508353484</c:v>
                </c:pt>
                <c:pt idx="14">
                  <c:v>0.16798161486607568</c:v>
                </c:pt>
                <c:pt idx="15">
                  <c:v>0.18242552380635652</c:v>
                </c:pt>
                <c:pt idx="16">
                  <c:v>0.19781611144141847</c:v>
                </c:pt>
                <c:pt idx="17">
                  <c:v>0.21416501695744161</c:v>
                </c:pt>
                <c:pt idx="18">
                  <c:v>0.23147521650098266</c:v>
                </c:pt>
                <c:pt idx="19">
                  <c:v>0.24973989440488267</c:v>
                </c:pt>
                <c:pt idx="20">
                  <c:v>0.26894142136999544</c:v>
                </c:pt>
                <c:pt idx="21">
                  <c:v>0.28905049737499638</c:v>
                </c:pt>
                <c:pt idx="22">
                  <c:v>0.31002551887238794</c:v>
                </c:pt>
                <c:pt idx="23">
                  <c:v>0.33181222783183423</c:v>
                </c:pt>
                <c:pt idx="24">
                  <c:v>0.35434369377420494</c:v>
                </c:pt>
                <c:pt idx="25">
                  <c:v>0.3775406687981458</c:v>
                </c:pt>
                <c:pt idx="26">
                  <c:v>0.40131233988754833</c:v>
                </c:pt>
                <c:pt idx="27">
                  <c:v>0.42555748318834141</c:v>
                </c:pt>
                <c:pt idx="28">
                  <c:v>0.45016600268752249</c:v>
                </c:pt>
                <c:pt idx="29">
                  <c:v>0.47502081252106038</c:v>
                </c:pt>
                <c:pt idx="30">
                  <c:v>0.5</c:v>
                </c:pt>
                <c:pt idx="31">
                  <c:v>0.52497918747894001</c:v>
                </c:pt>
                <c:pt idx="32">
                  <c:v>0.54983399731247795</c:v>
                </c:pt>
                <c:pt idx="33">
                  <c:v>0.57444251681165903</c:v>
                </c:pt>
                <c:pt idx="34">
                  <c:v>0.598687660112452</c:v>
                </c:pt>
                <c:pt idx="35">
                  <c:v>0.62245933120185459</c:v>
                </c:pt>
                <c:pt idx="36">
                  <c:v>0.6456563062257954</c:v>
                </c:pt>
                <c:pt idx="37">
                  <c:v>0.66818777216816616</c:v>
                </c:pt>
                <c:pt idx="38">
                  <c:v>0.6899744811276125</c:v>
                </c:pt>
                <c:pt idx="39">
                  <c:v>0.71094950262500389</c:v>
                </c:pt>
                <c:pt idx="40">
                  <c:v>0.7310585786300049</c:v>
                </c:pt>
                <c:pt idx="41">
                  <c:v>0.75026010559511769</c:v>
                </c:pt>
                <c:pt idx="42">
                  <c:v>0.76852478349901754</c:v>
                </c:pt>
                <c:pt idx="43">
                  <c:v>0.78583498304255861</c:v>
                </c:pt>
                <c:pt idx="44">
                  <c:v>0.8021838885585818</c:v>
                </c:pt>
                <c:pt idx="45">
                  <c:v>0.81757447619364365</c:v>
                </c:pt>
                <c:pt idx="46">
                  <c:v>0.83201838513392457</c:v>
                </c:pt>
                <c:pt idx="47">
                  <c:v>0.84553473491646547</c:v>
                </c:pt>
                <c:pt idx="48">
                  <c:v>0.85814893509951229</c:v>
                </c:pt>
                <c:pt idx="49">
                  <c:v>0.86989152563700234</c:v>
                </c:pt>
                <c:pt idx="50">
                  <c:v>0.88079707797788254</c:v>
                </c:pt>
                <c:pt idx="51">
                  <c:v>0.89090317880438707</c:v>
                </c:pt>
                <c:pt idx="52">
                  <c:v>0.9002495108803148</c:v>
                </c:pt>
                <c:pt idx="53">
                  <c:v>0.90887703898514394</c:v>
                </c:pt>
                <c:pt idx="54">
                  <c:v>0.91682730350607766</c:v>
                </c:pt>
                <c:pt idx="55">
                  <c:v>0.92414181997875655</c:v>
                </c:pt>
                <c:pt idx="56">
                  <c:v>0.93086157965665328</c:v>
                </c:pt>
                <c:pt idx="57">
                  <c:v>0.9370266439430035</c:v>
                </c:pt>
                <c:pt idx="58">
                  <c:v>0.94267582410113127</c:v>
                </c:pt>
                <c:pt idx="59">
                  <c:v>0.94784643692158232</c:v>
                </c:pt>
                <c:pt idx="60">
                  <c:v>0.95257412682243336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5441280"/>
        <c:axId val="39711104"/>
      </c:scatterChart>
      <c:valAx>
        <c:axId val="354412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39711104"/>
        <c:crosses val="autoZero"/>
        <c:crossBetween val="midCat"/>
      </c:valAx>
      <c:valAx>
        <c:axId val="39711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35441280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Sheet1!$A$1:$A$11</c:f>
              <c:numCache>
                <c:formatCode>General</c:formatCode>
                <c:ptCount val="11"/>
                <c:pt idx="0">
                  <c:v>2</c:v>
                </c:pt>
                <c:pt idx="1">
                  <c:v>5</c:v>
                </c:pt>
                <c:pt idx="2">
                  <c:v>8</c:v>
                </c:pt>
                <c:pt idx="3">
                  <c:v>14</c:v>
                </c:pt>
                <c:pt idx="4">
                  <c:v>18</c:v>
                </c:pt>
                <c:pt idx="5">
                  <c:v>16</c:v>
                </c:pt>
                <c:pt idx="6">
                  <c:v>13</c:v>
                </c:pt>
                <c:pt idx="7">
                  <c:v>8</c:v>
                </c:pt>
                <c:pt idx="8">
                  <c:v>6</c:v>
                </c:pt>
                <c:pt idx="9">
                  <c:v>4</c:v>
                </c:pt>
                <c:pt idx="10">
                  <c:v>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1389568"/>
        <c:axId val="51391104"/>
      </c:barChart>
      <c:catAx>
        <c:axId val="51389568"/>
        <c:scaling>
          <c:orientation val="minMax"/>
        </c:scaling>
        <c:delete val="0"/>
        <c:axPos val="b"/>
        <c:majorTickMark val="out"/>
        <c:minorTickMark val="none"/>
        <c:tickLblPos val="nextTo"/>
        <c:crossAx val="51391104"/>
        <c:crosses val="autoZero"/>
        <c:auto val="1"/>
        <c:lblAlgn val="ctr"/>
        <c:lblOffset val="100"/>
        <c:noMultiLvlLbl val="0"/>
      </c:catAx>
      <c:valAx>
        <c:axId val="5139110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138956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invertIfNegative val="0"/>
          <c:val>
            <c:numRef>
              <c:f>Sheet1!$C$1:$C$11</c:f>
              <c:numCache>
                <c:formatCode>General</c:formatCode>
                <c:ptCount val="11"/>
                <c:pt idx="0">
                  <c:v>9</c:v>
                </c:pt>
                <c:pt idx="1">
                  <c:v>12</c:v>
                </c:pt>
                <c:pt idx="2">
                  <c:v>14</c:v>
                </c:pt>
                <c:pt idx="3">
                  <c:v>8</c:v>
                </c:pt>
                <c:pt idx="4">
                  <c:v>5</c:v>
                </c:pt>
                <c:pt idx="5">
                  <c:v>4</c:v>
                </c:pt>
                <c:pt idx="6">
                  <c:v>8</c:v>
                </c:pt>
                <c:pt idx="7">
                  <c:v>11</c:v>
                </c:pt>
                <c:pt idx="8">
                  <c:v>13</c:v>
                </c:pt>
                <c:pt idx="9">
                  <c:v>14</c:v>
                </c:pt>
                <c:pt idx="10">
                  <c:v>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5097472"/>
        <c:axId val="147256448"/>
      </c:barChart>
      <c:catAx>
        <c:axId val="145097472"/>
        <c:scaling>
          <c:orientation val="minMax"/>
        </c:scaling>
        <c:delete val="0"/>
        <c:axPos val="b"/>
        <c:majorTickMark val="out"/>
        <c:minorTickMark val="none"/>
        <c:tickLblPos val="nextTo"/>
        <c:crossAx val="147256448"/>
        <c:crosses val="autoZero"/>
        <c:auto val="1"/>
        <c:lblAlgn val="ctr"/>
        <c:lblOffset val="100"/>
        <c:noMultiLvlLbl val="0"/>
      </c:catAx>
      <c:valAx>
        <c:axId val="147256448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450974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2/12/2013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 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 term, </a:t>
            </a:r>
            <a:r>
              <a:rPr lang="en-US" dirty="0" smtClean="0"/>
              <a:t>2013</a:t>
            </a:r>
            <a:endParaRPr lang="en-US" dirty="0" smtClean="0"/>
          </a:p>
          <a:p>
            <a:r>
              <a:rPr lang="en-US" dirty="0" smtClean="0"/>
              <a:t>February </a:t>
            </a:r>
            <a:r>
              <a:rPr lang="en-US" dirty="0" smtClean="0"/>
              <a:t>18, 2013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Classification</a:t>
            </a:r>
          </a:p>
          <a:p>
            <a:endParaRPr lang="en-US" dirty="0">
              <a:solidFill>
                <a:srgbClr val="FF0000"/>
              </a:solidFill>
            </a:endParaRPr>
          </a:p>
          <a:p>
            <a:r>
              <a:rPr lang="en-US" dirty="0" smtClean="0"/>
              <a:t>And then some discussion of features in Excel between end of class and 5pm</a:t>
            </a:r>
          </a:p>
          <a:p>
            <a:pPr lvl="1"/>
            <a:r>
              <a:rPr lang="en-US" dirty="0" smtClean="0"/>
              <a:t>We will start today, and continue in future classes as needed</a:t>
            </a:r>
            <a:endParaRPr lang="en-US" dirty="0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Types of EDM method</a:t>
            </a:r>
            <a:br>
              <a:rPr lang="en-US" dirty="0" smtClean="0"/>
            </a:br>
            <a:r>
              <a:rPr lang="en-US" dirty="0" smtClean="0"/>
              <a:t>(Baker &amp; Siemens, </a:t>
            </a:r>
            <a:r>
              <a:rPr lang="en-US" dirty="0" smtClean="0"/>
              <a:t>under review)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Prediction</a:t>
            </a:r>
          </a:p>
          <a:p>
            <a:pPr lvl="1"/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Latent Knowledge Estimation</a:t>
            </a:r>
          </a:p>
          <a:p>
            <a:r>
              <a:rPr lang="en-US" dirty="0" smtClean="0"/>
              <a:t>Structure Discovery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Factor Analysis</a:t>
            </a:r>
          </a:p>
          <a:p>
            <a:pPr lvl="1"/>
            <a:r>
              <a:rPr lang="en-US" dirty="0" smtClean="0"/>
              <a:t>Domain Structure Discovery</a:t>
            </a:r>
          </a:p>
          <a:p>
            <a:pPr lvl="1"/>
            <a:r>
              <a:rPr lang="en-US" dirty="0" smtClean="0"/>
              <a:t>Network Analysis</a:t>
            </a:r>
          </a:p>
          <a:p>
            <a:r>
              <a:rPr lang="en-US" dirty="0" smtClean="0"/>
              <a:t>Relationship mining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r>
              <a:rPr lang="en-US" dirty="0" smtClean="0"/>
              <a:t>Distillation of data for human judgment</a:t>
            </a:r>
          </a:p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3074" name="Picture 2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63488"/>
            <a:ext cx="2133599" cy="15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309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We have already studied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Prediction</a:t>
            </a:r>
          </a:p>
          <a:p>
            <a:pPr lvl="1"/>
            <a:r>
              <a:rPr lang="en-US" dirty="0" smtClean="0"/>
              <a:t>Classification</a:t>
            </a:r>
          </a:p>
          <a:p>
            <a:pPr lvl="1"/>
            <a:r>
              <a:rPr lang="en-US" dirty="0" smtClean="0"/>
              <a:t>Regression</a:t>
            </a:r>
          </a:p>
          <a:p>
            <a:pPr lvl="1"/>
            <a:r>
              <a:rPr lang="en-US" b="1" dirty="0" smtClean="0"/>
              <a:t>Latent Knowledge Estimation</a:t>
            </a:r>
          </a:p>
          <a:p>
            <a:r>
              <a:rPr lang="en-US" dirty="0" smtClean="0"/>
              <a:t>Structure Discovery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Factor Analysis</a:t>
            </a:r>
          </a:p>
          <a:p>
            <a:pPr lvl="1"/>
            <a:r>
              <a:rPr lang="en-US" dirty="0" smtClean="0"/>
              <a:t>Domain Structure Discovery</a:t>
            </a:r>
          </a:p>
          <a:p>
            <a:pPr lvl="1"/>
            <a:r>
              <a:rPr lang="en-US" dirty="0" smtClean="0"/>
              <a:t>Network Analysis</a:t>
            </a:r>
          </a:p>
          <a:p>
            <a:r>
              <a:rPr lang="en-US" dirty="0" smtClean="0"/>
              <a:t>Relationship mining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r>
              <a:rPr lang="en-US" dirty="0" smtClean="0"/>
              <a:t>Distillation of data for human judgment</a:t>
            </a:r>
          </a:p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63488"/>
            <a:ext cx="2133599" cy="15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1629141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/>
              <a:t>Prediction</a:t>
            </a:r>
          </a:p>
          <a:p>
            <a:pPr lvl="1"/>
            <a:r>
              <a:rPr lang="en-US" b="1" dirty="0" smtClean="0"/>
              <a:t>Classification</a:t>
            </a:r>
          </a:p>
          <a:p>
            <a:pPr lvl="1"/>
            <a:r>
              <a:rPr lang="en-US" dirty="0" smtClean="0"/>
              <a:t>Regression</a:t>
            </a:r>
          </a:p>
          <a:p>
            <a:pPr lvl="1"/>
            <a:r>
              <a:rPr lang="en-US" dirty="0" smtClean="0"/>
              <a:t>Latent Knowledge Estimation</a:t>
            </a:r>
          </a:p>
          <a:p>
            <a:r>
              <a:rPr lang="en-US" dirty="0" smtClean="0"/>
              <a:t>Structure Discovery</a:t>
            </a:r>
          </a:p>
          <a:p>
            <a:pPr lvl="1"/>
            <a:r>
              <a:rPr lang="en-US" dirty="0" smtClean="0"/>
              <a:t>Clustering</a:t>
            </a:r>
          </a:p>
          <a:p>
            <a:pPr lvl="1"/>
            <a:r>
              <a:rPr lang="en-US" dirty="0" smtClean="0"/>
              <a:t>Factor Analysis</a:t>
            </a:r>
          </a:p>
          <a:p>
            <a:pPr lvl="1"/>
            <a:r>
              <a:rPr lang="en-US" dirty="0" smtClean="0"/>
              <a:t>Domain Structure Discovery</a:t>
            </a:r>
          </a:p>
          <a:p>
            <a:pPr lvl="1"/>
            <a:r>
              <a:rPr lang="en-US" dirty="0" smtClean="0"/>
              <a:t>Network Analysis</a:t>
            </a:r>
          </a:p>
          <a:p>
            <a:r>
              <a:rPr lang="en-US" dirty="0" smtClean="0"/>
              <a:t>Relationship mining</a:t>
            </a:r>
          </a:p>
          <a:p>
            <a:pPr lvl="1"/>
            <a:r>
              <a:rPr lang="en-US" dirty="0" smtClean="0"/>
              <a:t>Association rule mining</a:t>
            </a:r>
          </a:p>
          <a:p>
            <a:pPr lvl="1"/>
            <a:r>
              <a:rPr lang="en-US" dirty="0" smtClean="0"/>
              <a:t>Correlation mining</a:t>
            </a:r>
          </a:p>
          <a:p>
            <a:pPr lvl="1"/>
            <a:r>
              <a:rPr lang="en-US" dirty="0" smtClean="0"/>
              <a:t>Sequential pattern mining</a:t>
            </a:r>
          </a:p>
          <a:p>
            <a:pPr lvl="1"/>
            <a:r>
              <a:rPr lang="en-US" dirty="0" smtClean="0"/>
              <a:t>Causal data mining</a:t>
            </a:r>
          </a:p>
          <a:p>
            <a:r>
              <a:rPr lang="en-US" dirty="0" smtClean="0"/>
              <a:t>Distillation of data for human judgment</a:t>
            </a:r>
          </a:p>
          <a:p>
            <a:r>
              <a:rPr lang="en-US" dirty="0" smtClean="0"/>
              <a:t>Discovery with models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561233-E1D8-4AA6-907C-C578EBBF5C5F}" type="slidenum">
              <a:rPr lang="en-US" smtClean="0"/>
              <a:pPr/>
              <a:t>5</a:t>
            </a:fld>
            <a:endParaRPr lang="en-US"/>
          </a:p>
        </p:txBody>
      </p:sp>
      <p:pic>
        <p:nvPicPr>
          <p:cNvPr id="3074" name="Picture 2" descr="https://encrypted-tbn0.gstatic.com/images?q=tbn:ANd9GcQepW0ZUljfCSroew2ri9LmwVEJCvOdv1Y__b3OsgM5CiYbqZJ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5263488"/>
            <a:ext cx="2133599" cy="1598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146955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Prediction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rtlCol="0">
            <a:normAutofit fontScale="85000" lnSpcReduction="2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Pretty much what it says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is using a tutor right now.</a:t>
            </a:r>
            <a:br>
              <a:rPr lang="en-US" dirty="0" smtClean="0"/>
            </a:br>
            <a:r>
              <a:rPr lang="en-US" b="1" dirty="0" smtClean="0"/>
              <a:t>Is he gaming the system or not?</a:t>
            </a:r>
          </a:p>
          <a:p>
            <a:pPr eaLnBrk="1" fontAlgn="auto" hangingPunct="1">
              <a:spcAft>
                <a:spcPts val="0"/>
              </a:spcAft>
              <a:buNone/>
              <a:defRPr/>
            </a:pPr>
            <a:endParaRPr lang="en-US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used the tutor for the last half hour.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How likely is it that she knows the skill in the next step?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b="1" dirty="0" smtClean="0"/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A student has completed three years of high school.</a:t>
            </a: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r>
              <a:rPr lang="en-US" b="1" dirty="0" smtClean="0"/>
              <a:t>	What will be her score on the college entrance exam?</a:t>
            </a:r>
          </a:p>
        </p:txBody>
      </p:sp>
    </p:spTree>
    <p:extLst>
      <p:ext uri="{BB962C8B-B14F-4D97-AF65-F5344CB8AC3E}">
        <p14:creationId xmlns:p14="http://schemas.microsoft.com/office/powerpoint/2010/main" val="33183701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 rtlCol="0">
            <a:normAutofit fontScale="92500" lnSpcReduction="1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There is something you want to predict (“the label”)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thing you want to predict is categorical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The answer is one of a set of categories, not a number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CORRECT/WRONG (sometimes expressed as 0,1</a:t>
            </a:r>
            <a:r>
              <a:rPr lang="en-US" dirty="0" smtClean="0"/>
              <a:t>)</a:t>
            </a:r>
          </a:p>
          <a:p>
            <a:pPr lvl="2">
              <a:defRPr/>
            </a:pPr>
            <a:r>
              <a:rPr lang="en-US" dirty="0" smtClean="0"/>
              <a:t>This is what we used in Latent Knowledge Estimation</a:t>
            </a:r>
            <a:endParaRPr lang="en-US" dirty="0" smtClean="0"/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HELP REQUEST/WORKED EXAMPLE REQUEST/ATTEMPT TO SOLVE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DROP OUT/WON’T DROP OUT</a:t>
            </a:r>
          </a:p>
          <a:p>
            <a:pPr lvl="1" eaLnBrk="1" fontAlgn="auto" hangingPunct="1">
              <a:spcAft>
                <a:spcPts val="0"/>
              </a:spcAft>
              <a:defRPr/>
            </a:pPr>
            <a:r>
              <a:rPr lang="en-US" dirty="0" smtClean="0"/>
              <a:t>WILL SELECT PROBLEM A,B,C,D,E,F, or G</a:t>
            </a:r>
          </a:p>
        </p:txBody>
      </p:sp>
    </p:spTree>
    <p:extLst>
      <p:ext uri="{BB962C8B-B14F-4D97-AF65-F5344CB8AC3E}">
        <p14:creationId xmlns:p14="http://schemas.microsoft.com/office/powerpoint/2010/main" val="2280366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Where do those labels come from?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Field observations </a:t>
            </a:r>
          </a:p>
          <a:p>
            <a:r>
              <a:rPr lang="en-US" dirty="0" smtClean="0"/>
              <a:t>Text replays </a:t>
            </a:r>
            <a:endParaRPr lang="en-US" dirty="0"/>
          </a:p>
          <a:p>
            <a:r>
              <a:rPr lang="en-US" dirty="0" smtClean="0"/>
              <a:t>Post-test data</a:t>
            </a:r>
            <a:endParaRPr lang="en-US" dirty="0" smtClean="0"/>
          </a:p>
          <a:p>
            <a:r>
              <a:rPr lang="en-US" dirty="0" smtClean="0"/>
              <a:t>Tutor performance</a:t>
            </a:r>
          </a:p>
          <a:p>
            <a:r>
              <a:rPr lang="en-US" dirty="0" smtClean="0"/>
              <a:t>Survey </a:t>
            </a:r>
            <a:r>
              <a:rPr lang="en-US" dirty="0" smtClean="0"/>
              <a:t>data</a:t>
            </a:r>
          </a:p>
          <a:p>
            <a:r>
              <a:rPr lang="en-US" dirty="0" smtClean="0"/>
              <a:t>School </a:t>
            </a:r>
            <a:r>
              <a:rPr lang="en-US" dirty="0" smtClean="0"/>
              <a:t>records</a:t>
            </a:r>
          </a:p>
          <a:p>
            <a:r>
              <a:rPr lang="en-US" dirty="0" smtClean="0"/>
              <a:t>Where else?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81065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11267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126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right</a:t>
            </a:r>
          </a:p>
          <a:p>
            <a:r>
              <a:rPr lang="en-US" dirty="0">
                <a:latin typeface="Calibri" pitchFamily="34" charset="0"/>
              </a:rPr>
              <a:t>ENTERINGGIVEN	0.704		9		1		WRONG</a:t>
            </a:r>
          </a:p>
          <a:p>
            <a:r>
              <a:rPr lang="en-US" dirty="0">
                <a:latin typeface="Calibri" pitchFamily="34" charset="0"/>
              </a:rPr>
              <a:t>ENTERINGGIVEN	0.502		10		2		RIGHT	</a:t>
            </a:r>
          </a:p>
          <a:p>
            <a:r>
              <a:rPr lang="en-US" dirty="0">
                <a:latin typeface="Calibri" pitchFamily="34" charset="0"/>
              </a:rPr>
              <a:t>USEDIFFNUM	0.049		6		1		WRONG	</a:t>
            </a:r>
          </a:p>
          <a:p>
            <a:r>
              <a:rPr lang="en-US" dirty="0">
                <a:latin typeface="Calibri" pitchFamily="34" charset="0"/>
              </a:rPr>
              <a:t>ENTERINGGIVEN	0.967		7		3		RIGHT	</a:t>
            </a:r>
          </a:p>
          <a:p>
            <a:r>
              <a:rPr lang="en-US" dirty="0">
                <a:latin typeface="Calibri" pitchFamily="34" charset="0"/>
              </a:rPr>
              <a:t>REMOVECOEFF	0.792		16		1		WRONG	</a:t>
            </a:r>
          </a:p>
          <a:p>
            <a:r>
              <a:rPr lang="en-US" dirty="0">
                <a:latin typeface="Calibri" pitchFamily="34" charset="0"/>
              </a:rPr>
              <a:t>REMOVECOEFF	0.792		13		2		RIGHT	</a:t>
            </a:r>
          </a:p>
          <a:p>
            <a:r>
              <a:rPr lang="en-US" dirty="0">
                <a:latin typeface="Calibri" pitchFamily="34" charset="0"/>
              </a:rPr>
              <a:t>USEDIFFNUM	0.073		5		2		RIGHT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900887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a classifier is to determine which features, in which combination, can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24580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ENTERINGGIVEN	0.704		9		1		WRONG</a:t>
            </a:r>
          </a:p>
          <a:p>
            <a:r>
              <a:rPr lang="en-US">
                <a:latin typeface="Calibri" pitchFamily="34" charset="0"/>
              </a:rPr>
              <a:t>ENTERINGGIVEN	0.502		10		2		RIGHT	</a:t>
            </a:r>
          </a:p>
          <a:p>
            <a:r>
              <a:rPr lang="en-US">
                <a:latin typeface="Calibri" pitchFamily="34" charset="0"/>
              </a:rPr>
              <a:t>USEDIFFNUM	0.049		6		1		WRONG	</a:t>
            </a:r>
          </a:p>
          <a:p>
            <a:r>
              <a:rPr lang="en-US">
                <a:latin typeface="Calibri" pitchFamily="34" charset="0"/>
              </a:rPr>
              <a:t>ENTERINGGIVEN	0.967		7		3		RIGHT	</a:t>
            </a:r>
          </a:p>
          <a:p>
            <a:r>
              <a:rPr lang="en-US">
                <a:latin typeface="Calibri" pitchFamily="34" charset="0"/>
              </a:rPr>
              <a:t>REMOVECOEFF	0.792		16		1		WRONG	</a:t>
            </a:r>
          </a:p>
          <a:p>
            <a:r>
              <a:rPr lang="en-US">
                <a:latin typeface="Calibri" pitchFamily="34" charset="0"/>
              </a:rPr>
              <a:t>REMOVECOEFF	0.792		13		2		RIGHT	</a:t>
            </a:r>
          </a:p>
          <a:p>
            <a:r>
              <a:rPr lang="en-US">
                <a:latin typeface="Calibri" pitchFamily="34" charset="0"/>
              </a:rPr>
              <a:t>USEDIFFNUM	0.073		5		2		RIGHT	</a:t>
            </a:r>
          </a:p>
          <a:p>
            <a:r>
              <a:rPr lang="en-US">
                <a:latin typeface="Calibri" pitchFamily="34" charset="0"/>
              </a:rPr>
              <a:t>….	</a:t>
            </a:r>
          </a:p>
          <a:p>
            <a:r>
              <a:rPr lang="en-US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6310482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Classification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077200" cy="5105400"/>
          </a:xfrm>
        </p:spPr>
        <p:txBody>
          <a:bodyPr/>
          <a:lstStyle/>
          <a:p>
            <a:pPr eaLnBrk="1" hangingPunct="1"/>
            <a:r>
              <a:rPr lang="en-US" dirty="0" smtClean="0"/>
              <a:t>Of course, usually there are more than 4 features</a:t>
            </a:r>
          </a:p>
          <a:p>
            <a:pPr eaLnBrk="1" hangingPunct="1"/>
            <a:r>
              <a:rPr lang="en-US" dirty="0" smtClean="0"/>
              <a:t>And more than 7 actions/data points</a:t>
            </a:r>
          </a:p>
          <a:p>
            <a:pPr eaLnBrk="1" hangingPunct="1"/>
            <a:endParaRPr lang="en-US" dirty="0" smtClean="0"/>
          </a:p>
          <a:p>
            <a:r>
              <a:rPr lang="en-US" dirty="0" smtClean="0"/>
              <a:t>These days, 800,000 student actions, and 26 features, would be a medium-sized data set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0293251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Classifiers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There are literally hundreds of classification algorithms that have been proposed/published/tried out</a:t>
            </a:r>
          </a:p>
          <a:p>
            <a:endParaRPr lang="en-US" dirty="0"/>
          </a:p>
          <a:p>
            <a:r>
              <a:rPr lang="en-US" dirty="0" smtClean="0"/>
              <a:t>A good data mining package will have many implementations</a:t>
            </a:r>
          </a:p>
          <a:p>
            <a:pPr lvl="1"/>
            <a:r>
              <a:rPr lang="en-US" dirty="0" err="1" smtClean="0"/>
              <a:t>RapidMiner</a:t>
            </a:r>
            <a:endParaRPr lang="en-US" dirty="0"/>
          </a:p>
          <a:p>
            <a:pPr lvl="1"/>
            <a:r>
              <a:rPr lang="en-US" dirty="0" smtClean="0"/>
              <a:t>SAS Enterprise Miner</a:t>
            </a:r>
          </a:p>
          <a:p>
            <a:pPr lvl="1"/>
            <a:r>
              <a:rPr lang="en-US" dirty="0" err="1" smtClean="0"/>
              <a:t>Weka</a:t>
            </a:r>
            <a:endParaRPr lang="en-US" dirty="0" smtClean="0"/>
          </a:p>
          <a:p>
            <a:pPr lvl="1"/>
            <a:r>
              <a:rPr lang="en-US" dirty="0" smtClean="0"/>
              <a:t>KEEL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586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Domain-Specificity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Specific algorithms work better for specific domains and problems</a:t>
            </a:r>
          </a:p>
          <a:p>
            <a:endParaRPr lang="en-US" dirty="0"/>
          </a:p>
          <a:p>
            <a:r>
              <a:rPr lang="en-US" dirty="0" smtClean="0"/>
              <a:t>We often have hunches for why that is</a:t>
            </a:r>
          </a:p>
          <a:p>
            <a:endParaRPr lang="en-US" dirty="0"/>
          </a:p>
          <a:p>
            <a:r>
              <a:rPr lang="en-US" dirty="0" smtClean="0"/>
              <a:t>But it’s more in the realm of “lore” than really “engineering”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712713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Vector Machines</a:t>
            </a:r>
          </a:p>
          <a:p>
            <a:pPr lvl="1"/>
            <a:r>
              <a:rPr lang="en-US" dirty="0" smtClean="0"/>
              <a:t>Conducts dimensionality reduction on data space and then fits </a:t>
            </a:r>
            <a:r>
              <a:rPr lang="en-US" dirty="0" err="1" smtClean="0"/>
              <a:t>hyperplane</a:t>
            </a:r>
            <a:r>
              <a:rPr lang="en-US" dirty="0" smtClean="0"/>
              <a:t> which splits classes </a:t>
            </a:r>
          </a:p>
          <a:p>
            <a:pPr lvl="1"/>
            <a:r>
              <a:rPr lang="en-US" dirty="0" smtClean="0"/>
              <a:t>Creates very sophisticated models</a:t>
            </a:r>
          </a:p>
          <a:p>
            <a:pPr lvl="1"/>
            <a:r>
              <a:rPr lang="en-US" dirty="0" smtClean="0"/>
              <a:t>Great for text mining</a:t>
            </a:r>
          </a:p>
          <a:p>
            <a:pPr lvl="1"/>
            <a:r>
              <a:rPr lang="en-US" dirty="0" smtClean="0"/>
              <a:t>Great for sensor data</a:t>
            </a:r>
          </a:p>
          <a:p>
            <a:pPr lvl="1"/>
            <a:r>
              <a:rPr lang="en-US" dirty="0" smtClean="0"/>
              <a:t>Usually pretty lousy for educational log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30331008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Genetic Algorithms</a:t>
            </a:r>
          </a:p>
          <a:p>
            <a:pPr lvl="1"/>
            <a:r>
              <a:rPr lang="en-US" dirty="0" smtClean="0"/>
              <a:t>Uses mutation, combination, and natural selection to search space of possible models</a:t>
            </a:r>
          </a:p>
          <a:p>
            <a:pPr lvl="1"/>
            <a:r>
              <a:rPr lang="en-US" dirty="0" smtClean="0"/>
              <a:t>Obtains a different answer every time (usually)</a:t>
            </a:r>
          </a:p>
          <a:p>
            <a:pPr lvl="1"/>
            <a:r>
              <a:rPr lang="en-US" dirty="0" smtClean="0"/>
              <a:t>Seems really awesome</a:t>
            </a:r>
          </a:p>
          <a:p>
            <a:pPr lvl="1"/>
            <a:r>
              <a:rPr lang="en-US" dirty="0" smtClean="0"/>
              <a:t>Usually doesn’t produce the best answer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8280852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probably don’t want to 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Neural Networks</a:t>
            </a:r>
          </a:p>
          <a:p>
            <a:pPr lvl="1"/>
            <a:r>
              <a:rPr lang="en-US" dirty="0" smtClean="0"/>
              <a:t>Composes extremely complex relationships through combining “</a:t>
            </a:r>
            <a:r>
              <a:rPr lang="en-US" dirty="0" err="1" smtClean="0"/>
              <a:t>perceptrons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Usually over-fits for educational log data</a:t>
            </a:r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3741973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Support Vector Machines and Neural Networks are </a:t>
            </a:r>
            <a:r>
              <a:rPr lang="en-US" b="1" i="1" dirty="0" smtClean="0"/>
              <a:t>great </a:t>
            </a:r>
            <a:r>
              <a:rPr lang="en-US" dirty="0" smtClean="0"/>
              <a:t>for some problems</a:t>
            </a:r>
          </a:p>
          <a:p>
            <a:endParaRPr lang="en-US" dirty="0"/>
          </a:p>
          <a:p>
            <a:r>
              <a:rPr lang="en-US" dirty="0" smtClean="0"/>
              <a:t>I just haven’t seen them be the best solution for educational log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4496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Some algorithms you might find useful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Regression</a:t>
            </a:r>
          </a:p>
          <a:p>
            <a:r>
              <a:rPr lang="en-US" dirty="0" smtClean="0"/>
              <a:t>Logistic Regression</a:t>
            </a:r>
          </a:p>
          <a:p>
            <a:r>
              <a:rPr lang="en-US" dirty="0" smtClean="0"/>
              <a:t>J48/C4.5 Decision Trees</a:t>
            </a:r>
          </a:p>
          <a:p>
            <a:r>
              <a:rPr lang="en-US" dirty="0" err="1" smtClean="0"/>
              <a:t>JRip</a:t>
            </a:r>
            <a:r>
              <a:rPr lang="en-US" dirty="0" smtClean="0"/>
              <a:t> Decision Rules</a:t>
            </a:r>
          </a:p>
          <a:p>
            <a:r>
              <a:rPr lang="en-GB" dirty="0" smtClean="0"/>
              <a:t>K* Instance-Based Classifier</a:t>
            </a:r>
          </a:p>
          <a:p>
            <a:endParaRPr lang="en-GB" dirty="0"/>
          </a:p>
          <a:p>
            <a:r>
              <a:rPr lang="en-GB" dirty="0" smtClean="0"/>
              <a:t>There are many others!</a:t>
            </a:r>
          </a:p>
        </p:txBody>
      </p:sp>
    </p:spTree>
    <p:extLst>
      <p:ext uri="{BB962C8B-B14F-4D97-AF65-F5344CB8AC3E}">
        <p14:creationId xmlns:p14="http://schemas.microsoft.com/office/powerpoint/2010/main" val="17753885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25485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Already discussed in class</a:t>
            </a:r>
          </a:p>
          <a:p>
            <a:endParaRPr lang="en-US" dirty="0" smtClean="0"/>
          </a:p>
          <a:p>
            <a:r>
              <a:rPr lang="en-US" dirty="0" smtClean="0"/>
              <a:t>Fits logistic function to data to find out the frequency/odds of a specific value of the dependent variable</a:t>
            </a:r>
          </a:p>
          <a:p>
            <a:r>
              <a:rPr lang="en-US" dirty="0" smtClean="0"/>
              <a:t>Given a specific set of values of predictor variables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23073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Logistic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/>
              <a:t>m = a0 + a1v1 + a2v2 + a3v3 + a4v4…</a:t>
            </a:r>
            <a:endParaRPr lang="en-U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0176" y="2667000"/>
            <a:ext cx="5947682" cy="2686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4791047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Logistic Regression</a:t>
            </a:r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8769940"/>
              </p:ext>
            </p:extLst>
          </p:nvPr>
        </p:nvGraphicFramePr>
        <p:xfrm>
          <a:off x="381000" y="1447800"/>
          <a:ext cx="8229600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6592640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Expectation Maximization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00686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simple functional form, is a relatively conservative algorithm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16245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changes in value of predictor variables have predictable effects on probability of predictor variable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10334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not particularly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given interaction effects through automated feature distillation</a:t>
            </a:r>
          </a:p>
          <a:p>
            <a:pPr lvl="1"/>
            <a:r>
              <a:rPr lang="en-US" dirty="0" smtClean="0"/>
              <a:t>We’ll look at this later</a:t>
            </a:r>
          </a:p>
          <a:p>
            <a:r>
              <a:rPr lang="en-US" dirty="0" smtClean="0"/>
              <a:t>But is not particularly optimal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0720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err="1" smtClean="0"/>
              <a:t>RapidMiner</a:t>
            </a:r>
            <a:r>
              <a:rPr lang="en-US" dirty="0" smtClean="0"/>
              <a:t> and </a:t>
            </a:r>
            <a:r>
              <a:rPr lang="en-US" dirty="0" err="1" smtClean="0"/>
              <a:t>Weka</a:t>
            </a:r>
            <a:r>
              <a:rPr lang="en-US" dirty="0" smtClean="0"/>
              <a:t> do not actually choose features for you</a:t>
            </a:r>
          </a:p>
          <a:p>
            <a:endParaRPr lang="en-US" dirty="0"/>
          </a:p>
          <a:p>
            <a:r>
              <a:rPr lang="en-US" dirty="0" smtClean="0"/>
              <a:t>You have to select features by hand</a:t>
            </a:r>
          </a:p>
          <a:p>
            <a:r>
              <a:rPr lang="en-US" dirty="0" smtClean="0"/>
              <a:t>Or in java code that calls </a:t>
            </a:r>
            <a:r>
              <a:rPr lang="en-US" dirty="0" err="1" smtClean="0"/>
              <a:t>RapidMiner</a:t>
            </a:r>
            <a:r>
              <a:rPr lang="en-US" dirty="0" smtClean="0"/>
              <a:t> or </a:t>
            </a:r>
            <a:r>
              <a:rPr lang="en-US" dirty="0" err="1" smtClean="0"/>
              <a:t>Weka</a:t>
            </a:r>
            <a:endParaRPr lang="en-US" dirty="0" smtClean="0"/>
          </a:p>
          <a:p>
            <a:endParaRPr lang="en-US" dirty="0"/>
          </a:p>
          <a:p>
            <a:r>
              <a:rPr lang="en-US" dirty="0" smtClean="0"/>
              <a:t>Easy to implement step-wise regression by hand, painful to implement other feature selection algorithms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4916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128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Step Regression</a:t>
            </a:r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dirty="0" smtClean="0"/>
              <a:t>Fits a linear </a:t>
            </a:r>
            <a:r>
              <a:rPr lang="en-US" dirty="0" smtClean="0"/>
              <a:t>regression </a:t>
            </a:r>
            <a:r>
              <a:rPr lang="en-US" dirty="0" smtClean="0"/>
              <a:t>fu</a:t>
            </a:r>
            <a:r>
              <a:rPr lang="en-US" dirty="0" smtClean="0"/>
              <a:t>nction</a:t>
            </a:r>
          </a:p>
          <a:p>
            <a:pPr lvl="1"/>
            <a:r>
              <a:rPr lang="en-US" dirty="0" smtClean="0"/>
              <a:t>(discussed </a:t>
            </a:r>
            <a:r>
              <a:rPr lang="en-US" dirty="0" smtClean="0"/>
              <a:t>in detail in a later </a:t>
            </a:r>
            <a:r>
              <a:rPr lang="en-US" dirty="0" smtClean="0"/>
              <a:t>class)</a:t>
            </a:r>
          </a:p>
          <a:p>
            <a:pPr lvl="1"/>
            <a:r>
              <a:rPr lang="en-US" dirty="0" smtClean="0"/>
              <a:t>with an arbitrary </a:t>
            </a:r>
            <a:r>
              <a:rPr lang="en-US" dirty="0" smtClean="0"/>
              <a:t>cut-off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Selects parameters</a:t>
            </a:r>
          </a:p>
          <a:p>
            <a:pPr eaLnBrk="1" hangingPunct="1"/>
            <a:r>
              <a:rPr lang="en-US" dirty="0" smtClean="0"/>
              <a:t>Assigns </a:t>
            </a:r>
            <a:r>
              <a:rPr lang="en-US" dirty="0" smtClean="0"/>
              <a:t>a weight to each </a:t>
            </a:r>
            <a:r>
              <a:rPr lang="en-US" dirty="0" smtClean="0"/>
              <a:t>parameter</a:t>
            </a:r>
          </a:p>
          <a:p>
            <a:pPr eaLnBrk="1" hangingPunct="1"/>
            <a:r>
              <a:rPr lang="en-US" dirty="0" smtClean="0"/>
              <a:t>Computes </a:t>
            </a:r>
            <a:r>
              <a:rPr lang="en-US" dirty="0" smtClean="0"/>
              <a:t>a numerical value</a:t>
            </a:r>
          </a:p>
          <a:p>
            <a:pPr eaLnBrk="1" hangingPunct="1"/>
            <a:endParaRPr lang="en-US" dirty="0"/>
          </a:p>
          <a:p>
            <a:pPr eaLnBrk="1" hangingPunct="1"/>
            <a:r>
              <a:rPr lang="en-US" dirty="0" smtClean="0"/>
              <a:t>Then all values below 0.5 are treated as 0, and all values &gt;= 0.5 are treated as 1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50831419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Example</a:t>
            </a:r>
            <a:endParaRPr lang="en-US" dirty="0" smtClean="0"/>
          </a:p>
        </p:txBody>
      </p:sp>
      <p:sp>
        <p:nvSpPr>
          <p:cNvPr id="29699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5105400"/>
          </a:xfrm>
        </p:spPr>
        <p:txBody>
          <a:bodyPr>
            <a:normAutofit/>
          </a:bodyPr>
          <a:lstStyle/>
          <a:p>
            <a:pPr eaLnBrk="1" hangingPunct="1"/>
            <a:r>
              <a:rPr lang="en-US" dirty="0" smtClean="0"/>
              <a:t>Y= 0.5a + 0.7b – 0.2c + 0.4d + 0.3</a:t>
            </a:r>
          </a:p>
          <a:p>
            <a:pPr eaLnBrk="1" hangingPunct="1"/>
            <a:r>
              <a:rPr lang="en-US" dirty="0" smtClean="0"/>
              <a:t>Cut-off 0.5</a:t>
            </a:r>
            <a:endParaRPr lang="en-US" dirty="0" smtClean="0"/>
          </a:p>
          <a:p>
            <a:pPr eaLnBrk="1" hangingPunct="1"/>
            <a:endParaRPr lang="en-US" dirty="0"/>
          </a:p>
          <a:p>
            <a:pPr marL="0" indent="0" eaLnBrk="1" hangingPunct="1">
              <a:buNone/>
            </a:pPr>
            <a:endParaRPr lang="en-US" dirty="0" smtClean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15148783"/>
              </p:ext>
            </p:extLst>
          </p:nvPr>
        </p:nvGraphicFramePr>
        <p:xfrm>
          <a:off x="304800" y="3200400"/>
          <a:ext cx="8534400" cy="320039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33600"/>
                <a:gridCol w="2133600"/>
                <a:gridCol w="2133600"/>
                <a:gridCol w="2133600"/>
              </a:tblGrid>
              <a:tr h="791852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a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b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c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d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0</a:t>
                      </a:r>
                      <a:endParaRPr lang="en-US" sz="3600" dirty="0"/>
                    </a:p>
                  </a:txBody>
                  <a:tcPr/>
                </a:tc>
              </a:tr>
              <a:tr h="802849"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-1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1</a:t>
                      </a:r>
                      <a:endParaRPr lang="en-US" sz="3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600" dirty="0" smtClean="0"/>
                        <a:t>3</a:t>
                      </a:r>
                      <a:endParaRPr lang="en-US" sz="36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326578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Parameters fit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Through Iterative Gradient Descent</a:t>
            </a:r>
          </a:p>
          <a:p>
            <a:endParaRPr lang="en-US" dirty="0"/>
          </a:p>
          <a:p>
            <a:r>
              <a:rPr lang="en-US" dirty="0" smtClean="0"/>
              <a:t>This is a simple enough model that this approach actually works…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9620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Most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This is the most conservative classifier except for the fabled “0R”</a:t>
            </a:r>
          </a:p>
          <a:p>
            <a:pPr lvl="1"/>
            <a:r>
              <a:rPr lang="en-US" dirty="0" smtClean="0"/>
              <a:t>More on that in a minute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668209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for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Cases where relationships between predictor and predicted variables are relatively linear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132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not particularly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Can be given interaction effects through automated feature distillation</a:t>
            </a:r>
          </a:p>
          <a:p>
            <a:pPr lvl="1"/>
            <a:r>
              <a:rPr lang="en-US" dirty="0" smtClean="0"/>
              <a:t>We’ll look at this later</a:t>
            </a:r>
          </a:p>
          <a:p>
            <a:r>
              <a:rPr lang="en-US" dirty="0" smtClean="0"/>
              <a:t>But is not particularly optimal for this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569577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Feature Selection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Greedy – simplest model</a:t>
            </a:r>
          </a:p>
          <a:p>
            <a:r>
              <a:rPr lang="en-US" dirty="0" smtClean="0"/>
              <a:t>M5’ – in between</a:t>
            </a:r>
          </a:p>
          <a:p>
            <a:r>
              <a:rPr lang="en-US" dirty="0" smtClean="0"/>
              <a:t>None – most complex model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19935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Greedy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Also called Forward Selection</a:t>
            </a:r>
          </a:p>
          <a:p>
            <a:pPr lvl="1"/>
            <a:r>
              <a:rPr lang="en-US" dirty="0" smtClean="0"/>
              <a:t>Even simpler than Stepwise Regression</a:t>
            </a:r>
          </a:p>
          <a:p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Start with empty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Which remaining feature best predicts the data when added to current model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improvement to model is over threshold (in terms of SSR or statistical significance)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Then Add feature to model, and go to step 2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Else Quit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72005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M5’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Will be discussed in detail in regression lecture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48811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0R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6231790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0R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Always say 0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2825934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88100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Decision Tree</a:t>
            </a:r>
            <a:endParaRPr lang="en-US" dirty="0" smtClean="0"/>
          </a:p>
        </p:txBody>
      </p:sp>
      <p:sp>
        <p:nvSpPr>
          <p:cNvPr id="6" name="TextBox 5"/>
          <p:cNvSpPr txBox="1"/>
          <p:nvPr/>
        </p:nvSpPr>
        <p:spPr>
          <a:xfrm>
            <a:off x="3991897" y="1723691"/>
            <a:ext cx="9906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PKNOW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5097" y="2790491"/>
            <a:ext cx="685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TIME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287297" y="2790491"/>
            <a:ext cx="16764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TOTALACTIONS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39297" y="4009691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77697" y="4009691"/>
            <a:ext cx="8382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RIGHT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382297" y="4009691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06497" y="4009691"/>
            <a:ext cx="1066800" cy="36988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dirty="0"/>
              <a:t>WRONG</a:t>
            </a:r>
          </a:p>
        </p:txBody>
      </p:sp>
      <p:cxnSp>
        <p:nvCxnSpPr>
          <p:cNvPr id="14" name="Straight Arrow Connector 13"/>
          <p:cNvCxnSpPr>
            <a:stCxn id="6" idx="2"/>
            <a:endCxn id="7" idx="0"/>
          </p:cNvCxnSpPr>
          <p:nvPr/>
        </p:nvCxnSpPr>
        <p:spPr>
          <a:xfrm rot="5400000">
            <a:off x="3529141" y="1832435"/>
            <a:ext cx="696912" cy="12192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>
            <a:stCxn id="6" idx="2"/>
            <a:endCxn id="8" idx="0"/>
          </p:cNvCxnSpPr>
          <p:nvPr/>
        </p:nvCxnSpPr>
        <p:spPr>
          <a:xfrm rot="16200000" flipH="1">
            <a:off x="4957891" y="1622885"/>
            <a:ext cx="696912" cy="16383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7" idx="2"/>
            <a:endCxn id="9" idx="0"/>
          </p:cNvCxnSpPr>
          <p:nvPr/>
        </p:nvCxnSpPr>
        <p:spPr>
          <a:xfrm rot="5400000">
            <a:off x="2538541" y="3280235"/>
            <a:ext cx="849312" cy="6096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>
            <a:stCxn id="7" idx="2"/>
            <a:endCxn id="11" idx="0"/>
          </p:cNvCxnSpPr>
          <p:nvPr/>
        </p:nvCxnSpPr>
        <p:spPr>
          <a:xfrm rot="16200000" flipH="1">
            <a:off x="3167191" y="3261185"/>
            <a:ext cx="849312" cy="647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stCxn id="8" idx="2"/>
            <a:endCxn id="10" idx="0"/>
          </p:cNvCxnSpPr>
          <p:nvPr/>
        </p:nvCxnSpPr>
        <p:spPr>
          <a:xfrm rot="5400000">
            <a:off x="5186491" y="3070685"/>
            <a:ext cx="849312" cy="10287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8" idx="2"/>
            <a:endCxn id="12" idx="0"/>
          </p:cNvCxnSpPr>
          <p:nvPr/>
        </p:nvCxnSpPr>
        <p:spPr>
          <a:xfrm rot="16200000" flipH="1">
            <a:off x="6158041" y="3127835"/>
            <a:ext cx="849312" cy="91440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689" name="Text Box 17"/>
          <p:cNvSpPr txBox="1">
            <a:spLocks noChangeArrowheads="1"/>
          </p:cNvSpPr>
          <p:nvPr/>
        </p:nvSpPr>
        <p:spPr bwMode="auto">
          <a:xfrm>
            <a:off x="3382297" y="2180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&lt;0.5</a:t>
            </a:r>
            <a:endParaRPr lang="en-US"/>
          </a:p>
        </p:txBody>
      </p:sp>
      <p:sp>
        <p:nvSpPr>
          <p:cNvPr id="28690" name="Text Box 18"/>
          <p:cNvSpPr txBox="1">
            <a:spLocks noChangeArrowheads="1"/>
          </p:cNvSpPr>
          <p:nvPr/>
        </p:nvSpPr>
        <p:spPr bwMode="auto">
          <a:xfrm>
            <a:off x="5211097" y="2180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&gt;=0.5</a:t>
            </a:r>
            <a:endParaRPr lang="en-US"/>
          </a:p>
        </p:txBody>
      </p:sp>
      <p:sp>
        <p:nvSpPr>
          <p:cNvPr id="28691" name="Text Box 19"/>
          <p:cNvSpPr txBox="1">
            <a:spLocks noChangeArrowheads="1"/>
          </p:cNvSpPr>
          <p:nvPr/>
        </p:nvSpPr>
        <p:spPr bwMode="auto">
          <a:xfrm>
            <a:off x="23154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&lt;6s.</a:t>
            </a:r>
            <a:endParaRPr lang="en-US"/>
          </a:p>
        </p:txBody>
      </p:sp>
      <p:sp>
        <p:nvSpPr>
          <p:cNvPr id="28692" name="Text Box 20"/>
          <p:cNvSpPr txBox="1">
            <a:spLocks noChangeArrowheads="1"/>
          </p:cNvSpPr>
          <p:nvPr/>
        </p:nvSpPr>
        <p:spPr bwMode="auto">
          <a:xfrm>
            <a:off x="35346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&gt;=6s.</a:t>
            </a:r>
            <a:endParaRPr lang="en-US"/>
          </a:p>
        </p:txBody>
      </p:sp>
      <p:sp>
        <p:nvSpPr>
          <p:cNvPr id="28693" name="Text Box 21"/>
          <p:cNvSpPr txBox="1">
            <a:spLocks noChangeArrowheads="1"/>
          </p:cNvSpPr>
          <p:nvPr/>
        </p:nvSpPr>
        <p:spPr bwMode="auto">
          <a:xfrm>
            <a:off x="51348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&lt;4</a:t>
            </a:r>
            <a:endParaRPr lang="en-US"/>
          </a:p>
        </p:txBody>
      </p:sp>
      <p:sp>
        <p:nvSpPr>
          <p:cNvPr id="28694" name="Text Box 22"/>
          <p:cNvSpPr txBox="1">
            <a:spLocks noChangeArrowheads="1"/>
          </p:cNvSpPr>
          <p:nvPr/>
        </p:nvSpPr>
        <p:spPr bwMode="auto">
          <a:xfrm>
            <a:off x="6506497" y="3323891"/>
            <a:ext cx="8382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GB"/>
              <a:t>&gt;=4</a:t>
            </a:r>
            <a:endParaRPr lang="en-US"/>
          </a:p>
        </p:txBody>
      </p:sp>
      <p:sp>
        <p:nvSpPr>
          <p:cNvPr id="28695" name="Rectangle 22"/>
          <p:cNvSpPr>
            <a:spLocks noChangeArrowheads="1"/>
          </p:cNvSpPr>
          <p:nvPr/>
        </p:nvSpPr>
        <p:spPr bwMode="auto">
          <a:xfrm>
            <a:off x="304800" y="6211888"/>
            <a:ext cx="8610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Skill		pknow		time		totalactions	right</a:t>
            </a:r>
          </a:p>
          <a:p>
            <a:r>
              <a:rPr lang="en-US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340070819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Tree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There are several</a:t>
            </a:r>
          </a:p>
          <a:p>
            <a:r>
              <a:rPr lang="en-US" dirty="0" smtClean="0"/>
              <a:t>I usually use J48, which is an open-source re-implementation of C4.5 (Quinlan, 1993)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391674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J48/C4.5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768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/>
              <a:t>Can handle both numerical and categorical predictor variables</a:t>
            </a:r>
          </a:p>
          <a:p>
            <a:pPr lvl="1"/>
            <a:r>
              <a:rPr lang="en-US" dirty="0" smtClean="0"/>
              <a:t>Tries to find optimal split in numerical variable</a:t>
            </a:r>
          </a:p>
          <a:p>
            <a:pPr lvl="1"/>
            <a:endParaRPr lang="en-US" dirty="0"/>
          </a:p>
          <a:p>
            <a:r>
              <a:rPr lang="en-US" dirty="0" smtClean="0"/>
              <a:t>Repeatedly looks for variable which best splits the data in terms of predictive power for each </a:t>
            </a:r>
            <a:r>
              <a:rPr lang="en-US" dirty="0" smtClean="0"/>
              <a:t>variable (using information gain)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Later prunes out branches that </a:t>
            </a:r>
            <a:r>
              <a:rPr lang="en-US" dirty="0" smtClean="0"/>
              <a:t>turn </a:t>
            </a:r>
            <a:r>
              <a:rPr lang="en-US" dirty="0" smtClean="0"/>
              <a:t>out to have low predictive </a:t>
            </a:r>
            <a:r>
              <a:rPr lang="en-US" dirty="0" smtClean="0"/>
              <a:t>power</a:t>
            </a:r>
          </a:p>
          <a:p>
            <a:endParaRPr lang="en-US" dirty="0"/>
          </a:p>
          <a:p>
            <a:r>
              <a:rPr lang="en-US" dirty="0" smtClean="0"/>
              <a:t>Note tha</a:t>
            </a:r>
            <a:r>
              <a:rPr lang="en-US" dirty="0" smtClean="0"/>
              <a:t>t different branches can have different features!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1839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Can be adjusted…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split based on more or less evidence</a:t>
            </a:r>
          </a:p>
          <a:p>
            <a:r>
              <a:rPr lang="en-US" dirty="0" smtClean="0"/>
              <a:t>To prune based on more or less predictive power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57936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Thanks to pruning step, is a relatively conservative algorithm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6629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Good when data has natural splits</a:t>
            </a:r>
            <a:endParaRPr lang="en-US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049913285"/>
              </p:ext>
            </p:extLst>
          </p:nvPr>
        </p:nvGraphicFramePr>
        <p:xfrm>
          <a:off x="0" y="409956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5745145"/>
              </p:ext>
            </p:extLst>
          </p:nvPr>
        </p:nvGraphicFramePr>
        <p:xfrm>
          <a:off x="4572000" y="1828800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7" name="Straight Arrow Connector 6"/>
          <p:cNvCxnSpPr/>
          <p:nvPr/>
        </p:nvCxnSpPr>
        <p:spPr>
          <a:xfrm>
            <a:off x="6172200" y="1143000"/>
            <a:ext cx="228600" cy="7620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357150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0046899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same construct can be arrived at in multiple ways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likely to drop out of college when he</a:t>
            </a:r>
          </a:p>
          <a:p>
            <a:pPr lvl="1"/>
            <a:r>
              <a:rPr lang="en-US" dirty="0" smtClean="0"/>
              <a:t>Starts assignments early but lacks prerequisites</a:t>
            </a:r>
            <a:endParaRPr lang="en-US" dirty="0"/>
          </a:p>
          <a:p>
            <a:r>
              <a:rPr lang="en-US" dirty="0" smtClean="0"/>
              <a:t>OR when he</a:t>
            </a:r>
          </a:p>
          <a:p>
            <a:pPr lvl="1"/>
            <a:r>
              <a:rPr lang="en-US" dirty="0" smtClean="0"/>
              <a:t>Starts assignments the day they’re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913711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Rules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1162098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Many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Differences are in terms of what metric is used and how rules are generated</a:t>
            </a:r>
          </a:p>
          <a:p>
            <a:endParaRPr lang="en-US" dirty="0"/>
          </a:p>
          <a:p>
            <a:r>
              <a:rPr lang="en-US" dirty="0" smtClean="0"/>
              <a:t>Most popular subcategory (including </a:t>
            </a:r>
            <a:r>
              <a:rPr lang="en-US" dirty="0" err="1" smtClean="0"/>
              <a:t>JRip</a:t>
            </a:r>
            <a:r>
              <a:rPr lang="en-US" dirty="0" smtClean="0"/>
              <a:t> and PART) repeatedly creates decision trees and distills best rules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6877871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Generating Rules from Decision Tree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 smtClean="0"/>
              <a:t>Create Decision Tree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 smtClean="0"/>
              <a:t>If there is at least one path that is worth keeping, go to 3 else go to 6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Take the “Best” single path from root to leaf and make that path a rule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Remove all data points classified by that rule from data set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FF0000"/>
                </a:solidFill>
              </a:rPr>
              <a:t>Go to step 1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Take all remaining data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Find the most common value for those data points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 smtClean="0">
                <a:solidFill>
                  <a:srgbClr val="00B050"/>
                </a:solidFill>
              </a:rPr>
              <a:t>Make an “otherwise” rule using that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39352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Relatively conservative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Leads to simpler models than most decision trees</a:t>
            </a:r>
          </a:p>
          <a:p>
            <a:pPr lvl="1"/>
            <a:r>
              <a:rPr lang="en-US" dirty="0" smtClean="0"/>
              <a:t>Less tendency to over-fit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5089095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Very interpretable 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Unlike most other approaches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5846509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br>
              <a:rPr lang="en-US" dirty="0" smtClean="0"/>
            </a:br>
            <a:r>
              <a:rPr lang="en-US" dirty="0" smtClean="0"/>
              <a:t>(Baker &amp; Clarke-</a:t>
            </a:r>
            <a:r>
              <a:rPr lang="en-US" dirty="0" err="1" smtClean="0"/>
              <a:t>Midura</a:t>
            </a:r>
            <a:r>
              <a:rPr lang="en-US" dirty="0" smtClean="0"/>
              <a:t>, under review)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533400" y="1371600"/>
            <a:ext cx="8458200" cy="55861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100" b="1" dirty="0" smtClean="0"/>
              <a:t>1. IF</a:t>
            </a:r>
            <a:r>
              <a:rPr lang="en-US" sz="2100" dirty="0" smtClean="0"/>
              <a:t> </a:t>
            </a:r>
            <a:r>
              <a:rPr lang="en-US" sz="2100" dirty="0"/>
              <a:t>the student spent at least 66 seconds reading the parasite information page,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b="1" dirty="0" smtClean="0"/>
              <a:t>THEN</a:t>
            </a:r>
            <a:r>
              <a:rPr lang="en-US" sz="2100" dirty="0" smtClean="0"/>
              <a:t> </a:t>
            </a:r>
            <a:r>
              <a:rPr lang="en-US" sz="2100" dirty="0"/>
              <a:t>the student will obtain the correct final conclusion (confidence = 81.5%)</a:t>
            </a:r>
          </a:p>
          <a:p>
            <a:pPr lvl="0"/>
            <a:r>
              <a:rPr lang="en-US" sz="2100" b="1" dirty="0" smtClean="0"/>
              <a:t>2. IF</a:t>
            </a:r>
            <a:r>
              <a:rPr lang="en-US" sz="2100" dirty="0" smtClean="0"/>
              <a:t> </a:t>
            </a:r>
            <a:r>
              <a:rPr lang="en-US" sz="2100" dirty="0"/>
              <a:t>the student spent at least 12 seconds reading the parasite information page </a:t>
            </a:r>
            <a:r>
              <a:rPr lang="en-US" sz="2100" b="1" dirty="0"/>
              <a:t>AND</a:t>
            </a:r>
            <a:r>
              <a:rPr lang="en-US" sz="2100" dirty="0"/>
              <a:t> the student read the parasite information page at least twice </a:t>
            </a:r>
            <a:br>
              <a:rPr lang="en-US" sz="2100" dirty="0"/>
            </a:br>
            <a:r>
              <a:rPr lang="en-US" sz="2100" b="1" dirty="0"/>
              <a:t>AND</a:t>
            </a:r>
            <a:r>
              <a:rPr lang="en-US" sz="2100" dirty="0"/>
              <a:t> the student spent no more than 51 seconds reading the pesticides information page, </a:t>
            </a:r>
            <a:br>
              <a:rPr lang="en-US" sz="2100" dirty="0"/>
            </a:br>
            <a:r>
              <a:rPr lang="en-US" sz="2100" b="1" dirty="0"/>
              <a:t>THEN</a:t>
            </a:r>
            <a:r>
              <a:rPr lang="en-US" sz="2100" dirty="0"/>
              <a:t> the student will obtain the correct final conclusion (confidence = 75.0%)</a:t>
            </a:r>
          </a:p>
          <a:p>
            <a:pPr lvl="0"/>
            <a:r>
              <a:rPr lang="en-US" sz="2100" b="1" dirty="0" smtClean="0"/>
              <a:t>3. IF </a:t>
            </a:r>
            <a:r>
              <a:rPr lang="en-US" sz="2100" dirty="0"/>
              <a:t>the student spent at least 44 seconds reading the parasite information page </a:t>
            </a:r>
            <a:r>
              <a:rPr lang="en-US" sz="2100" b="1" dirty="0"/>
              <a:t>AND</a:t>
            </a:r>
            <a:r>
              <a:rPr lang="en-US" sz="2100" dirty="0"/>
              <a:t> the student spent under 56 seconds reading the pollution information page,</a:t>
            </a:r>
            <a:br>
              <a:rPr lang="en-US" sz="2100" dirty="0"/>
            </a:br>
            <a:r>
              <a:rPr lang="en-US" sz="2100" b="1" dirty="0"/>
              <a:t>THEN</a:t>
            </a:r>
            <a:r>
              <a:rPr lang="en-US" sz="2100" dirty="0"/>
              <a:t> the student will obtain the correct final conclusion (confidence = 68.8%)</a:t>
            </a:r>
          </a:p>
          <a:p>
            <a:pPr lvl="0"/>
            <a:r>
              <a:rPr lang="en-US" sz="2100" b="1" dirty="0" smtClean="0"/>
              <a:t>4. OTHERWISE </a:t>
            </a:r>
            <a:r>
              <a:rPr lang="en-US" sz="2100" dirty="0"/>
              <a:t>the student will not obtain the correct final conclusion (confidence = 89.0%)</a:t>
            </a:r>
          </a:p>
        </p:txBody>
      </p:sp>
    </p:spTree>
    <p:extLst>
      <p:ext uri="{BB962C8B-B14F-4D97-AF65-F5344CB8AC3E}">
        <p14:creationId xmlns:p14="http://schemas.microsoft.com/office/powerpoint/2010/main" val="274380292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multi-level interactions </a:t>
            </a:r>
            <a:br>
              <a:rPr lang="en-US" dirty="0" smtClean="0"/>
            </a:br>
            <a:r>
              <a:rPr lang="en-US" dirty="0" smtClean="0"/>
              <a:t>are common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182286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Good when same construct can be arrived at in multiple ways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 student is likely to drop out of college when he</a:t>
            </a:r>
          </a:p>
          <a:p>
            <a:pPr lvl="1"/>
            <a:r>
              <a:rPr lang="en-US" dirty="0" smtClean="0"/>
              <a:t>Starts assignments early but lacks prerequisites</a:t>
            </a:r>
            <a:endParaRPr lang="en-US" dirty="0"/>
          </a:p>
          <a:p>
            <a:r>
              <a:rPr lang="en-US" dirty="0" smtClean="0"/>
              <a:t>OR when he</a:t>
            </a:r>
          </a:p>
          <a:p>
            <a:pPr lvl="1"/>
            <a:r>
              <a:rPr lang="en-US" dirty="0" smtClean="0"/>
              <a:t>Starts assignments the day they’re due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20091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K*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0028382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Instance-Based Classifier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Takes a data point to predict</a:t>
            </a:r>
          </a:p>
          <a:p>
            <a:r>
              <a:rPr lang="en-US" dirty="0" smtClean="0"/>
              <a:t>Finds the K closest points to that data point, by Euclidean distance</a:t>
            </a:r>
          </a:p>
          <a:p>
            <a:pPr lvl="1"/>
            <a:r>
              <a:rPr lang="en-US" dirty="0" smtClean="0"/>
              <a:t>K often equals 3</a:t>
            </a:r>
          </a:p>
          <a:p>
            <a:r>
              <a:rPr lang="en-US" dirty="0" smtClean="0"/>
              <a:t>Gives data point whichever class is most common among those 3 points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5802118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Good when data is </a:t>
            </a:r>
            <a:r>
              <a:rPr lang="en-US" b="1" i="1" dirty="0" smtClean="0"/>
              <a:t>very</a:t>
            </a:r>
            <a:r>
              <a:rPr lang="en-US" dirty="0" smtClean="0"/>
              <a:t> divergent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Lots of different processes can lead to the same result</a:t>
            </a:r>
          </a:p>
          <a:p>
            <a:endParaRPr lang="en-US" dirty="0"/>
          </a:p>
          <a:p>
            <a:r>
              <a:rPr lang="en-US" dirty="0" smtClean="0"/>
              <a:t>Impossible to find general rules</a:t>
            </a:r>
          </a:p>
          <a:p>
            <a:endParaRPr lang="en-US" dirty="0"/>
          </a:p>
          <a:p>
            <a:r>
              <a:rPr lang="en-US" dirty="0" smtClean="0"/>
              <a:t>But data points that are similar tend to be from the same class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87338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Drawback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use the model, you need to have the whole data set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210352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Big Advantage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Sometimes works when nothing else works</a:t>
            </a:r>
          </a:p>
          <a:p>
            <a:endParaRPr lang="en-US" dirty="0"/>
          </a:p>
          <a:p>
            <a:r>
              <a:rPr lang="en-US" dirty="0" smtClean="0"/>
              <a:t>Has been useful for my group in affect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00908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3640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Confidences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Each of these approaches gives not just a final answer, but a confidence (or pseudo-confidence)</a:t>
            </a:r>
          </a:p>
          <a:p>
            <a:endParaRPr lang="en-US" dirty="0"/>
          </a:p>
          <a:p>
            <a:r>
              <a:rPr lang="en-US" dirty="0" smtClean="0"/>
              <a:t>Many applications of confidences – we’ll discuss in detail in next lecture</a:t>
            </a:r>
          </a:p>
        </p:txBody>
      </p:sp>
    </p:spTree>
    <p:extLst>
      <p:ext uri="{BB962C8B-B14F-4D97-AF65-F5344CB8AC3E}">
        <p14:creationId xmlns:p14="http://schemas.microsoft.com/office/powerpoint/2010/main" val="140901405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Generating Confidences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 Regression – raw value of regression</a:t>
            </a:r>
          </a:p>
          <a:p>
            <a:r>
              <a:rPr lang="en-US" dirty="0" smtClean="0"/>
              <a:t>Logistic Regression – p(m)</a:t>
            </a:r>
          </a:p>
          <a:p>
            <a:r>
              <a:rPr lang="en-US" dirty="0" err="1" smtClean="0"/>
              <a:t>Jrip</a:t>
            </a:r>
            <a:r>
              <a:rPr lang="en-US" dirty="0" smtClean="0"/>
              <a:t>/J48 – ratio of correct classifications to incorrect classifications in each leaf</a:t>
            </a:r>
          </a:p>
          <a:p>
            <a:pPr lvl="1"/>
            <a:r>
              <a:rPr lang="en-US" dirty="0" smtClean="0"/>
              <a:t>I will show you an example of this in a minute</a:t>
            </a:r>
          </a:p>
        </p:txBody>
      </p:sp>
    </p:spTree>
    <p:extLst>
      <p:ext uri="{BB962C8B-B14F-4D97-AF65-F5344CB8AC3E}">
        <p14:creationId xmlns:p14="http://schemas.microsoft.com/office/powerpoint/2010/main" val="914071402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Hands-On Activity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Running algorithm in </a:t>
            </a:r>
            <a:r>
              <a:rPr lang="en-US" dirty="0" err="1" smtClean="0"/>
              <a:t>RapidMiner</a:t>
            </a:r>
            <a:r>
              <a:rPr lang="en-US" dirty="0" smtClean="0"/>
              <a:t> 4.6</a:t>
            </a:r>
          </a:p>
          <a:p>
            <a:endParaRPr lang="en-US" dirty="0"/>
          </a:p>
          <a:p>
            <a:r>
              <a:rPr lang="en-US" dirty="0" smtClean="0"/>
              <a:t>Using some made-up data, just to see how things 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034867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Open </a:t>
            </a:r>
            <a:r>
              <a:rPr lang="en-US" dirty="0" err="1" smtClean="0"/>
              <a:t>RapidMiner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And open classifier.xml</a:t>
            </a:r>
          </a:p>
          <a:p>
            <a:endParaRPr lang="en-US" dirty="0" smtClean="0"/>
          </a:p>
          <a:p>
            <a:r>
              <a:rPr lang="en-US" dirty="0" smtClean="0"/>
              <a:t>Let’s go through this script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116005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 err="1" smtClean="0"/>
              <a:t>RapidMiner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</a:t>
            </a:r>
            <a:r>
              <a:rPr lang="en-US" dirty="0" err="1" smtClean="0"/>
              <a:t>JRip</a:t>
            </a:r>
            <a:r>
              <a:rPr lang="en-US" dirty="0" smtClean="0"/>
              <a:t> without cross-validation</a:t>
            </a:r>
          </a:p>
          <a:p>
            <a:endParaRPr lang="en-US" dirty="0"/>
          </a:p>
          <a:p>
            <a:r>
              <a:rPr lang="en-US" dirty="0" smtClean="0"/>
              <a:t>Run </a:t>
            </a:r>
            <a:r>
              <a:rPr lang="en-US" dirty="0" err="1" smtClean="0"/>
              <a:t>JRip</a:t>
            </a:r>
            <a:r>
              <a:rPr lang="en-US" dirty="0" smtClean="0"/>
              <a:t> </a:t>
            </a:r>
            <a:r>
              <a:rPr lang="en-US" dirty="0" smtClean="0"/>
              <a:t>with </a:t>
            </a:r>
            <a:r>
              <a:rPr lang="en-US" dirty="0" smtClean="0"/>
              <a:t>action-level </a:t>
            </a:r>
            <a:r>
              <a:rPr lang="en-US" dirty="0" smtClean="0"/>
              <a:t>cross-validation</a:t>
            </a:r>
          </a:p>
          <a:p>
            <a:endParaRPr lang="en-US" dirty="0" smtClean="0"/>
          </a:p>
          <a:p>
            <a:r>
              <a:rPr lang="en-US" dirty="0" smtClean="0"/>
              <a:t>Run </a:t>
            </a:r>
            <a:r>
              <a:rPr lang="en-US" dirty="0" err="1" smtClean="0"/>
              <a:t>Jrip</a:t>
            </a:r>
            <a:r>
              <a:rPr lang="en-US" dirty="0" smtClean="0"/>
              <a:t> with batch-level cross-validation</a:t>
            </a:r>
          </a:p>
          <a:p>
            <a:pPr lvl="1"/>
            <a:r>
              <a:rPr lang="en-US" dirty="0" smtClean="0"/>
              <a:t>Set to implement student-level cross-validation</a:t>
            </a:r>
          </a:p>
          <a:p>
            <a:pPr lvl="1"/>
            <a:r>
              <a:rPr lang="en-US" dirty="0" smtClean="0"/>
              <a:t>We’ll discuss this more in the next lecture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1284208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Confidences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to interpret model confidence from </a:t>
            </a:r>
            <a:r>
              <a:rPr lang="en-US" dirty="0" err="1" smtClean="0"/>
              <a:t>RapidMiner</a:t>
            </a:r>
            <a:r>
              <a:rPr lang="en-US" dirty="0" smtClean="0"/>
              <a:t> output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21974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look at the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Are there any features we shouldn’t be using?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219380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Remove those features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Run the model again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3767904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J48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94491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J48</a:t>
            </a:r>
          </a:p>
          <a:p>
            <a:r>
              <a:rPr lang="en-US" dirty="0" smtClean="0"/>
              <a:t>K*</a:t>
            </a:r>
          </a:p>
        </p:txBody>
      </p:sp>
    </p:spTree>
    <p:extLst>
      <p:ext uri="{BB962C8B-B14F-4D97-AF65-F5344CB8AC3E}">
        <p14:creationId xmlns:p14="http://schemas.microsoft.com/office/powerpoint/2010/main" val="15510281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J48</a:t>
            </a:r>
          </a:p>
          <a:p>
            <a:r>
              <a:rPr lang="en-US" dirty="0" smtClean="0"/>
              <a:t>K*</a:t>
            </a:r>
          </a:p>
          <a:p>
            <a:r>
              <a:rPr lang="en-US" smtClean="0"/>
              <a:t>Step Regression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1028160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Run other algorithms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J48</a:t>
            </a:r>
          </a:p>
          <a:p>
            <a:r>
              <a:rPr lang="en-US" dirty="0" smtClean="0"/>
              <a:t>K*</a:t>
            </a:r>
          </a:p>
          <a:p>
            <a:r>
              <a:rPr lang="en-US" dirty="0" smtClean="0"/>
              <a:t>Step Regression</a:t>
            </a:r>
          </a:p>
          <a:p>
            <a:pPr lvl="1"/>
            <a:r>
              <a:rPr lang="en-US" dirty="0" smtClean="0"/>
              <a:t>Why didn’t Step Regression work?</a:t>
            </a:r>
          </a:p>
          <a:p>
            <a:pPr lvl="1"/>
            <a:r>
              <a:rPr lang="en-US" dirty="0" smtClean="0"/>
              <a:t>How can we fix it?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1561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619407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Assignment 3?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127175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/>
          </a:bodyPr>
          <a:lstStyle/>
          <a:p>
            <a:r>
              <a:rPr lang="en-US" dirty="0" smtClean="0"/>
              <a:t>Wednesday, February </a:t>
            </a:r>
            <a:r>
              <a:rPr lang="en-US" dirty="0" smtClean="0"/>
              <a:t>20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Behavior Detection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r>
              <a:rPr lang="en-US" b="1" dirty="0" smtClean="0"/>
              <a:t>Assignment </a:t>
            </a:r>
            <a:r>
              <a:rPr lang="en-US" b="1" dirty="0"/>
              <a:t>Due: </a:t>
            </a:r>
            <a:r>
              <a:rPr lang="en-US" dirty="0" smtClean="0"/>
              <a:t>3. Behavior Detection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Excel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Plan is to go as far as we can by 5pm</a:t>
            </a:r>
          </a:p>
          <a:p>
            <a:r>
              <a:rPr lang="en-US" dirty="0" smtClean="0"/>
              <a:t>We will continue after next class session</a:t>
            </a:r>
          </a:p>
          <a:p>
            <a:endParaRPr lang="en-US" dirty="0"/>
          </a:p>
          <a:p>
            <a:r>
              <a:rPr lang="en-US" dirty="0" smtClean="0"/>
              <a:t>Vote on which topics you most want to hear about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461134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fontScale="70000" lnSpcReduction="20000"/>
          </a:bodyPr>
          <a:lstStyle/>
          <a:p>
            <a:r>
              <a:rPr lang="en-US" dirty="0"/>
              <a:t>Using </a:t>
            </a:r>
            <a:r>
              <a:rPr lang="en-US" dirty="0" smtClean="0"/>
              <a:t>average, count, sum, </a:t>
            </a:r>
            <a:r>
              <a:rPr lang="en-US" dirty="0" err="1" smtClean="0"/>
              <a:t>stdev</a:t>
            </a:r>
            <a:r>
              <a:rPr lang="en-US" dirty="0" smtClean="0"/>
              <a:t> (</a:t>
            </a:r>
            <a:r>
              <a:rPr lang="en-US" dirty="0" err="1" smtClean="0"/>
              <a:t>asgn</a:t>
            </a:r>
            <a:r>
              <a:rPr lang="en-US" dirty="0" smtClean="0"/>
              <a:t>. 4 data set)</a:t>
            </a:r>
          </a:p>
          <a:p>
            <a:r>
              <a:rPr lang="en-US" dirty="0" smtClean="0"/>
              <a:t>Relative and absolute referencing (made up data)</a:t>
            </a:r>
          </a:p>
          <a:p>
            <a:r>
              <a:rPr lang="en-US" dirty="0" smtClean="0"/>
              <a:t>Copy and paste values only (made up data)</a:t>
            </a:r>
            <a:endParaRPr lang="en-US" dirty="0"/>
          </a:p>
          <a:p>
            <a:r>
              <a:rPr lang="en-US" dirty="0" smtClean="0"/>
              <a:t>Using sort, filter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Making pivot table</a:t>
            </a:r>
            <a:r>
              <a:rPr lang="en-US" dirty="0"/>
              <a:t> (</a:t>
            </a:r>
            <a:r>
              <a:rPr lang="en-US" dirty="0" err="1"/>
              <a:t>asgn</a:t>
            </a:r>
            <a:r>
              <a:rPr lang="en-US" dirty="0"/>
              <a:t>. 4 data set)</a:t>
            </a:r>
            <a:endParaRPr lang="en-US" dirty="0" smtClean="0"/>
          </a:p>
          <a:p>
            <a:r>
              <a:rPr lang="en-US" dirty="0" smtClean="0"/>
              <a:t>Using </a:t>
            </a:r>
            <a:r>
              <a:rPr lang="en-US" dirty="0" err="1" smtClean="0"/>
              <a:t>vlookup</a:t>
            </a:r>
            <a:r>
              <a:rPr lang="en-US" dirty="0" smtClean="0"/>
              <a:t> (Jan. 28 class data set)</a:t>
            </a:r>
          </a:p>
          <a:p>
            <a:r>
              <a:rPr lang="en-US" dirty="0" smtClean="0"/>
              <a:t>Using </a:t>
            </a:r>
            <a:r>
              <a:rPr lang="en-US" dirty="0" err="1" smtClean="0"/>
              <a:t>countif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Making scatterplot (</a:t>
            </a:r>
            <a:r>
              <a:rPr lang="en-US" dirty="0"/>
              <a:t>Jan. 28 class data set)</a:t>
            </a:r>
          </a:p>
          <a:p>
            <a:r>
              <a:rPr lang="en-US" dirty="0" smtClean="0"/>
              <a:t>Making histogram </a:t>
            </a:r>
            <a:r>
              <a:rPr lang="en-US" dirty="0"/>
              <a:t>(</a:t>
            </a:r>
            <a:r>
              <a:rPr lang="en-US" dirty="0" err="1"/>
              <a:t>asgn</a:t>
            </a:r>
            <a:r>
              <a:rPr lang="en-US" dirty="0"/>
              <a:t>. 4 data set</a:t>
            </a:r>
            <a:r>
              <a:rPr lang="en-US" dirty="0" smtClean="0"/>
              <a:t>)</a:t>
            </a:r>
          </a:p>
          <a:p>
            <a:r>
              <a:rPr lang="en-US" dirty="0" smtClean="0"/>
              <a:t>Equation Solver (Jan. 28 class data set)</a:t>
            </a:r>
          </a:p>
          <a:p>
            <a:r>
              <a:rPr lang="en-US" dirty="0" smtClean="0"/>
              <a:t>Z-test (made up data)</a:t>
            </a:r>
            <a:endParaRPr lang="en-US" dirty="0"/>
          </a:p>
          <a:p>
            <a:r>
              <a:rPr lang="en-US" dirty="0" smtClean="0"/>
              <a:t>2-sample t-test (made up data)</a:t>
            </a:r>
          </a:p>
          <a:p>
            <a:endParaRPr lang="en-US" dirty="0" smtClean="0"/>
          </a:p>
          <a:p>
            <a:r>
              <a:rPr lang="en-US" dirty="0" smtClean="0"/>
              <a:t>Other topics?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5613884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4907</TotalTime>
  <Words>1836</Words>
  <Application>Microsoft Office PowerPoint</Application>
  <PresentationFormat>On-screen Show (4:3)</PresentationFormat>
  <Paragraphs>418</Paragraphs>
  <Slides>80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80</vt:i4>
      </vt:variant>
    </vt:vector>
  </HeadingPairs>
  <TitlesOfParts>
    <vt:vector size="81" baseType="lpstr">
      <vt:lpstr>Office Theme</vt:lpstr>
      <vt:lpstr>Special Topics in  Educational Data Mining</vt:lpstr>
      <vt:lpstr>Today’s Class</vt:lpstr>
      <vt:lpstr>Types of EDM method (Baker &amp; Siemens, under review)</vt:lpstr>
      <vt:lpstr>We have already studied</vt:lpstr>
      <vt:lpstr>Today’s Class</vt:lpstr>
      <vt:lpstr>Prediction</vt:lpstr>
      <vt:lpstr>Classification</vt:lpstr>
      <vt:lpstr>Where do those labels come from?</vt:lpstr>
      <vt:lpstr>Classification</vt:lpstr>
      <vt:lpstr>Classification</vt:lpstr>
      <vt:lpstr>Classification</vt:lpstr>
      <vt:lpstr>Classifiers</vt:lpstr>
      <vt:lpstr>Domain-Specificity</vt:lpstr>
      <vt:lpstr>Some algorithms you probably don’t want to use</vt:lpstr>
      <vt:lpstr>Some algorithms you probably don’t want to use</vt:lpstr>
      <vt:lpstr>Some algorithms you probably don’t want to use</vt:lpstr>
      <vt:lpstr>Note</vt:lpstr>
      <vt:lpstr>Some algorithms you might find useful</vt:lpstr>
      <vt:lpstr>Logistic Regression</vt:lpstr>
      <vt:lpstr>Logistic Regression</vt:lpstr>
      <vt:lpstr>Logistic Regression</vt:lpstr>
      <vt:lpstr>Logistic Regression</vt:lpstr>
      <vt:lpstr>Parameters fit</vt:lpstr>
      <vt:lpstr>Relatively conservative</vt:lpstr>
      <vt:lpstr>Good for</vt:lpstr>
      <vt:lpstr>Good when multi-level interactions  are not particularly common</vt:lpstr>
      <vt:lpstr>Note</vt:lpstr>
      <vt:lpstr>Step Regression</vt:lpstr>
      <vt:lpstr>Step Regression</vt:lpstr>
      <vt:lpstr>Example</vt:lpstr>
      <vt:lpstr>Parameters fit</vt:lpstr>
      <vt:lpstr>Most conservative</vt:lpstr>
      <vt:lpstr>Good for</vt:lpstr>
      <vt:lpstr>Good when multi-level interactions  are not particularly common</vt:lpstr>
      <vt:lpstr>Feature Selection</vt:lpstr>
      <vt:lpstr>Greedy</vt:lpstr>
      <vt:lpstr>M5’</vt:lpstr>
      <vt:lpstr>0R</vt:lpstr>
      <vt:lpstr>0R</vt:lpstr>
      <vt:lpstr>Decision Trees</vt:lpstr>
      <vt:lpstr>Decision Tree</vt:lpstr>
      <vt:lpstr>Decision Tree Algorithms</vt:lpstr>
      <vt:lpstr>J48/C4.5</vt:lpstr>
      <vt:lpstr>Can be adjusted…</vt:lpstr>
      <vt:lpstr>Relatively conservative</vt:lpstr>
      <vt:lpstr>Good when data has natural splits</vt:lpstr>
      <vt:lpstr>Good when multi-level interactions  are common</vt:lpstr>
      <vt:lpstr>Good when same construct can be arrived at in multiple ways</vt:lpstr>
      <vt:lpstr>Decision Rules</vt:lpstr>
      <vt:lpstr>Many Algorithms</vt:lpstr>
      <vt:lpstr>Generating Rules from Decision Tree</vt:lpstr>
      <vt:lpstr>Relatively conservative</vt:lpstr>
      <vt:lpstr>Very interpretable model</vt:lpstr>
      <vt:lpstr>Example (Baker &amp; Clarke-Midura, under review)</vt:lpstr>
      <vt:lpstr>Good when multi-level interactions  are common</vt:lpstr>
      <vt:lpstr>Good when same construct can be arrived at in multiple ways</vt:lpstr>
      <vt:lpstr>K*</vt:lpstr>
      <vt:lpstr>Instance-Based Classifier</vt:lpstr>
      <vt:lpstr>Good when data is very divergent</vt:lpstr>
      <vt:lpstr>Big Drawback</vt:lpstr>
      <vt:lpstr>Big Advantage</vt:lpstr>
      <vt:lpstr>Comments? Questions?</vt:lpstr>
      <vt:lpstr>Generating Confidences</vt:lpstr>
      <vt:lpstr>Generating Confidences</vt:lpstr>
      <vt:lpstr>Hands-On Activity</vt:lpstr>
      <vt:lpstr>Open RapidMiner</vt:lpstr>
      <vt:lpstr>Use RapidMiner</vt:lpstr>
      <vt:lpstr>Confidences</vt:lpstr>
      <vt:lpstr>Let’s look at the data</vt:lpstr>
      <vt:lpstr>Remove those features</vt:lpstr>
      <vt:lpstr>Run other algorithms</vt:lpstr>
      <vt:lpstr>Run other algorithms</vt:lpstr>
      <vt:lpstr>Run other algorithms</vt:lpstr>
      <vt:lpstr>Run other algorithms</vt:lpstr>
      <vt:lpstr>Comments? Questions?</vt:lpstr>
      <vt:lpstr>Comments or Questions</vt:lpstr>
      <vt:lpstr>Next Class</vt:lpstr>
      <vt:lpstr>Excel</vt:lpstr>
      <vt:lpstr>Topics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704</cp:revision>
  <dcterms:created xsi:type="dcterms:W3CDTF">2010-01-07T20:34:12Z</dcterms:created>
  <dcterms:modified xsi:type="dcterms:W3CDTF">2013-02-12T16:55:01Z</dcterms:modified>
</cp:coreProperties>
</file>