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8"/>
  </p:notesMasterIdLst>
  <p:sldIdLst>
    <p:sldId id="256" r:id="rId2"/>
    <p:sldId id="257" r:id="rId3"/>
    <p:sldId id="557" r:id="rId4"/>
    <p:sldId id="655" r:id="rId5"/>
    <p:sldId id="559" r:id="rId6"/>
    <p:sldId id="558" r:id="rId7"/>
    <p:sldId id="560" r:id="rId8"/>
    <p:sldId id="561" r:id="rId9"/>
    <p:sldId id="562" r:id="rId10"/>
    <p:sldId id="563" r:id="rId11"/>
    <p:sldId id="564" r:id="rId12"/>
    <p:sldId id="565" r:id="rId13"/>
    <p:sldId id="566" r:id="rId14"/>
    <p:sldId id="567" r:id="rId15"/>
    <p:sldId id="568" r:id="rId16"/>
    <p:sldId id="569" r:id="rId17"/>
    <p:sldId id="570" r:id="rId18"/>
    <p:sldId id="571" r:id="rId19"/>
    <p:sldId id="572" r:id="rId20"/>
    <p:sldId id="573" r:id="rId21"/>
    <p:sldId id="574" r:id="rId22"/>
    <p:sldId id="575" r:id="rId23"/>
    <p:sldId id="576" r:id="rId24"/>
    <p:sldId id="577" r:id="rId25"/>
    <p:sldId id="656" r:id="rId26"/>
    <p:sldId id="657" r:id="rId27"/>
    <p:sldId id="578" r:id="rId28"/>
    <p:sldId id="579" r:id="rId29"/>
    <p:sldId id="582" r:id="rId30"/>
    <p:sldId id="583" r:id="rId31"/>
    <p:sldId id="584" r:id="rId32"/>
    <p:sldId id="585" r:id="rId33"/>
    <p:sldId id="586" r:id="rId34"/>
    <p:sldId id="587" r:id="rId35"/>
    <p:sldId id="588" r:id="rId36"/>
    <p:sldId id="589" r:id="rId37"/>
    <p:sldId id="590" r:id="rId38"/>
    <p:sldId id="591" r:id="rId39"/>
    <p:sldId id="592" r:id="rId40"/>
    <p:sldId id="593" r:id="rId41"/>
    <p:sldId id="594" r:id="rId42"/>
    <p:sldId id="595" r:id="rId43"/>
    <p:sldId id="596" r:id="rId44"/>
    <p:sldId id="597" r:id="rId45"/>
    <p:sldId id="598" r:id="rId46"/>
    <p:sldId id="599" r:id="rId47"/>
    <p:sldId id="600" r:id="rId48"/>
    <p:sldId id="601" r:id="rId49"/>
    <p:sldId id="602" r:id="rId50"/>
    <p:sldId id="603" r:id="rId51"/>
    <p:sldId id="604" r:id="rId52"/>
    <p:sldId id="605" r:id="rId53"/>
    <p:sldId id="606" r:id="rId54"/>
    <p:sldId id="607" r:id="rId55"/>
    <p:sldId id="608" r:id="rId56"/>
    <p:sldId id="609" r:id="rId57"/>
    <p:sldId id="610" r:id="rId58"/>
    <p:sldId id="611" r:id="rId59"/>
    <p:sldId id="612" r:id="rId60"/>
    <p:sldId id="613" r:id="rId61"/>
    <p:sldId id="614" r:id="rId62"/>
    <p:sldId id="615" r:id="rId63"/>
    <p:sldId id="616" r:id="rId64"/>
    <p:sldId id="617" r:id="rId65"/>
    <p:sldId id="618" r:id="rId66"/>
    <p:sldId id="619" r:id="rId67"/>
    <p:sldId id="620" r:id="rId68"/>
    <p:sldId id="621" r:id="rId69"/>
    <p:sldId id="622" r:id="rId70"/>
    <p:sldId id="623" r:id="rId71"/>
    <p:sldId id="624" r:id="rId72"/>
    <p:sldId id="625" r:id="rId73"/>
    <p:sldId id="626" r:id="rId74"/>
    <p:sldId id="627" r:id="rId75"/>
    <p:sldId id="628" r:id="rId76"/>
    <p:sldId id="629" r:id="rId77"/>
    <p:sldId id="630" r:id="rId78"/>
    <p:sldId id="631" r:id="rId79"/>
    <p:sldId id="632" r:id="rId80"/>
    <p:sldId id="633" r:id="rId81"/>
    <p:sldId id="634" r:id="rId82"/>
    <p:sldId id="635" r:id="rId83"/>
    <p:sldId id="636" r:id="rId84"/>
    <p:sldId id="637" r:id="rId85"/>
    <p:sldId id="638" r:id="rId86"/>
    <p:sldId id="639" r:id="rId87"/>
    <p:sldId id="640" r:id="rId88"/>
    <p:sldId id="641" r:id="rId89"/>
    <p:sldId id="642" r:id="rId90"/>
    <p:sldId id="643" r:id="rId91"/>
    <p:sldId id="644" r:id="rId92"/>
    <p:sldId id="658" r:id="rId93"/>
    <p:sldId id="645" r:id="rId94"/>
    <p:sldId id="646" r:id="rId95"/>
    <p:sldId id="647" r:id="rId96"/>
    <p:sldId id="648" r:id="rId97"/>
    <p:sldId id="649" r:id="rId98"/>
    <p:sldId id="650" r:id="rId99"/>
    <p:sldId id="651" r:id="rId100"/>
    <p:sldId id="652" r:id="rId101"/>
    <p:sldId id="653" r:id="rId102"/>
    <p:sldId id="659" r:id="rId103"/>
    <p:sldId id="654" r:id="rId104"/>
    <p:sldId id="556" r:id="rId105"/>
    <p:sldId id="412" r:id="rId106"/>
    <p:sldId id="301" r:id="rId10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>
        <p:scale>
          <a:sx n="71" d="100"/>
          <a:sy n="71" d="100"/>
        </p:scale>
        <p:origin x="-684" y="-33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viewProps" Target="view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3/27/2013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br>
              <a:rPr lang="en-US" dirty="0" smtClean="0"/>
            </a:br>
            <a:r>
              <a:rPr lang="en-US" dirty="0" smtClean="0"/>
              <a:t>Spring term, 2013</a:t>
            </a:r>
          </a:p>
          <a:p>
            <a:r>
              <a:rPr lang="en-US" dirty="0" smtClean="0"/>
              <a:t>April 15, </a:t>
            </a:r>
            <a:r>
              <a:rPr lang="en-US" dirty="0" smtClean="0"/>
              <a:t>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Clustering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type of </a:t>
            </a:r>
            <a:r>
              <a:rPr lang="en-US" b="1" i="1" dirty="0" smtClean="0"/>
              <a:t>Structure Discovery </a:t>
            </a:r>
            <a:r>
              <a:rPr lang="en-US" dirty="0" smtClean="0"/>
              <a:t>algorithm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730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You have a large number of data points</a:t>
            </a:r>
          </a:p>
          <a:p>
            <a:r>
              <a:rPr lang="en-US" dirty="0" smtClean="0"/>
              <a:t>You want to find what structure there is among the data points</a:t>
            </a:r>
          </a:p>
          <a:p>
            <a:endParaRPr lang="en-US" dirty="0"/>
          </a:p>
          <a:p>
            <a:r>
              <a:rPr lang="en-US" dirty="0" smtClean="0"/>
              <a:t>You don’t know anything a priori about the structure </a:t>
            </a:r>
          </a:p>
          <a:p>
            <a:endParaRPr lang="en-US" dirty="0" smtClean="0"/>
          </a:p>
          <a:p>
            <a:r>
              <a:rPr lang="en-US" dirty="0" smtClean="0"/>
              <a:t>Clustering tries to find data points that “group together”</a:t>
            </a:r>
            <a:endParaRPr lang="en-US" dirty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4358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Topic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Factor Analysis</a:t>
            </a:r>
          </a:p>
          <a:p>
            <a:endParaRPr lang="en-US" dirty="0"/>
          </a:p>
          <a:p>
            <a:r>
              <a:rPr lang="en-US" dirty="0" smtClean="0"/>
              <a:t>Not the same as clustering</a:t>
            </a:r>
          </a:p>
          <a:p>
            <a:pPr lvl="1"/>
            <a:r>
              <a:rPr lang="en-US" dirty="0" smtClean="0"/>
              <a:t>Factor analysis finds how data features/variables/items group together</a:t>
            </a:r>
          </a:p>
          <a:p>
            <a:pPr lvl="1"/>
            <a:r>
              <a:rPr lang="en-US" dirty="0" smtClean="0"/>
              <a:t>Clustering finds how data </a:t>
            </a:r>
            <a:r>
              <a:rPr lang="en-US" dirty="0" smtClean="0"/>
              <a:t>points group </a:t>
            </a:r>
            <a:r>
              <a:rPr lang="en-US" dirty="0" smtClean="0"/>
              <a:t>together</a:t>
            </a:r>
          </a:p>
          <a:p>
            <a:pPr lvl="1"/>
            <a:endParaRPr lang="en-US" dirty="0"/>
          </a:p>
          <a:p>
            <a:r>
              <a:rPr lang="en-US" dirty="0" smtClean="0"/>
              <a:t>In many cases, one problem can be transformed into the other</a:t>
            </a:r>
          </a:p>
          <a:p>
            <a:r>
              <a:rPr lang="en-US" dirty="0" smtClean="0"/>
              <a:t>But conceptually still not the same 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4816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What types of questions could you study with clustering?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47402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Trivial Example</a:t>
            </a:r>
            <a:endParaRPr lang="en-US" smtClean="0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Let’s say your data has two variables</a:t>
            </a:r>
          </a:p>
          <a:p>
            <a:pPr lvl="1" eaLnBrk="1" hangingPunct="1"/>
            <a:r>
              <a:rPr lang="en-GB" dirty="0" err="1" smtClean="0"/>
              <a:t>Pknow</a:t>
            </a:r>
            <a:endParaRPr lang="en-GB" dirty="0" smtClean="0"/>
          </a:p>
          <a:p>
            <a:pPr lvl="1" eaLnBrk="1" hangingPunct="1"/>
            <a:r>
              <a:rPr lang="en-GB" dirty="0" smtClean="0"/>
              <a:t>Time</a:t>
            </a:r>
          </a:p>
          <a:p>
            <a:pPr lvl="1" eaLnBrk="1" hangingPunct="1"/>
            <a:endParaRPr lang="en-GB" dirty="0" smtClean="0"/>
          </a:p>
          <a:p>
            <a:r>
              <a:rPr lang="en-US" dirty="0" smtClean="0"/>
              <a:t>Clustering works for (and is </a:t>
            </a:r>
            <a:r>
              <a:rPr lang="en-US" dirty="0" smtClean="0"/>
              <a:t>effective </a:t>
            </a:r>
            <a:r>
              <a:rPr lang="en-US" dirty="0" smtClean="0"/>
              <a:t>in)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large </a:t>
            </a:r>
            <a:r>
              <a:rPr lang="en-US" dirty="0" smtClean="0"/>
              <a:t>feature spaces</a:t>
            </a:r>
          </a:p>
        </p:txBody>
      </p:sp>
    </p:spTree>
    <p:extLst>
      <p:ext uri="{BB962C8B-B14F-4D97-AF65-F5344CB8AC3E}">
        <p14:creationId xmlns:p14="http://schemas.microsoft.com/office/powerpoint/2010/main" val="975473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Oval 4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Oval 5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6" name="Oval 6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Oval 7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8" name="Oval 8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Oval 9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Oval 10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Oval 11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Oval 12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Oval 13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Text Box 14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13325" name="Text Box 15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13326" name="Text Box 16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13327" name="Line 17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8" name="Line 18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29" name="Oval 19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Oval 20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Oval 21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Oval 22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Oval 23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Oval 24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Oval 25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6" name="Oval 26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7" name="Oval 27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8" name="Oval 28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9" name="Oval 29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0" name="Oval 30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1" name="Oval 31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2" name="Oval 32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3" name="Oval 33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4" name="Oval 34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5" name="Oval 35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6" name="Oval 36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7" name="Oval 37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8" name="Oval 38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9" name="Oval 39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0" name="Oval 40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1" name="Oval 41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2" name="Oval 42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3" name="Oval 43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4" name="Oval 44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5" name="Oval 45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6" name="Oval 46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7" name="Oval 47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8" name="Oval 48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59" name="Oval 49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60" name="Oval 50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39437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3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4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1434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1435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1435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5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5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6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7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5" name="Text Box 49"/>
          <p:cNvSpPr txBox="1">
            <a:spLocks noChangeArrowheads="1"/>
          </p:cNvSpPr>
          <p:nvPr/>
        </p:nvSpPr>
        <p:spPr bwMode="auto">
          <a:xfrm>
            <a:off x="1403350" y="0"/>
            <a:ext cx="66976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GB" sz="3200"/>
              <a:t>k-Means</a:t>
            </a:r>
            <a:endParaRPr lang="en-US" sz="3200"/>
          </a:p>
        </p:txBody>
      </p:sp>
      <p:sp>
        <p:nvSpPr>
          <p:cNvPr id="14386" name="Oval 50"/>
          <p:cNvSpPr>
            <a:spLocks noChangeArrowheads="1"/>
          </p:cNvSpPr>
          <p:nvPr/>
        </p:nvSpPr>
        <p:spPr bwMode="auto">
          <a:xfrm>
            <a:off x="2051050" y="28527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7" name="Oval 51"/>
          <p:cNvSpPr>
            <a:spLocks noChangeArrowheads="1"/>
          </p:cNvSpPr>
          <p:nvPr/>
        </p:nvSpPr>
        <p:spPr bwMode="auto">
          <a:xfrm>
            <a:off x="2339975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8" name="Oval 52"/>
          <p:cNvSpPr>
            <a:spLocks noChangeArrowheads="1"/>
          </p:cNvSpPr>
          <p:nvPr/>
        </p:nvSpPr>
        <p:spPr bwMode="auto">
          <a:xfrm>
            <a:off x="3635375" y="27082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89" name="Oval 53"/>
          <p:cNvSpPr>
            <a:spLocks noChangeArrowheads="1"/>
          </p:cNvSpPr>
          <p:nvPr/>
        </p:nvSpPr>
        <p:spPr bwMode="auto">
          <a:xfrm>
            <a:off x="5940425" y="2132013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90" name="Oval 54"/>
          <p:cNvSpPr>
            <a:spLocks noChangeArrowheads="1"/>
          </p:cNvSpPr>
          <p:nvPr/>
        </p:nvSpPr>
        <p:spPr bwMode="auto">
          <a:xfrm>
            <a:off x="6732588" y="44370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4391" name="Line 55"/>
          <p:cNvSpPr>
            <a:spLocks noChangeShapeType="1"/>
          </p:cNvSpPr>
          <p:nvPr/>
        </p:nvSpPr>
        <p:spPr bwMode="auto">
          <a:xfrm>
            <a:off x="2771775" y="1412875"/>
            <a:ext cx="215900" cy="20875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2" name="Line 56"/>
          <p:cNvSpPr>
            <a:spLocks noChangeShapeType="1"/>
          </p:cNvSpPr>
          <p:nvPr/>
        </p:nvSpPr>
        <p:spPr bwMode="auto">
          <a:xfrm flipH="1">
            <a:off x="1116013" y="3500438"/>
            <a:ext cx="1871662" cy="4333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3" name="Line 57"/>
          <p:cNvSpPr>
            <a:spLocks noChangeShapeType="1"/>
          </p:cNvSpPr>
          <p:nvPr/>
        </p:nvSpPr>
        <p:spPr bwMode="auto">
          <a:xfrm>
            <a:off x="2987675" y="3500438"/>
            <a:ext cx="3671888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4" name="Line 58"/>
          <p:cNvSpPr>
            <a:spLocks noChangeShapeType="1"/>
          </p:cNvSpPr>
          <p:nvPr/>
        </p:nvSpPr>
        <p:spPr bwMode="auto">
          <a:xfrm>
            <a:off x="4427538" y="1196975"/>
            <a:ext cx="649287" cy="23034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5" name="Line 59"/>
          <p:cNvSpPr>
            <a:spLocks noChangeShapeType="1"/>
          </p:cNvSpPr>
          <p:nvPr/>
        </p:nvSpPr>
        <p:spPr bwMode="auto">
          <a:xfrm flipV="1">
            <a:off x="4500563" y="3500438"/>
            <a:ext cx="576262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4396" name="Line 60"/>
          <p:cNvSpPr>
            <a:spLocks noChangeShapeType="1"/>
          </p:cNvSpPr>
          <p:nvPr/>
        </p:nvSpPr>
        <p:spPr bwMode="auto">
          <a:xfrm flipH="1">
            <a:off x="5076825" y="2781300"/>
            <a:ext cx="2663825" cy="7191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903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Not the only clustering algorithm</a:t>
            </a:r>
            <a:endParaRPr lang="en-US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Just the simplest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17043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How did we get these clusters?</a:t>
            </a:r>
            <a:endParaRPr lang="en-US" smtClean="0"/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First we decided how many clusters we wanted, 5</a:t>
            </a:r>
          </a:p>
          <a:p>
            <a:pPr lvl="1" eaLnBrk="1" hangingPunct="1"/>
            <a:r>
              <a:rPr lang="en-GB" dirty="0" smtClean="0"/>
              <a:t>How did we do that? More on this in a minute</a:t>
            </a:r>
          </a:p>
          <a:p>
            <a:pPr lvl="1" eaLnBrk="1" hangingPunct="1"/>
            <a:endParaRPr lang="en-GB" dirty="0" smtClean="0"/>
          </a:p>
          <a:p>
            <a:pPr eaLnBrk="1" hangingPunct="1"/>
            <a:r>
              <a:rPr lang="en-GB" dirty="0" smtClean="0"/>
              <a:t>We picked starting values for the “</a:t>
            </a:r>
            <a:r>
              <a:rPr lang="en-GB" dirty="0" err="1" smtClean="0"/>
              <a:t>centroids</a:t>
            </a:r>
            <a:r>
              <a:rPr lang="en-GB" dirty="0" smtClean="0"/>
              <a:t>” of the clusters…</a:t>
            </a:r>
          </a:p>
          <a:p>
            <a:pPr lvl="1"/>
            <a:r>
              <a:rPr lang="en-GB" dirty="0" smtClean="0"/>
              <a:t>Usually chosen randomly</a:t>
            </a:r>
          </a:p>
        </p:txBody>
      </p:sp>
    </p:spTree>
    <p:extLst>
      <p:ext uri="{BB962C8B-B14F-4D97-AF65-F5344CB8AC3E}">
        <p14:creationId xmlns:p14="http://schemas.microsoft.com/office/powerpoint/2010/main" val="912604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How did we get these clusters?</a:t>
            </a:r>
            <a:endParaRPr lang="en-US" smtClean="0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First we decided how many clusters we wanted, 5</a:t>
            </a:r>
          </a:p>
          <a:p>
            <a:pPr lvl="1" eaLnBrk="1" hangingPunct="1"/>
            <a:r>
              <a:rPr lang="en-GB" dirty="0" smtClean="0"/>
              <a:t>How did we do that? More on this in a minute</a:t>
            </a:r>
          </a:p>
          <a:p>
            <a:pPr lvl="1" eaLnBrk="1" hangingPunct="1"/>
            <a:endParaRPr lang="en-GB" dirty="0" smtClean="0"/>
          </a:p>
          <a:p>
            <a:r>
              <a:rPr lang="en-GB" dirty="0" smtClean="0"/>
              <a:t>We picked starting values for the “</a:t>
            </a:r>
            <a:r>
              <a:rPr lang="en-GB" dirty="0" err="1" smtClean="0"/>
              <a:t>centroids</a:t>
            </a:r>
            <a:r>
              <a:rPr lang="en-GB" dirty="0" smtClean="0"/>
              <a:t>” of the clusters…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For instance…</a:t>
            </a:r>
          </a:p>
        </p:txBody>
      </p:sp>
    </p:spTree>
    <p:extLst>
      <p:ext uri="{BB962C8B-B14F-4D97-AF65-F5344CB8AC3E}">
        <p14:creationId xmlns:p14="http://schemas.microsoft.com/office/powerpoint/2010/main" val="29994783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9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0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1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2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3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44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18445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18446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18447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8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8449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0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1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2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3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4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5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6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7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8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59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0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1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2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3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4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5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6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7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8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69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0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1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2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3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4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5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6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7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8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79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0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1" name="Oval 49"/>
          <p:cNvSpPr>
            <a:spLocks noChangeArrowheads="1"/>
          </p:cNvSpPr>
          <p:nvPr/>
        </p:nvSpPr>
        <p:spPr bwMode="auto">
          <a:xfrm>
            <a:off x="2484438" y="24209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2" name="Oval 50"/>
          <p:cNvSpPr>
            <a:spLocks noChangeArrowheads="1"/>
          </p:cNvSpPr>
          <p:nvPr/>
        </p:nvSpPr>
        <p:spPr bwMode="auto">
          <a:xfrm>
            <a:off x="4067175" y="1773238"/>
            <a:ext cx="142875" cy="1444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3" name="Oval 51"/>
          <p:cNvSpPr>
            <a:spLocks noChangeArrowheads="1"/>
          </p:cNvSpPr>
          <p:nvPr/>
        </p:nvSpPr>
        <p:spPr bwMode="auto">
          <a:xfrm>
            <a:off x="7308850" y="2420938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4" name="Oval 52"/>
          <p:cNvSpPr>
            <a:spLocks noChangeArrowheads="1"/>
          </p:cNvSpPr>
          <p:nvPr/>
        </p:nvSpPr>
        <p:spPr bwMode="auto">
          <a:xfrm>
            <a:off x="3132138" y="5589588"/>
            <a:ext cx="142875" cy="144462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85" name="Oval 53"/>
          <p:cNvSpPr>
            <a:spLocks noChangeArrowheads="1"/>
          </p:cNvSpPr>
          <p:nvPr/>
        </p:nvSpPr>
        <p:spPr bwMode="auto">
          <a:xfrm>
            <a:off x="5724525" y="37893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44108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classify every point as to which </a:t>
            </a:r>
            <a:r>
              <a:rPr lang="en-US" dirty="0" err="1" smtClean="0"/>
              <a:t>centroid</a:t>
            </a:r>
            <a:r>
              <a:rPr lang="en-US" dirty="0" smtClean="0"/>
              <a:t> it’s closest to</a:t>
            </a:r>
          </a:p>
          <a:p>
            <a:pPr lvl="1"/>
            <a:r>
              <a:rPr lang="en-US" dirty="0" smtClean="0"/>
              <a:t>This defines the clusters</a:t>
            </a:r>
          </a:p>
          <a:p>
            <a:pPr lvl="1"/>
            <a:r>
              <a:rPr lang="en-US" dirty="0" smtClean="0"/>
              <a:t>This creates  a “</a:t>
            </a:r>
            <a:r>
              <a:rPr lang="en-US" dirty="0" err="1" smtClean="0"/>
              <a:t>voronoi</a:t>
            </a:r>
            <a:r>
              <a:rPr lang="en-US" dirty="0" smtClean="0"/>
              <a:t> diagram”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9762129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1946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1947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1947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47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7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8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9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5" name="Oval 49"/>
          <p:cNvSpPr>
            <a:spLocks noChangeArrowheads="1"/>
          </p:cNvSpPr>
          <p:nvPr/>
        </p:nvSpPr>
        <p:spPr bwMode="auto">
          <a:xfrm>
            <a:off x="2484438" y="24209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6" name="Oval 50"/>
          <p:cNvSpPr>
            <a:spLocks noChangeArrowheads="1"/>
          </p:cNvSpPr>
          <p:nvPr/>
        </p:nvSpPr>
        <p:spPr bwMode="auto">
          <a:xfrm>
            <a:off x="4067175" y="1773238"/>
            <a:ext cx="142875" cy="1444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7" name="Oval 51"/>
          <p:cNvSpPr>
            <a:spLocks noChangeArrowheads="1"/>
          </p:cNvSpPr>
          <p:nvPr/>
        </p:nvSpPr>
        <p:spPr bwMode="auto">
          <a:xfrm>
            <a:off x="7308850" y="2420938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8" name="Oval 52"/>
          <p:cNvSpPr>
            <a:spLocks noChangeArrowheads="1"/>
          </p:cNvSpPr>
          <p:nvPr/>
        </p:nvSpPr>
        <p:spPr bwMode="auto">
          <a:xfrm>
            <a:off x="3132138" y="5589588"/>
            <a:ext cx="142875" cy="144462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09" name="Oval 53"/>
          <p:cNvSpPr>
            <a:spLocks noChangeArrowheads="1"/>
          </p:cNvSpPr>
          <p:nvPr/>
        </p:nvSpPr>
        <p:spPr bwMode="auto">
          <a:xfrm>
            <a:off x="5724525" y="37893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510" name="Line 54"/>
          <p:cNvSpPr>
            <a:spLocks noChangeShapeType="1"/>
          </p:cNvSpPr>
          <p:nvPr/>
        </p:nvSpPr>
        <p:spPr bwMode="auto">
          <a:xfrm flipH="1">
            <a:off x="1116013" y="3789363"/>
            <a:ext cx="2735262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1" name="Line 55"/>
          <p:cNvSpPr>
            <a:spLocks noChangeShapeType="1"/>
          </p:cNvSpPr>
          <p:nvPr/>
        </p:nvSpPr>
        <p:spPr bwMode="auto">
          <a:xfrm>
            <a:off x="2916238" y="1341438"/>
            <a:ext cx="107950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2" name="Line 56"/>
          <p:cNvSpPr>
            <a:spLocks noChangeShapeType="1"/>
          </p:cNvSpPr>
          <p:nvPr/>
        </p:nvSpPr>
        <p:spPr bwMode="auto">
          <a:xfrm flipH="1">
            <a:off x="3995738" y="2349500"/>
            <a:ext cx="1800225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3" name="Line 57"/>
          <p:cNvSpPr>
            <a:spLocks noChangeShapeType="1"/>
          </p:cNvSpPr>
          <p:nvPr/>
        </p:nvSpPr>
        <p:spPr bwMode="auto">
          <a:xfrm flipV="1">
            <a:off x="5795963" y="1125538"/>
            <a:ext cx="360362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4" name="Line 58"/>
          <p:cNvSpPr>
            <a:spLocks noChangeShapeType="1"/>
          </p:cNvSpPr>
          <p:nvPr/>
        </p:nvSpPr>
        <p:spPr bwMode="auto">
          <a:xfrm>
            <a:off x="5795963" y="2349500"/>
            <a:ext cx="2376487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5" name="Line 59"/>
          <p:cNvSpPr>
            <a:spLocks noChangeShapeType="1"/>
          </p:cNvSpPr>
          <p:nvPr/>
        </p:nvSpPr>
        <p:spPr bwMode="auto">
          <a:xfrm flipH="1" flipV="1">
            <a:off x="3851275" y="3789363"/>
            <a:ext cx="1152525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9516" name="Line 60"/>
          <p:cNvSpPr>
            <a:spLocks noChangeShapeType="1"/>
          </p:cNvSpPr>
          <p:nvPr/>
        </p:nvSpPr>
        <p:spPr bwMode="auto">
          <a:xfrm flipH="1">
            <a:off x="3851275" y="3573463"/>
            <a:ext cx="1444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19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re-fit the </a:t>
            </a:r>
            <a:r>
              <a:rPr lang="en-US" dirty="0" err="1" smtClean="0"/>
              <a:t>centroids</a:t>
            </a:r>
            <a:r>
              <a:rPr lang="en-US" dirty="0" smtClean="0"/>
              <a:t> as the center of the points in the cluster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0720761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049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049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049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1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29" name="Oval 49"/>
          <p:cNvSpPr>
            <a:spLocks noChangeArrowheads="1"/>
          </p:cNvSpPr>
          <p:nvPr/>
        </p:nvSpPr>
        <p:spPr bwMode="auto">
          <a:xfrm>
            <a:off x="2051050" y="2781300"/>
            <a:ext cx="142875" cy="144463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0" name="Oval 50"/>
          <p:cNvSpPr>
            <a:spLocks noChangeArrowheads="1"/>
          </p:cNvSpPr>
          <p:nvPr/>
        </p:nvSpPr>
        <p:spPr bwMode="auto">
          <a:xfrm>
            <a:off x="4500563" y="20605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1" name="Oval 51"/>
          <p:cNvSpPr>
            <a:spLocks noChangeArrowheads="1"/>
          </p:cNvSpPr>
          <p:nvPr/>
        </p:nvSpPr>
        <p:spPr bwMode="auto">
          <a:xfrm>
            <a:off x="6588125" y="18446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2" name="Oval 52"/>
          <p:cNvSpPr>
            <a:spLocks noChangeArrowheads="1"/>
          </p:cNvSpPr>
          <p:nvPr/>
        </p:nvSpPr>
        <p:spPr bwMode="auto">
          <a:xfrm>
            <a:off x="2339975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3" name="Oval 53"/>
          <p:cNvSpPr>
            <a:spLocks noChangeArrowheads="1"/>
          </p:cNvSpPr>
          <p:nvPr/>
        </p:nvSpPr>
        <p:spPr bwMode="auto">
          <a:xfrm>
            <a:off x="6227763" y="4292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34" name="Line 54"/>
          <p:cNvSpPr>
            <a:spLocks noChangeShapeType="1"/>
          </p:cNvSpPr>
          <p:nvPr/>
        </p:nvSpPr>
        <p:spPr bwMode="auto">
          <a:xfrm flipH="1">
            <a:off x="1116013" y="3789363"/>
            <a:ext cx="2735262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5" name="Line 55"/>
          <p:cNvSpPr>
            <a:spLocks noChangeShapeType="1"/>
          </p:cNvSpPr>
          <p:nvPr/>
        </p:nvSpPr>
        <p:spPr bwMode="auto">
          <a:xfrm>
            <a:off x="2916238" y="1341438"/>
            <a:ext cx="1079500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6" name="Line 56"/>
          <p:cNvSpPr>
            <a:spLocks noChangeShapeType="1"/>
          </p:cNvSpPr>
          <p:nvPr/>
        </p:nvSpPr>
        <p:spPr bwMode="auto">
          <a:xfrm flipH="1">
            <a:off x="3995738" y="2349500"/>
            <a:ext cx="1800225" cy="12239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7" name="Line 57"/>
          <p:cNvSpPr>
            <a:spLocks noChangeShapeType="1"/>
          </p:cNvSpPr>
          <p:nvPr/>
        </p:nvSpPr>
        <p:spPr bwMode="auto">
          <a:xfrm flipV="1">
            <a:off x="5795963" y="1125538"/>
            <a:ext cx="360362" cy="12239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8" name="Line 58"/>
          <p:cNvSpPr>
            <a:spLocks noChangeShapeType="1"/>
          </p:cNvSpPr>
          <p:nvPr/>
        </p:nvSpPr>
        <p:spPr bwMode="auto">
          <a:xfrm>
            <a:off x="5795963" y="2349500"/>
            <a:ext cx="2376487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39" name="Line 59"/>
          <p:cNvSpPr>
            <a:spLocks noChangeShapeType="1"/>
          </p:cNvSpPr>
          <p:nvPr/>
        </p:nvSpPr>
        <p:spPr bwMode="auto">
          <a:xfrm flipH="1" flipV="1">
            <a:off x="3851275" y="3789363"/>
            <a:ext cx="1152525" cy="20161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40" name="Line 60"/>
          <p:cNvSpPr>
            <a:spLocks noChangeShapeType="1"/>
          </p:cNvSpPr>
          <p:nvPr/>
        </p:nvSpPr>
        <p:spPr bwMode="auto">
          <a:xfrm flipH="1">
            <a:off x="3851275" y="3573463"/>
            <a:ext cx="144463" cy="2159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30044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Then…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Repeat until the </a:t>
            </a:r>
            <a:r>
              <a:rPr lang="en-US" dirty="0" err="1" smtClean="0"/>
              <a:t>centroids</a:t>
            </a:r>
            <a:r>
              <a:rPr lang="en-US" dirty="0" smtClean="0"/>
              <a:t> stop moving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7346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7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8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09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0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1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2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3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4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5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16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1517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1518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1519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0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21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2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3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4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5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6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7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8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29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0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1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2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3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4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5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6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7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8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39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0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1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2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3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4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5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6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7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8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49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0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1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2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3" name="Oval 49"/>
          <p:cNvSpPr>
            <a:spLocks noChangeArrowheads="1"/>
          </p:cNvSpPr>
          <p:nvPr/>
        </p:nvSpPr>
        <p:spPr bwMode="auto">
          <a:xfrm>
            <a:off x="2051050" y="2781300"/>
            <a:ext cx="142875" cy="144463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4" name="Oval 50"/>
          <p:cNvSpPr>
            <a:spLocks noChangeArrowheads="1"/>
          </p:cNvSpPr>
          <p:nvPr/>
        </p:nvSpPr>
        <p:spPr bwMode="auto">
          <a:xfrm>
            <a:off x="4500563" y="20605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5" name="Oval 51"/>
          <p:cNvSpPr>
            <a:spLocks noChangeArrowheads="1"/>
          </p:cNvSpPr>
          <p:nvPr/>
        </p:nvSpPr>
        <p:spPr bwMode="auto">
          <a:xfrm>
            <a:off x="6588125" y="18446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6" name="Oval 52"/>
          <p:cNvSpPr>
            <a:spLocks noChangeArrowheads="1"/>
          </p:cNvSpPr>
          <p:nvPr/>
        </p:nvSpPr>
        <p:spPr bwMode="auto">
          <a:xfrm>
            <a:off x="2339975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7" name="Oval 53"/>
          <p:cNvSpPr>
            <a:spLocks noChangeArrowheads="1"/>
          </p:cNvSpPr>
          <p:nvPr/>
        </p:nvSpPr>
        <p:spPr bwMode="auto">
          <a:xfrm>
            <a:off x="6227763" y="4292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1558" name="Line 54"/>
          <p:cNvSpPr>
            <a:spLocks noChangeShapeType="1"/>
          </p:cNvSpPr>
          <p:nvPr/>
        </p:nvSpPr>
        <p:spPr bwMode="auto">
          <a:xfrm flipH="1">
            <a:off x="1042988" y="3429000"/>
            <a:ext cx="230505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59" name="Line 61"/>
          <p:cNvSpPr>
            <a:spLocks noChangeShapeType="1"/>
          </p:cNvSpPr>
          <p:nvPr/>
        </p:nvSpPr>
        <p:spPr bwMode="auto">
          <a:xfrm>
            <a:off x="2700338" y="908050"/>
            <a:ext cx="64770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0" name="Line 62"/>
          <p:cNvSpPr>
            <a:spLocks noChangeShapeType="1"/>
          </p:cNvSpPr>
          <p:nvPr/>
        </p:nvSpPr>
        <p:spPr bwMode="auto">
          <a:xfrm>
            <a:off x="5651500" y="836613"/>
            <a:ext cx="0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1" name="Line 63"/>
          <p:cNvSpPr>
            <a:spLocks noChangeShapeType="1"/>
          </p:cNvSpPr>
          <p:nvPr/>
        </p:nvSpPr>
        <p:spPr bwMode="auto">
          <a:xfrm>
            <a:off x="5651500" y="2997200"/>
            <a:ext cx="259238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2" name="Line 64"/>
          <p:cNvSpPr>
            <a:spLocks noChangeShapeType="1"/>
          </p:cNvSpPr>
          <p:nvPr/>
        </p:nvSpPr>
        <p:spPr bwMode="auto">
          <a:xfrm flipH="1">
            <a:off x="4643438" y="2997200"/>
            <a:ext cx="100806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3" name="Line 65"/>
          <p:cNvSpPr>
            <a:spLocks noChangeShapeType="1"/>
          </p:cNvSpPr>
          <p:nvPr/>
        </p:nvSpPr>
        <p:spPr bwMode="auto">
          <a:xfrm>
            <a:off x="3348038" y="3429000"/>
            <a:ext cx="12954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1564" name="Line 66"/>
          <p:cNvSpPr>
            <a:spLocks noChangeShapeType="1"/>
          </p:cNvSpPr>
          <p:nvPr/>
        </p:nvSpPr>
        <p:spPr bwMode="auto">
          <a:xfrm>
            <a:off x="4643438" y="4076700"/>
            <a:ext cx="288925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45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1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2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3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5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6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7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8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39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0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2541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2542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2543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4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45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6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7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8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49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0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1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2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3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4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5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6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7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8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59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0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1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2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3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4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5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6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7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8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69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0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1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2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3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4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5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6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7" name="Oval 49"/>
          <p:cNvSpPr>
            <a:spLocks noChangeArrowheads="1"/>
          </p:cNvSpPr>
          <p:nvPr/>
        </p:nvSpPr>
        <p:spPr bwMode="auto">
          <a:xfrm>
            <a:off x="1908175" y="26368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8" name="Oval 50"/>
          <p:cNvSpPr>
            <a:spLocks noChangeArrowheads="1"/>
          </p:cNvSpPr>
          <p:nvPr/>
        </p:nvSpPr>
        <p:spPr bwMode="auto">
          <a:xfrm>
            <a:off x="4427538" y="22764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79" name="Oval 51"/>
          <p:cNvSpPr>
            <a:spLocks noChangeArrowheads="1"/>
          </p:cNvSpPr>
          <p:nvPr/>
        </p:nvSpPr>
        <p:spPr bwMode="auto">
          <a:xfrm>
            <a:off x="6156325" y="2133600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0" name="Oval 52"/>
          <p:cNvSpPr>
            <a:spLocks noChangeArrowheads="1"/>
          </p:cNvSpPr>
          <p:nvPr/>
        </p:nvSpPr>
        <p:spPr bwMode="auto">
          <a:xfrm>
            <a:off x="2484438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1" name="Oval 53"/>
          <p:cNvSpPr>
            <a:spLocks noChangeArrowheads="1"/>
          </p:cNvSpPr>
          <p:nvPr/>
        </p:nvSpPr>
        <p:spPr bwMode="auto">
          <a:xfrm>
            <a:off x="6732588" y="458152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2582" name="Line 54"/>
          <p:cNvSpPr>
            <a:spLocks noChangeShapeType="1"/>
          </p:cNvSpPr>
          <p:nvPr/>
        </p:nvSpPr>
        <p:spPr bwMode="auto">
          <a:xfrm flipH="1">
            <a:off x="1042988" y="3429000"/>
            <a:ext cx="2305050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3" name="Line 55"/>
          <p:cNvSpPr>
            <a:spLocks noChangeShapeType="1"/>
          </p:cNvSpPr>
          <p:nvPr/>
        </p:nvSpPr>
        <p:spPr bwMode="auto">
          <a:xfrm>
            <a:off x="2700338" y="908050"/>
            <a:ext cx="647700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4" name="Line 56"/>
          <p:cNvSpPr>
            <a:spLocks noChangeShapeType="1"/>
          </p:cNvSpPr>
          <p:nvPr/>
        </p:nvSpPr>
        <p:spPr bwMode="auto">
          <a:xfrm>
            <a:off x="5651500" y="836613"/>
            <a:ext cx="0" cy="2160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5" name="Line 57"/>
          <p:cNvSpPr>
            <a:spLocks noChangeShapeType="1"/>
          </p:cNvSpPr>
          <p:nvPr/>
        </p:nvSpPr>
        <p:spPr bwMode="auto">
          <a:xfrm>
            <a:off x="5651500" y="2997200"/>
            <a:ext cx="2592388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6" name="Line 58"/>
          <p:cNvSpPr>
            <a:spLocks noChangeShapeType="1"/>
          </p:cNvSpPr>
          <p:nvPr/>
        </p:nvSpPr>
        <p:spPr bwMode="auto">
          <a:xfrm flipH="1">
            <a:off x="4643438" y="2997200"/>
            <a:ext cx="1008062" cy="1079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7" name="Line 59"/>
          <p:cNvSpPr>
            <a:spLocks noChangeShapeType="1"/>
          </p:cNvSpPr>
          <p:nvPr/>
        </p:nvSpPr>
        <p:spPr bwMode="auto">
          <a:xfrm>
            <a:off x="3348038" y="3429000"/>
            <a:ext cx="12954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2588" name="Line 60"/>
          <p:cNvSpPr>
            <a:spLocks noChangeShapeType="1"/>
          </p:cNvSpPr>
          <p:nvPr/>
        </p:nvSpPr>
        <p:spPr bwMode="auto">
          <a:xfrm>
            <a:off x="4643438" y="4076700"/>
            <a:ext cx="288925" cy="18002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78063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5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1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2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4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3565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3566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3567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8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9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0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1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2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3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4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5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6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7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8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79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0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1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2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3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4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5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6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7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8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89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0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1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2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3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4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5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6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7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8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99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0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1" name="Oval 49"/>
          <p:cNvSpPr>
            <a:spLocks noChangeArrowheads="1"/>
          </p:cNvSpPr>
          <p:nvPr/>
        </p:nvSpPr>
        <p:spPr bwMode="auto">
          <a:xfrm>
            <a:off x="1908175" y="26368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2" name="Oval 50"/>
          <p:cNvSpPr>
            <a:spLocks noChangeArrowheads="1"/>
          </p:cNvSpPr>
          <p:nvPr/>
        </p:nvSpPr>
        <p:spPr bwMode="auto">
          <a:xfrm>
            <a:off x="4427538" y="2276475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3" name="Oval 51"/>
          <p:cNvSpPr>
            <a:spLocks noChangeArrowheads="1"/>
          </p:cNvSpPr>
          <p:nvPr/>
        </p:nvSpPr>
        <p:spPr bwMode="auto">
          <a:xfrm>
            <a:off x="6156325" y="2133600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4" name="Oval 52"/>
          <p:cNvSpPr>
            <a:spLocks noChangeArrowheads="1"/>
          </p:cNvSpPr>
          <p:nvPr/>
        </p:nvSpPr>
        <p:spPr bwMode="auto">
          <a:xfrm>
            <a:off x="2484438" y="4508500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5" name="Oval 53"/>
          <p:cNvSpPr>
            <a:spLocks noChangeArrowheads="1"/>
          </p:cNvSpPr>
          <p:nvPr/>
        </p:nvSpPr>
        <p:spPr bwMode="auto">
          <a:xfrm>
            <a:off x="6732588" y="458152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606" name="Line 61"/>
          <p:cNvSpPr>
            <a:spLocks noChangeShapeType="1"/>
          </p:cNvSpPr>
          <p:nvPr/>
        </p:nvSpPr>
        <p:spPr bwMode="auto">
          <a:xfrm flipH="1">
            <a:off x="1116013" y="3573463"/>
            <a:ext cx="2160587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07" name="Line 62"/>
          <p:cNvSpPr>
            <a:spLocks noChangeShapeType="1"/>
          </p:cNvSpPr>
          <p:nvPr/>
        </p:nvSpPr>
        <p:spPr bwMode="auto">
          <a:xfrm>
            <a:off x="2843213" y="1052513"/>
            <a:ext cx="433387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08" name="Line 63"/>
          <p:cNvSpPr>
            <a:spLocks noChangeShapeType="1"/>
          </p:cNvSpPr>
          <p:nvPr/>
        </p:nvSpPr>
        <p:spPr bwMode="auto">
          <a:xfrm>
            <a:off x="5005388" y="836613"/>
            <a:ext cx="503237" cy="2447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09" name="Line 64"/>
          <p:cNvSpPr>
            <a:spLocks noChangeShapeType="1"/>
          </p:cNvSpPr>
          <p:nvPr/>
        </p:nvSpPr>
        <p:spPr bwMode="auto">
          <a:xfrm>
            <a:off x="5508625" y="3284538"/>
            <a:ext cx="2519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10" name="Line 65"/>
          <p:cNvSpPr>
            <a:spLocks noChangeShapeType="1"/>
          </p:cNvSpPr>
          <p:nvPr/>
        </p:nvSpPr>
        <p:spPr bwMode="auto">
          <a:xfrm flipH="1" flipV="1">
            <a:off x="4500563" y="4365625"/>
            <a:ext cx="714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11" name="Line 66"/>
          <p:cNvSpPr>
            <a:spLocks noChangeShapeType="1"/>
          </p:cNvSpPr>
          <p:nvPr/>
        </p:nvSpPr>
        <p:spPr bwMode="auto">
          <a:xfrm>
            <a:off x="3276600" y="3573463"/>
            <a:ext cx="122396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612" name="Line 67"/>
          <p:cNvSpPr>
            <a:spLocks noChangeShapeType="1"/>
          </p:cNvSpPr>
          <p:nvPr/>
        </p:nvSpPr>
        <p:spPr bwMode="auto">
          <a:xfrm flipH="1">
            <a:off x="4500563" y="3284538"/>
            <a:ext cx="1008062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07872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7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459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9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0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1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2052638" y="28527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3851275" y="2636838"/>
            <a:ext cx="142875" cy="1444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5867400" y="20605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8" name="Oval 52"/>
          <p:cNvSpPr>
            <a:spLocks noChangeArrowheads="1"/>
          </p:cNvSpPr>
          <p:nvPr/>
        </p:nvSpPr>
        <p:spPr bwMode="auto">
          <a:xfrm>
            <a:off x="2339975" y="4581525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29" name="Oval 53"/>
          <p:cNvSpPr>
            <a:spLocks noChangeArrowheads="1"/>
          </p:cNvSpPr>
          <p:nvPr/>
        </p:nvSpPr>
        <p:spPr bwMode="auto">
          <a:xfrm>
            <a:off x="6516688" y="46529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630" name="Line 54"/>
          <p:cNvSpPr>
            <a:spLocks noChangeShapeType="1"/>
          </p:cNvSpPr>
          <p:nvPr/>
        </p:nvSpPr>
        <p:spPr bwMode="auto">
          <a:xfrm flipH="1">
            <a:off x="1116013" y="3573463"/>
            <a:ext cx="2160587" cy="50323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1" name="Line 55"/>
          <p:cNvSpPr>
            <a:spLocks noChangeShapeType="1"/>
          </p:cNvSpPr>
          <p:nvPr/>
        </p:nvSpPr>
        <p:spPr bwMode="auto">
          <a:xfrm>
            <a:off x="2843213" y="1052513"/>
            <a:ext cx="433387" cy="25209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2" name="Line 56"/>
          <p:cNvSpPr>
            <a:spLocks noChangeShapeType="1"/>
          </p:cNvSpPr>
          <p:nvPr/>
        </p:nvSpPr>
        <p:spPr bwMode="auto">
          <a:xfrm>
            <a:off x="5005388" y="836613"/>
            <a:ext cx="503237" cy="24479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3" name="Line 57"/>
          <p:cNvSpPr>
            <a:spLocks noChangeShapeType="1"/>
          </p:cNvSpPr>
          <p:nvPr/>
        </p:nvSpPr>
        <p:spPr bwMode="auto">
          <a:xfrm>
            <a:off x="5508625" y="3284538"/>
            <a:ext cx="2519363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4" name="Line 58"/>
          <p:cNvSpPr>
            <a:spLocks noChangeShapeType="1"/>
          </p:cNvSpPr>
          <p:nvPr/>
        </p:nvSpPr>
        <p:spPr bwMode="auto">
          <a:xfrm flipH="1" flipV="1">
            <a:off x="4500563" y="4365625"/>
            <a:ext cx="714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5" name="Line 59"/>
          <p:cNvSpPr>
            <a:spLocks noChangeShapeType="1"/>
          </p:cNvSpPr>
          <p:nvPr/>
        </p:nvSpPr>
        <p:spPr bwMode="auto">
          <a:xfrm>
            <a:off x="3276600" y="3573463"/>
            <a:ext cx="1223963" cy="7921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636" name="Line 60"/>
          <p:cNvSpPr>
            <a:spLocks noChangeShapeType="1"/>
          </p:cNvSpPr>
          <p:nvPr/>
        </p:nvSpPr>
        <p:spPr bwMode="auto">
          <a:xfrm flipH="1">
            <a:off x="4500563" y="3284538"/>
            <a:ext cx="1008062" cy="10810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8413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0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561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561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1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1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2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3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49" name="Oval 49"/>
          <p:cNvSpPr>
            <a:spLocks noChangeArrowheads="1"/>
          </p:cNvSpPr>
          <p:nvPr/>
        </p:nvSpPr>
        <p:spPr bwMode="auto">
          <a:xfrm>
            <a:off x="2052638" y="28527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0" name="Oval 50"/>
          <p:cNvSpPr>
            <a:spLocks noChangeArrowheads="1"/>
          </p:cNvSpPr>
          <p:nvPr/>
        </p:nvSpPr>
        <p:spPr bwMode="auto">
          <a:xfrm>
            <a:off x="3851275" y="2636838"/>
            <a:ext cx="142875" cy="144462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1" name="Oval 51"/>
          <p:cNvSpPr>
            <a:spLocks noChangeArrowheads="1"/>
          </p:cNvSpPr>
          <p:nvPr/>
        </p:nvSpPr>
        <p:spPr bwMode="auto">
          <a:xfrm>
            <a:off x="5867400" y="2060575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2" name="Oval 52"/>
          <p:cNvSpPr>
            <a:spLocks noChangeArrowheads="1"/>
          </p:cNvSpPr>
          <p:nvPr/>
        </p:nvSpPr>
        <p:spPr bwMode="auto">
          <a:xfrm>
            <a:off x="2339975" y="4581525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3" name="Oval 53"/>
          <p:cNvSpPr>
            <a:spLocks noChangeArrowheads="1"/>
          </p:cNvSpPr>
          <p:nvPr/>
        </p:nvSpPr>
        <p:spPr bwMode="auto">
          <a:xfrm>
            <a:off x="6516688" y="46529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5654" name="Line 61"/>
          <p:cNvSpPr>
            <a:spLocks noChangeShapeType="1"/>
          </p:cNvSpPr>
          <p:nvPr/>
        </p:nvSpPr>
        <p:spPr bwMode="auto">
          <a:xfrm flipV="1">
            <a:off x="1116013" y="3716338"/>
            <a:ext cx="2016125" cy="504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5" name="Line 62"/>
          <p:cNvSpPr>
            <a:spLocks noChangeShapeType="1"/>
          </p:cNvSpPr>
          <p:nvPr/>
        </p:nvSpPr>
        <p:spPr bwMode="auto">
          <a:xfrm flipH="1" flipV="1">
            <a:off x="2484438" y="765175"/>
            <a:ext cx="647700" cy="29511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6" name="Line 63"/>
          <p:cNvSpPr>
            <a:spLocks noChangeShapeType="1"/>
          </p:cNvSpPr>
          <p:nvPr/>
        </p:nvSpPr>
        <p:spPr bwMode="auto">
          <a:xfrm>
            <a:off x="3132138" y="3716338"/>
            <a:ext cx="1368425" cy="6492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7" name="Line 64"/>
          <p:cNvSpPr>
            <a:spLocks noChangeShapeType="1"/>
          </p:cNvSpPr>
          <p:nvPr/>
        </p:nvSpPr>
        <p:spPr bwMode="auto">
          <a:xfrm flipH="1" flipV="1">
            <a:off x="4427538" y="765175"/>
            <a:ext cx="720725" cy="2735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8" name="Line 65"/>
          <p:cNvSpPr>
            <a:spLocks noChangeShapeType="1"/>
          </p:cNvSpPr>
          <p:nvPr/>
        </p:nvSpPr>
        <p:spPr bwMode="auto">
          <a:xfrm flipH="1">
            <a:off x="5148263" y="3068638"/>
            <a:ext cx="3024187" cy="431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59" name="Line 66"/>
          <p:cNvSpPr>
            <a:spLocks noChangeShapeType="1"/>
          </p:cNvSpPr>
          <p:nvPr/>
        </p:nvSpPr>
        <p:spPr bwMode="auto">
          <a:xfrm flipH="1" flipV="1">
            <a:off x="4500563" y="4365625"/>
            <a:ext cx="71437" cy="16557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660" name="Line 67"/>
          <p:cNvSpPr>
            <a:spLocks noChangeShapeType="1"/>
          </p:cNvSpPr>
          <p:nvPr/>
        </p:nvSpPr>
        <p:spPr bwMode="auto">
          <a:xfrm flipV="1">
            <a:off x="4500563" y="3500438"/>
            <a:ext cx="647700" cy="8651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67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9982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2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3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4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8685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8686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8687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8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8689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0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1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2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3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4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5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6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7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8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99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0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1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2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3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4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5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6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7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8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09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0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1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2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3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4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5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6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7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8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19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0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1" name="Oval 49"/>
          <p:cNvSpPr>
            <a:spLocks noChangeArrowheads="1"/>
          </p:cNvSpPr>
          <p:nvPr/>
        </p:nvSpPr>
        <p:spPr bwMode="auto">
          <a:xfrm>
            <a:off x="2052638" y="28527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2" name="Oval 50"/>
          <p:cNvSpPr>
            <a:spLocks noChangeArrowheads="1"/>
          </p:cNvSpPr>
          <p:nvPr/>
        </p:nvSpPr>
        <p:spPr bwMode="auto">
          <a:xfrm>
            <a:off x="1763713" y="34290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3" name="Oval 51"/>
          <p:cNvSpPr>
            <a:spLocks noChangeArrowheads="1"/>
          </p:cNvSpPr>
          <p:nvPr/>
        </p:nvSpPr>
        <p:spPr bwMode="auto">
          <a:xfrm>
            <a:off x="2051050" y="3716338"/>
            <a:ext cx="142875" cy="144462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4" name="Oval 52"/>
          <p:cNvSpPr>
            <a:spLocks noChangeArrowheads="1"/>
          </p:cNvSpPr>
          <p:nvPr/>
        </p:nvSpPr>
        <p:spPr bwMode="auto">
          <a:xfrm>
            <a:off x="2339975" y="4581525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725" name="Oval 53"/>
          <p:cNvSpPr>
            <a:spLocks noChangeArrowheads="1"/>
          </p:cNvSpPr>
          <p:nvPr/>
        </p:nvSpPr>
        <p:spPr bwMode="auto">
          <a:xfrm>
            <a:off x="6156325" y="32131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2286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GB" dirty="0" smtClean="0"/>
              <a:t>What </a:t>
            </a:r>
            <a:r>
              <a:rPr lang="en-GB" dirty="0" smtClean="0"/>
              <a:t>if we start with these points</a:t>
            </a:r>
            <a:r>
              <a:rPr lang="en-GB" dirty="0" smtClean="0"/>
              <a:t>?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33154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2970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2971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2971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1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1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2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3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5" name="Oval 49"/>
          <p:cNvSpPr>
            <a:spLocks noChangeArrowheads="1"/>
          </p:cNvSpPr>
          <p:nvPr/>
        </p:nvSpPr>
        <p:spPr bwMode="auto">
          <a:xfrm>
            <a:off x="3276600" y="2420938"/>
            <a:ext cx="142875" cy="144462"/>
          </a:xfrm>
          <a:prstGeom prst="ellipse">
            <a:avLst/>
          </a:prstGeom>
          <a:solidFill>
            <a:srgbClr val="00FF00">
              <a:alpha val="89803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6" name="Oval 50"/>
          <p:cNvSpPr>
            <a:spLocks noChangeArrowheads="1"/>
          </p:cNvSpPr>
          <p:nvPr/>
        </p:nvSpPr>
        <p:spPr bwMode="auto">
          <a:xfrm>
            <a:off x="1981200" y="27813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7" name="Oval 51"/>
          <p:cNvSpPr>
            <a:spLocks noChangeArrowheads="1"/>
          </p:cNvSpPr>
          <p:nvPr/>
        </p:nvSpPr>
        <p:spPr bwMode="auto">
          <a:xfrm>
            <a:off x="2844800" y="4076700"/>
            <a:ext cx="142875" cy="144463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8" name="Oval 52"/>
          <p:cNvSpPr>
            <a:spLocks noChangeArrowheads="1"/>
          </p:cNvSpPr>
          <p:nvPr/>
        </p:nvSpPr>
        <p:spPr bwMode="auto">
          <a:xfrm>
            <a:off x="2268538" y="4797425"/>
            <a:ext cx="142875" cy="144463"/>
          </a:xfrm>
          <a:prstGeom prst="ellipse">
            <a:avLst/>
          </a:prstGeom>
          <a:solidFill>
            <a:srgbClr val="00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49" name="Oval 53"/>
          <p:cNvSpPr>
            <a:spLocks noChangeArrowheads="1"/>
          </p:cNvSpPr>
          <p:nvPr/>
        </p:nvSpPr>
        <p:spPr bwMode="auto">
          <a:xfrm>
            <a:off x="6227763" y="33575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50" name="Line 54"/>
          <p:cNvSpPr>
            <a:spLocks noChangeShapeType="1"/>
          </p:cNvSpPr>
          <p:nvPr/>
        </p:nvSpPr>
        <p:spPr bwMode="auto">
          <a:xfrm flipH="1">
            <a:off x="4572000" y="549275"/>
            <a:ext cx="431800" cy="32400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1" name="Line 55"/>
          <p:cNvSpPr>
            <a:spLocks noChangeShapeType="1"/>
          </p:cNvSpPr>
          <p:nvPr/>
        </p:nvSpPr>
        <p:spPr bwMode="auto">
          <a:xfrm flipH="1" flipV="1">
            <a:off x="4643438" y="4076700"/>
            <a:ext cx="433387" cy="19446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2" name="Line 56"/>
          <p:cNvSpPr>
            <a:spLocks noChangeShapeType="1"/>
          </p:cNvSpPr>
          <p:nvPr/>
        </p:nvSpPr>
        <p:spPr bwMode="auto">
          <a:xfrm flipH="1" flipV="1">
            <a:off x="4572000" y="3789363"/>
            <a:ext cx="71438" cy="3603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3" name="Line 59"/>
          <p:cNvSpPr>
            <a:spLocks noChangeShapeType="1"/>
          </p:cNvSpPr>
          <p:nvPr/>
        </p:nvSpPr>
        <p:spPr bwMode="auto">
          <a:xfrm>
            <a:off x="1763713" y="981075"/>
            <a:ext cx="936625" cy="22320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4" name="Line 60"/>
          <p:cNvSpPr>
            <a:spLocks noChangeShapeType="1"/>
          </p:cNvSpPr>
          <p:nvPr/>
        </p:nvSpPr>
        <p:spPr bwMode="auto">
          <a:xfrm flipH="1">
            <a:off x="1116013" y="4076700"/>
            <a:ext cx="35274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5" name="Line 61"/>
          <p:cNvSpPr>
            <a:spLocks noChangeShapeType="1"/>
          </p:cNvSpPr>
          <p:nvPr/>
        </p:nvSpPr>
        <p:spPr bwMode="auto">
          <a:xfrm flipV="1">
            <a:off x="1116013" y="3213100"/>
            <a:ext cx="1584325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9756" name="Line 62"/>
          <p:cNvSpPr>
            <a:spLocks noChangeShapeType="1"/>
          </p:cNvSpPr>
          <p:nvPr/>
        </p:nvSpPr>
        <p:spPr bwMode="auto">
          <a:xfrm>
            <a:off x="2700338" y="3213100"/>
            <a:ext cx="1871662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1446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What happens?</a:t>
            </a:r>
            <a:endParaRPr lang="en-US" dirty="0" smtClean="0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happens if your starting points are in strange places?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Not trivial to avoid, considering the full span of possible data distributions</a:t>
            </a:r>
          </a:p>
          <a:p>
            <a:pPr eaLnBrk="1" hangingPunct="1">
              <a:buFontTx/>
              <a:buNone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42632859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happens?</a:t>
            </a:r>
            <a:endParaRPr lang="en-US" smtClean="0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happens if your starting points are in strange places?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Not trivial to avoid, considering the full span of possible data distributions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There is some work on addressing this problem</a:t>
            </a:r>
          </a:p>
        </p:txBody>
      </p:sp>
    </p:spTree>
    <p:extLst>
      <p:ext uri="{BB962C8B-B14F-4D97-AF65-F5344CB8AC3E}">
        <p14:creationId xmlns:p14="http://schemas.microsoft.com/office/powerpoint/2010/main" val="336792254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One Solution</a:t>
            </a:r>
            <a:endParaRPr lang="en-US" dirty="0" smtClean="0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Run several times, involving different starting points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cf. </a:t>
            </a:r>
            <a:r>
              <a:rPr lang="en-GB" dirty="0" err="1" smtClean="0"/>
              <a:t>Conati</a:t>
            </a:r>
            <a:r>
              <a:rPr lang="en-GB" dirty="0" smtClean="0"/>
              <a:t> &amp; </a:t>
            </a:r>
            <a:r>
              <a:rPr lang="en-GB" dirty="0" err="1" smtClean="0"/>
              <a:t>Amershi</a:t>
            </a:r>
            <a:r>
              <a:rPr lang="en-GB" dirty="0" smtClean="0"/>
              <a:t> (2009)</a:t>
            </a:r>
          </a:p>
        </p:txBody>
      </p:sp>
    </p:spTree>
    <p:extLst>
      <p:ext uri="{BB962C8B-B14F-4D97-AF65-F5344CB8AC3E}">
        <p14:creationId xmlns:p14="http://schemas.microsoft.com/office/powerpoint/2010/main" val="357249045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830980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/>
              <a:t>How many clusters should you have?</a:t>
            </a:r>
            <a:endParaRPr lang="en-US" sz="4000" dirty="0" smtClean="0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Can you use goodness of fit metrics?</a:t>
            </a:r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606167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Mean Squared Deviation</a:t>
            </a:r>
            <a:br>
              <a:rPr lang="en-GB" sz="4000" smtClean="0"/>
            </a:br>
            <a:r>
              <a:rPr lang="en-GB" sz="4000" smtClean="0"/>
              <a:t>(also called Distortion)</a:t>
            </a:r>
            <a:endParaRPr lang="en-US" sz="4000" smtClean="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MSD = </a:t>
            </a:r>
          </a:p>
          <a:p>
            <a:pPr eaLnBrk="1" hangingPunct="1"/>
            <a:r>
              <a:rPr lang="en-GB" smtClean="0"/>
              <a:t>Take each point P</a:t>
            </a:r>
          </a:p>
          <a:p>
            <a:pPr eaLnBrk="1" hangingPunct="1"/>
            <a:r>
              <a:rPr lang="en-GB" smtClean="0"/>
              <a:t>Find the center of P’s cluster C</a:t>
            </a:r>
          </a:p>
          <a:p>
            <a:pPr eaLnBrk="1" hangingPunct="1"/>
            <a:r>
              <a:rPr lang="en-GB" smtClean="0"/>
              <a:t>Find the distance D from C to P</a:t>
            </a:r>
          </a:p>
          <a:p>
            <a:pPr eaLnBrk="1" hangingPunct="1"/>
            <a:r>
              <a:rPr lang="en-GB" smtClean="0"/>
              <a:t>Square D to get D’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Sum all D’ to get MSD</a:t>
            </a:r>
          </a:p>
        </p:txBody>
      </p:sp>
    </p:spTree>
    <p:extLst>
      <p:ext uri="{BB962C8B-B14F-4D97-AF65-F5344CB8AC3E}">
        <p14:creationId xmlns:p14="http://schemas.microsoft.com/office/powerpoint/2010/main" val="15909088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Any problems with MSD?</a:t>
            </a:r>
            <a:endParaRPr lang="en-US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2140973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Any problems with MSD?</a:t>
            </a:r>
            <a:endParaRPr lang="en-US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More clusters almost always leads to smaller MSD</a:t>
            </a:r>
          </a:p>
          <a:p>
            <a:pPr lvl="1" eaLnBrk="1" hangingPunct="1"/>
            <a:r>
              <a:rPr lang="en-GB" smtClean="0"/>
              <a:t>Distance to nearest cluster center should always be smaller with more clusters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0464086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80185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about cross-validation?</a:t>
            </a:r>
            <a:endParaRPr lang="en-US" smtClean="0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Will that fix the problem?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3875658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What about cross-validation?</a:t>
            </a:r>
            <a:endParaRPr lang="en-US" smtClean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49974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Not necessarily</a:t>
            </a:r>
          </a:p>
          <a:p>
            <a:pPr eaLnBrk="1" hangingPunct="1">
              <a:lnSpc>
                <a:spcPct val="90000"/>
              </a:lnSpc>
            </a:pPr>
            <a:endParaRPr lang="en-GB" sz="2800" dirty="0" smtClean="0"/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This is a different problem than </a:t>
            </a:r>
            <a:r>
              <a:rPr lang="en-GB" sz="2800" dirty="0" smtClean="0"/>
              <a:t>prediction </a:t>
            </a:r>
            <a:r>
              <a:rPr lang="en-GB" sz="2800" dirty="0" err="1" smtClean="0"/>
              <a:t>modeling</a:t>
            </a:r>
            <a:endParaRPr lang="en-GB" sz="2800" dirty="0" smtClean="0"/>
          </a:p>
          <a:p>
            <a:pPr lvl="1" eaLnBrk="1" hangingPunct="1">
              <a:lnSpc>
                <a:spcPct val="90000"/>
              </a:lnSpc>
            </a:pPr>
            <a:r>
              <a:rPr lang="en-GB" sz="2400" dirty="0" smtClean="0"/>
              <a:t>You’re not trying to predict specific values</a:t>
            </a:r>
          </a:p>
          <a:p>
            <a:pPr lvl="1" eaLnBrk="1" hangingPunct="1">
              <a:lnSpc>
                <a:spcPct val="90000"/>
              </a:lnSpc>
            </a:pPr>
            <a:r>
              <a:rPr lang="en-GB" sz="2400" dirty="0" smtClean="0"/>
              <a:t>You’re determining whether </a:t>
            </a:r>
            <a:r>
              <a:rPr lang="en-GB" sz="2400" b="1" i="1" dirty="0" smtClean="0"/>
              <a:t>any</a:t>
            </a:r>
            <a:r>
              <a:rPr lang="en-GB" sz="2400" dirty="0" smtClean="0"/>
              <a:t> </a:t>
            </a:r>
            <a:r>
              <a:rPr lang="en-GB" sz="2400" dirty="0" err="1" smtClean="0"/>
              <a:t>center</a:t>
            </a:r>
            <a:r>
              <a:rPr lang="en-GB" sz="2400" dirty="0" smtClean="0"/>
              <a:t> is close to a given point</a:t>
            </a:r>
          </a:p>
          <a:p>
            <a:pPr eaLnBrk="1" hangingPunct="1">
              <a:lnSpc>
                <a:spcPct val="90000"/>
              </a:lnSpc>
            </a:pPr>
            <a:endParaRPr lang="en-GB" sz="2800" dirty="0" smtClean="0"/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More clusters cover the space more thoroughly</a:t>
            </a:r>
          </a:p>
          <a:p>
            <a:pPr eaLnBrk="1" hangingPunct="1">
              <a:lnSpc>
                <a:spcPct val="90000"/>
              </a:lnSpc>
            </a:pPr>
            <a:endParaRPr lang="en-GB" sz="2800" dirty="0" smtClean="0"/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So MSD will often be smaller with more clusters, even if you cross-validate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267345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 Example</a:t>
            </a:r>
            <a:endParaRPr lang="en-US" smtClean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14 </a:t>
            </a:r>
            <a:r>
              <a:rPr lang="en-GB" dirty="0" err="1" smtClean="0"/>
              <a:t>centers</a:t>
            </a:r>
            <a:r>
              <a:rPr lang="en-GB" dirty="0" smtClean="0"/>
              <a:t>, ill-chosen </a:t>
            </a:r>
            <a:r>
              <a:rPr lang="en-GB" dirty="0" smtClean="0"/>
              <a:t>(you might </a:t>
            </a:r>
            <a:r>
              <a:rPr lang="en-GB" dirty="0" smtClean="0"/>
              <a:t>get </a:t>
            </a:r>
            <a:r>
              <a:rPr lang="en-GB" dirty="0" smtClean="0"/>
              <a:t>this by conducting </a:t>
            </a:r>
            <a:r>
              <a:rPr lang="en-GB" dirty="0" smtClean="0"/>
              <a:t>cross-validation with too many </a:t>
            </a:r>
            <a:r>
              <a:rPr lang="en-GB" dirty="0" err="1" smtClean="0"/>
              <a:t>centers</a:t>
            </a:r>
            <a:r>
              <a:rPr lang="en-GB" dirty="0" smtClean="0"/>
              <a:t>)</a:t>
            </a:r>
          </a:p>
          <a:p>
            <a:pPr eaLnBrk="1" hangingPunct="1"/>
            <a:endParaRPr lang="en-GB" dirty="0" smtClean="0"/>
          </a:p>
          <a:p>
            <a:r>
              <a:rPr lang="en-GB" dirty="0" smtClean="0"/>
              <a:t>2 </a:t>
            </a:r>
            <a:r>
              <a:rPr lang="en-GB" dirty="0" err="1" smtClean="0"/>
              <a:t>centers</a:t>
            </a:r>
            <a:r>
              <a:rPr lang="en-GB" dirty="0" smtClean="0"/>
              <a:t>, well-chosen </a:t>
            </a:r>
            <a:r>
              <a:rPr lang="en-GB" dirty="0"/>
              <a:t>(you might get this by conducting cross-validation </a:t>
            </a:r>
            <a:r>
              <a:rPr lang="en-GB" dirty="0" smtClean="0"/>
              <a:t>with not enough </a:t>
            </a:r>
            <a:r>
              <a:rPr lang="en-GB" dirty="0" err="1" smtClean="0"/>
              <a:t>centers</a:t>
            </a:r>
            <a:r>
              <a:rPr lang="en-GB" dirty="0" smtClean="0"/>
              <a:t>)</a:t>
            </a:r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9924641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39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0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7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39949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39950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39951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2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39953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4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5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6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7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8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9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0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1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2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3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4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5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6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7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8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69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0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1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2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3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4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5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6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7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8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79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0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1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2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3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4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5" name="Oval 49"/>
          <p:cNvSpPr>
            <a:spLocks noChangeArrowheads="1"/>
          </p:cNvSpPr>
          <p:nvPr/>
        </p:nvSpPr>
        <p:spPr bwMode="auto">
          <a:xfrm>
            <a:off x="8101013" y="170021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6" name="Oval 50"/>
          <p:cNvSpPr>
            <a:spLocks noChangeArrowheads="1"/>
          </p:cNvSpPr>
          <p:nvPr/>
        </p:nvSpPr>
        <p:spPr bwMode="auto">
          <a:xfrm>
            <a:off x="7451725" y="5373688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7" name="Oval 51"/>
          <p:cNvSpPr>
            <a:spLocks noChangeArrowheads="1"/>
          </p:cNvSpPr>
          <p:nvPr/>
        </p:nvSpPr>
        <p:spPr bwMode="auto">
          <a:xfrm>
            <a:off x="6300788" y="47625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8" name="Oval 52"/>
          <p:cNvSpPr>
            <a:spLocks noChangeArrowheads="1"/>
          </p:cNvSpPr>
          <p:nvPr/>
        </p:nvSpPr>
        <p:spPr bwMode="auto">
          <a:xfrm>
            <a:off x="1331913" y="544512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89" name="Oval 53"/>
          <p:cNvSpPr>
            <a:spLocks noChangeArrowheads="1"/>
          </p:cNvSpPr>
          <p:nvPr/>
        </p:nvSpPr>
        <p:spPr bwMode="auto">
          <a:xfrm>
            <a:off x="1547813" y="69215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0" name="Oval 54"/>
          <p:cNvSpPr>
            <a:spLocks noChangeArrowheads="1"/>
          </p:cNvSpPr>
          <p:nvPr/>
        </p:nvSpPr>
        <p:spPr bwMode="auto">
          <a:xfrm>
            <a:off x="3779838" y="4724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1" name="Oval 55"/>
          <p:cNvSpPr>
            <a:spLocks noChangeArrowheads="1"/>
          </p:cNvSpPr>
          <p:nvPr/>
        </p:nvSpPr>
        <p:spPr bwMode="auto">
          <a:xfrm>
            <a:off x="3924300" y="105251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2" name="Oval 56"/>
          <p:cNvSpPr>
            <a:spLocks noChangeArrowheads="1"/>
          </p:cNvSpPr>
          <p:nvPr/>
        </p:nvSpPr>
        <p:spPr bwMode="auto">
          <a:xfrm>
            <a:off x="4356100" y="544512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3" name="Oval 57"/>
          <p:cNvSpPr>
            <a:spLocks noChangeArrowheads="1"/>
          </p:cNvSpPr>
          <p:nvPr/>
        </p:nvSpPr>
        <p:spPr bwMode="auto">
          <a:xfrm>
            <a:off x="6877050" y="3284538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4" name="Oval 58"/>
          <p:cNvSpPr>
            <a:spLocks noChangeArrowheads="1"/>
          </p:cNvSpPr>
          <p:nvPr/>
        </p:nvSpPr>
        <p:spPr bwMode="auto">
          <a:xfrm>
            <a:off x="4787900" y="2276475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5" name="Oval 59"/>
          <p:cNvSpPr>
            <a:spLocks noChangeArrowheads="1"/>
          </p:cNvSpPr>
          <p:nvPr/>
        </p:nvSpPr>
        <p:spPr bwMode="auto">
          <a:xfrm>
            <a:off x="1619250" y="3429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6" name="Oval 60"/>
          <p:cNvSpPr>
            <a:spLocks noChangeArrowheads="1"/>
          </p:cNvSpPr>
          <p:nvPr/>
        </p:nvSpPr>
        <p:spPr bwMode="auto">
          <a:xfrm>
            <a:off x="2771775" y="2133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7" name="Oval 61"/>
          <p:cNvSpPr>
            <a:spLocks noChangeArrowheads="1"/>
          </p:cNvSpPr>
          <p:nvPr/>
        </p:nvSpPr>
        <p:spPr bwMode="auto">
          <a:xfrm>
            <a:off x="7308850" y="42211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98" name="Oval 62"/>
          <p:cNvSpPr>
            <a:spLocks noChangeArrowheads="1"/>
          </p:cNvSpPr>
          <p:nvPr/>
        </p:nvSpPr>
        <p:spPr bwMode="auto">
          <a:xfrm>
            <a:off x="5076825" y="4652963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374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9" name="Oval 53"/>
          <p:cNvSpPr>
            <a:spLocks noChangeArrowheads="1"/>
          </p:cNvSpPr>
          <p:nvPr/>
        </p:nvSpPr>
        <p:spPr bwMode="auto">
          <a:xfrm>
            <a:off x="2268538" y="3500438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10" name="Oval 54"/>
          <p:cNvSpPr>
            <a:spLocks noChangeArrowheads="1"/>
          </p:cNvSpPr>
          <p:nvPr/>
        </p:nvSpPr>
        <p:spPr bwMode="auto">
          <a:xfrm>
            <a:off x="6156325" y="32131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5143106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 Example</a:t>
            </a:r>
            <a:endParaRPr 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ill-chosen 14 centers will achieve a better MSD than the well-chosen 2 centers 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1729370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Solution</a:t>
            </a:r>
            <a:endParaRPr 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Penalize models with more clusters, according to how much extra fit would be expected from the additional clusters</a:t>
            </a:r>
          </a:p>
          <a:p>
            <a:pPr eaLnBrk="1" hangingPunct="1"/>
            <a:endParaRPr lang="en-GB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78026478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Solution</a:t>
            </a:r>
            <a:endParaRPr lang="en-US" smtClean="0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Penalize models with more clusters, according to how much extra fit would be expected from the additional clusters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 smtClean="0"/>
              <a:t>What comes to mind?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9843002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Solution</a:t>
            </a:r>
            <a:endParaRPr lang="en-US" smtClean="0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Penalize models with more clusters, according to how much extra fit would be expected from the additional clusters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Our old friend the </a:t>
            </a:r>
            <a:r>
              <a:rPr lang="en-GB" dirty="0" smtClean="0"/>
              <a:t>Bayesian </a:t>
            </a:r>
            <a:r>
              <a:rPr lang="en-GB" dirty="0" smtClean="0"/>
              <a:t>Information </a:t>
            </a:r>
            <a:r>
              <a:rPr lang="en-GB" dirty="0" smtClean="0"/>
              <a:t>Criterion</a:t>
            </a:r>
          </a:p>
          <a:p>
            <a:pPr lvl="1"/>
            <a:r>
              <a:rPr lang="en-GB" dirty="0" smtClean="0"/>
              <a:t>Not just the same as cross-validation for this problem!</a:t>
            </a:r>
            <a:endParaRPr lang="en-GB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1014442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Bayesian Information Criterion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Assess </a:t>
            </a:r>
            <a:r>
              <a:rPr lang="en-US" dirty="0" smtClean="0"/>
              <a:t>how much fit would be spuriously expected from a random N parameters</a:t>
            </a:r>
          </a:p>
          <a:p>
            <a:r>
              <a:rPr lang="en-US" dirty="0" smtClean="0"/>
              <a:t>Assess </a:t>
            </a:r>
            <a:r>
              <a:rPr lang="en-US" dirty="0" smtClean="0"/>
              <a:t>how much fit you actually had</a:t>
            </a:r>
          </a:p>
          <a:p>
            <a:endParaRPr lang="en-US" dirty="0" smtClean="0"/>
          </a:p>
          <a:p>
            <a:r>
              <a:rPr lang="en-US" dirty="0" smtClean="0"/>
              <a:t>Finds the </a:t>
            </a:r>
            <a:r>
              <a:rPr lang="en-US" dirty="0" smtClean="0"/>
              <a:t>difference</a:t>
            </a:r>
          </a:p>
          <a:p>
            <a:pPr marL="0" indent="0">
              <a:buNone/>
            </a:pP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12122442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Bayesian Information Criterion</a:t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Raftery</a:t>
            </a:r>
            <a:r>
              <a:rPr lang="en-US" dirty="0" smtClean="0"/>
              <a:t>, 1995)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Much </a:t>
            </a:r>
            <a:r>
              <a:rPr lang="en-US" dirty="0" smtClean="0"/>
              <a:t>harder math for this case than for simple linear or logistic equations…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85887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So how many clusters?</a:t>
            </a:r>
            <a:endParaRPr lang="en-US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07413" cy="4525963"/>
          </a:xfrm>
        </p:spPr>
        <p:txBody>
          <a:bodyPr/>
          <a:lstStyle/>
          <a:p>
            <a:pPr eaLnBrk="1" hangingPunct="1"/>
            <a:r>
              <a:rPr lang="en-GB" smtClean="0"/>
              <a:t>Try several values of k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Find “best-fitting” set of clusters for each value of k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Choose k with best value of BiC</a:t>
            </a:r>
          </a:p>
        </p:txBody>
      </p:sp>
    </p:spTree>
    <p:extLst>
      <p:ext uri="{BB962C8B-B14F-4D97-AF65-F5344CB8AC3E}">
        <p14:creationId xmlns:p14="http://schemas.microsoft.com/office/powerpoint/2010/main" val="3570422633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09373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do a set of hands-on exercises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Apply k-means using the following points and centroids</a:t>
            </a:r>
          </a:p>
          <a:p>
            <a:endParaRPr lang="en-US" dirty="0"/>
          </a:p>
          <a:p>
            <a:r>
              <a:rPr lang="en-US" dirty="0" smtClean="0"/>
              <a:t>I need ten volunteers!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913412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265945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72400" y="5638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7772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0233364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81925" y="3208337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7724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103633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76793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725970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208702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3971925" y="14351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3971925" y="2921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4124325" y="5207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4048125" y="825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4581525" y="596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4048125" y="1206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4810125" y="444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4429125" y="292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4419600" y="91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5067300" y="26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879779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8229600" y="33528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601893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7244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2590800" y="3048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698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1447800" y="9906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" name="Oval 54"/>
          <p:cNvSpPr>
            <a:spLocks noChangeArrowheads="1"/>
          </p:cNvSpPr>
          <p:nvPr/>
        </p:nvSpPr>
        <p:spPr bwMode="auto">
          <a:xfrm>
            <a:off x="7620000" y="9906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" name="Oval 54"/>
          <p:cNvSpPr>
            <a:spLocks noChangeArrowheads="1"/>
          </p:cNvSpPr>
          <p:nvPr/>
        </p:nvSpPr>
        <p:spPr bwMode="auto">
          <a:xfrm>
            <a:off x="7772400" y="57150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1447800" y="57912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4572000" y="3200400"/>
            <a:ext cx="142875" cy="144463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347854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8042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Other cluster algorithms</a:t>
            </a:r>
            <a:endParaRPr lang="en-US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Gaussian Mixture Models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Can do fun things like</a:t>
            </a:r>
          </a:p>
          <a:p>
            <a:pPr lvl="1" eaLnBrk="1" hangingPunct="1"/>
            <a:r>
              <a:rPr lang="en-GB" dirty="0" smtClean="0"/>
              <a:t>Overlapping clusters</a:t>
            </a:r>
          </a:p>
          <a:p>
            <a:pPr lvl="1" eaLnBrk="1" hangingPunct="1"/>
            <a:r>
              <a:rPr lang="en-GB" dirty="0" smtClean="0"/>
              <a:t>Assigning points to no clusters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57900685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Gaussian Mixture Models</a:t>
            </a:r>
            <a:endParaRPr lang="en-US" dirty="0" smtClean="0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dirty="0" smtClean="0"/>
              <a:t>A </a:t>
            </a:r>
            <a:r>
              <a:rPr lang="en-GB" dirty="0" err="1" smtClean="0"/>
              <a:t>centroid</a:t>
            </a:r>
            <a:r>
              <a:rPr lang="en-GB" dirty="0" smtClean="0"/>
              <a:t> </a:t>
            </a:r>
            <a:r>
              <a:rPr lang="en-GB" b="1" i="1" dirty="0" smtClean="0"/>
              <a:t>and</a:t>
            </a:r>
            <a:r>
              <a:rPr lang="en-GB" dirty="0" smtClean="0"/>
              <a:t> a radius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Fit with the same approach</a:t>
            </a:r>
            <a:br>
              <a:rPr lang="en-GB" dirty="0" smtClean="0"/>
            </a:br>
            <a:r>
              <a:rPr lang="en-GB" dirty="0" smtClean="0"/>
              <a:t>(some subtleties on process for selecting radius)</a:t>
            </a:r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52410949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2590800" y="30480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2362200" y="4343400"/>
            <a:ext cx="142875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543800" y="33528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5029200" y="3429000"/>
            <a:ext cx="142875" cy="144463"/>
          </a:xfrm>
          <a:prstGeom prst="ellipse">
            <a:avLst/>
          </a:prstGeom>
          <a:solidFill>
            <a:srgbClr val="7030A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600200" y="1981200"/>
            <a:ext cx="2209800" cy="2209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524000" y="3505200"/>
            <a:ext cx="1828800" cy="1828800"/>
          </a:xfrm>
          <a:prstGeom prst="ellipse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343400" y="2667000"/>
            <a:ext cx="1600200" cy="15240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705600" y="2438400"/>
            <a:ext cx="1981200" cy="19050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380892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Nifty Subtlety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GMM still assigns every point to a cluster, but has a threshold on what’s really considered “in the cluster”</a:t>
            </a:r>
          </a:p>
          <a:p>
            <a:endParaRPr lang="en-GB" dirty="0" smtClean="0"/>
          </a:p>
          <a:p>
            <a:r>
              <a:rPr lang="en-GB" dirty="0" smtClean="0"/>
              <a:t>Used during model calculation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680697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2590800" y="30480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2362200" y="4343400"/>
            <a:ext cx="142875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543800" y="33528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5029200" y="3429000"/>
            <a:ext cx="142875" cy="144463"/>
          </a:xfrm>
          <a:prstGeom prst="ellipse">
            <a:avLst/>
          </a:prstGeom>
          <a:solidFill>
            <a:srgbClr val="7030A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600200" y="1981200"/>
            <a:ext cx="2209800" cy="2209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524000" y="3505200"/>
            <a:ext cx="1828800" cy="1828800"/>
          </a:xfrm>
          <a:prstGeom prst="ellipse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343400" y="2667000"/>
            <a:ext cx="1600200" cy="15240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705600" y="2438400"/>
            <a:ext cx="1981200" cy="19050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3886200" y="762000"/>
            <a:ext cx="3733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Mathematically in red cluster, </a:t>
            </a:r>
            <a:br>
              <a:rPr lang="en-US" dirty="0" smtClean="0"/>
            </a:br>
            <a:r>
              <a:rPr lang="en-US" dirty="0" smtClean="0"/>
              <a:t>but outside threshold</a:t>
            </a:r>
            <a:endParaRPr lang="en-US" dirty="0"/>
          </a:p>
        </p:txBody>
      </p:sp>
      <p:cxnSp>
        <p:nvCxnSpPr>
          <p:cNvPr id="77" name="Straight Arrow Connector 76"/>
          <p:cNvCxnSpPr>
            <a:endCxn id="75" idx="5"/>
          </p:cNvCxnSpPr>
          <p:nvPr/>
        </p:nvCxnSpPr>
        <p:spPr>
          <a:xfrm rot="10800000">
            <a:off x="3703352" y="885308"/>
            <a:ext cx="259049" cy="29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165034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Can you select appropriate </a:t>
            </a:r>
            <a:br>
              <a:rPr lang="en-US" dirty="0" smtClean="0"/>
            </a:br>
            <a:r>
              <a:rPr lang="en-US" dirty="0" smtClean="0"/>
              <a:t>Gaussian Mixture Models?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 need 11 volunteers!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0491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6948488" y="386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6588125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6516688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622776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63722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6588125" y="4003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6661150" y="56610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7092950" y="44354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7596188" y="4795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5221288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5437188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5148263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724525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6589713" y="22050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5653088" y="19161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6229350" y="16287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6013450" y="18446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6013450" y="27082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68056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7237413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1979613" y="148431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1331913" y="141287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067175" y="39338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1403350" y="24209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5867400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066056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72400" y="5638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7772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9931162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7781925" y="3208337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95796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906200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3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46883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269592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3124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30480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35814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3810000" y="2743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3429000" y="2590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34194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067175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3419475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3635375" y="2349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4048125" y="56261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4048125" y="44831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4200525" y="47117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4124325" y="5016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4657725" y="4787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4124325" y="539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4886325" y="4635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4505325" y="448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4495800" y="510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5143500" y="445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792571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754894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4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3715320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5 </a:t>
            </a:r>
            <a:r>
              <a:rPr lang="en-US" dirty="0" err="1" smtClean="0"/>
              <a:t>centroids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6507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48768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44196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4495800" y="411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4953000" y="3581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4876800" y="4191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4648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39624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41910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3886200" y="3276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48006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4343400" y="2133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4953000" y="2438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5105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4495800" y="3352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4724400" y="1905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5029200" y="2971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4724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5029200" y="3352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4343400" y="3124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4267200" y="4114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46482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37338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40386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4681538" y="3924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4191000" y="3886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4249738" y="262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4032250" y="2413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3673475" y="29162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3816350" y="27003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4105275" y="3060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4537075" y="24844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257800" y="2895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4648200" y="2895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47244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4876800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4343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4724400" y="2362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4321175" y="2844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4724400" y="2667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4267200" y="36576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1 </a:t>
            </a:r>
            <a:r>
              <a:rPr lang="en-US" dirty="0" err="1" smtClean="0"/>
              <a:t>centroid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41242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523955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Assessment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assess with same approaches as before</a:t>
            </a:r>
          </a:p>
          <a:p>
            <a:endParaRPr lang="en-US" dirty="0" smtClean="0"/>
          </a:p>
          <a:p>
            <a:r>
              <a:rPr lang="en-US" dirty="0" smtClean="0"/>
              <a:t>Plus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473143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Likelihood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(more commonly, log likelihood)</a:t>
            </a:r>
          </a:p>
          <a:p>
            <a:endParaRPr lang="en-US" dirty="0" smtClean="0"/>
          </a:p>
          <a:p>
            <a:r>
              <a:rPr lang="en-US" dirty="0" smtClean="0"/>
              <a:t>The probability of the data occurring, given the model</a:t>
            </a:r>
          </a:p>
          <a:p>
            <a:endParaRPr lang="en-US" dirty="0" smtClean="0"/>
          </a:p>
          <a:p>
            <a:r>
              <a:rPr lang="en-US" dirty="0" smtClean="0"/>
              <a:t>Assesses each point’s probability, given the set of clusters, adds it all together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1097683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time</a:t>
            </a:r>
            <a:endParaRPr lang="en-US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29200" y="2667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" name="Oval 53"/>
          <p:cNvSpPr>
            <a:spLocks noChangeArrowheads="1"/>
          </p:cNvSpPr>
          <p:nvPr/>
        </p:nvSpPr>
        <p:spPr bwMode="auto">
          <a:xfrm>
            <a:off x="2590800" y="3048000"/>
            <a:ext cx="142875" cy="144462"/>
          </a:xfrm>
          <a:prstGeom prst="ellipse">
            <a:avLst/>
          </a:prstGeom>
          <a:solidFill>
            <a:srgbClr val="993366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2" name="Oval 54"/>
          <p:cNvSpPr>
            <a:spLocks noChangeArrowheads="1"/>
          </p:cNvSpPr>
          <p:nvPr/>
        </p:nvSpPr>
        <p:spPr bwMode="auto">
          <a:xfrm>
            <a:off x="2362200" y="4343400"/>
            <a:ext cx="142875" cy="144463"/>
          </a:xfrm>
          <a:prstGeom prst="ellipse">
            <a:avLst/>
          </a:prstGeom>
          <a:solidFill>
            <a:srgbClr val="92D05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3" name="Oval 54"/>
          <p:cNvSpPr>
            <a:spLocks noChangeArrowheads="1"/>
          </p:cNvSpPr>
          <p:nvPr/>
        </p:nvSpPr>
        <p:spPr bwMode="auto">
          <a:xfrm>
            <a:off x="7543800" y="3352800"/>
            <a:ext cx="142875" cy="144463"/>
          </a:xfrm>
          <a:prstGeom prst="ellipse">
            <a:avLst/>
          </a:prstGeom>
          <a:solidFill>
            <a:srgbClr val="FF99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" name="Oval 54"/>
          <p:cNvSpPr>
            <a:spLocks noChangeArrowheads="1"/>
          </p:cNvSpPr>
          <p:nvPr/>
        </p:nvSpPr>
        <p:spPr bwMode="auto">
          <a:xfrm>
            <a:off x="5029200" y="3429000"/>
            <a:ext cx="142875" cy="144463"/>
          </a:xfrm>
          <a:prstGeom prst="ellipse">
            <a:avLst/>
          </a:prstGeom>
          <a:solidFill>
            <a:srgbClr val="7030A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64"/>
          <p:cNvSpPr/>
          <p:nvPr/>
        </p:nvSpPr>
        <p:spPr>
          <a:xfrm>
            <a:off x="1600200" y="1981200"/>
            <a:ext cx="2209800" cy="2209800"/>
          </a:xfrm>
          <a:prstGeom prst="ellipse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Oval 65"/>
          <p:cNvSpPr/>
          <p:nvPr/>
        </p:nvSpPr>
        <p:spPr>
          <a:xfrm>
            <a:off x="1524000" y="3505200"/>
            <a:ext cx="1828800" cy="1828800"/>
          </a:xfrm>
          <a:prstGeom prst="ellipse">
            <a:avLst/>
          </a:prstGeom>
          <a:noFill/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/>
          <p:cNvSpPr/>
          <p:nvPr/>
        </p:nvSpPr>
        <p:spPr>
          <a:xfrm>
            <a:off x="4343400" y="2667000"/>
            <a:ext cx="1600200" cy="1524000"/>
          </a:xfrm>
          <a:prstGeom prst="ellipse">
            <a:avLst/>
          </a:prstGeom>
          <a:noFill/>
          <a:ln>
            <a:solidFill>
              <a:srgbClr val="7030A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/>
          <p:cNvSpPr/>
          <p:nvPr/>
        </p:nvSpPr>
        <p:spPr>
          <a:xfrm>
            <a:off x="6705600" y="2438400"/>
            <a:ext cx="1981200" cy="1905000"/>
          </a:xfrm>
          <a:prstGeom prst="ellipse">
            <a:avLst/>
          </a:prstGeom>
          <a:noFill/>
          <a:ln>
            <a:solidFill>
              <a:srgbClr val="FF9900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44"/>
          <p:cNvSpPr>
            <a:spLocks noChangeArrowheads="1"/>
          </p:cNvSpPr>
          <p:nvPr/>
        </p:nvSpPr>
        <p:spPr bwMode="auto">
          <a:xfrm>
            <a:off x="3581400" y="762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4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1143000"/>
          </a:xfrm>
        </p:spPr>
        <p:txBody>
          <a:bodyPr/>
          <a:lstStyle/>
          <a:p>
            <a:r>
              <a:rPr lang="en-US" dirty="0" smtClean="0"/>
              <a:t>For instance…</a:t>
            </a:r>
            <a:endParaRPr lang="en-US" dirty="0"/>
          </a:p>
        </p:txBody>
      </p:sp>
      <p:sp>
        <p:nvSpPr>
          <p:cNvPr id="76" name="TextBox 75"/>
          <p:cNvSpPr txBox="1"/>
          <p:nvPr/>
        </p:nvSpPr>
        <p:spPr>
          <a:xfrm>
            <a:off x="1143000" y="16002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Likely points</a:t>
            </a:r>
            <a:endParaRPr lang="en-US" dirty="0"/>
          </a:p>
        </p:txBody>
      </p:sp>
      <p:cxnSp>
        <p:nvCxnSpPr>
          <p:cNvPr id="78" name="Straight Arrow Connector 77"/>
          <p:cNvCxnSpPr>
            <a:endCxn id="40993" idx="1"/>
          </p:cNvCxnSpPr>
          <p:nvPr/>
        </p:nvCxnSpPr>
        <p:spPr>
          <a:xfrm rot="16200000" flipH="1">
            <a:off x="1648503" y="2161497"/>
            <a:ext cx="821256" cy="46066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9" name="Straight Arrow Connector 78"/>
          <p:cNvCxnSpPr>
            <a:endCxn id="41006" idx="1"/>
          </p:cNvCxnSpPr>
          <p:nvPr/>
        </p:nvCxnSpPr>
        <p:spPr>
          <a:xfrm rot="16200000" flipH="1">
            <a:off x="1614371" y="2271828"/>
            <a:ext cx="1113356" cy="3796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2" name="Straight Arrow Connector 81"/>
          <p:cNvCxnSpPr>
            <a:stCxn id="76" idx="2"/>
            <a:endCxn id="41007" idx="2"/>
          </p:cNvCxnSpPr>
          <p:nvPr/>
        </p:nvCxnSpPr>
        <p:spPr>
          <a:xfrm rot="16200000" flipH="1">
            <a:off x="1920201" y="2068631"/>
            <a:ext cx="922099" cy="7239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5" name="TextBox 84"/>
          <p:cNvSpPr txBox="1"/>
          <p:nvPr/>
        </p:nvSpPr>
        <p:spPr>
          <a:xfrm>
            <a:off x="3810000" y="2057400"/>
            <a:ext cx="175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Less likely points</a:t>
            </a:r>
            <a:endParaRPr lang="en-US" dirty="0"/>
          </a:p>
        </p:txBody>
      </p:sp>
      <p:cxnSp>
        <p:nvCxnSpPr>
          <p:cNvPr id="86" name="Straight Arrow Connector 85"/>
          <p:cNvCxnSpPr/>
          <p:nvPr/>
        </p:nvCxnSpPr>
        <p:spPr>
          <a:xfrm rot="10800000">
            <a:off x="2971800" y="2133600"/>
            <a:ext cx="914400" cy="76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8" name="Straight Arrow Connector 87"/>
          <p:cNvCxnSpPr/>
          <p:nvPr/>
        </p:nvCxnSpPr>
        <p:spPr>
          <a:xfrm rot="16200000" flipH="1">
            <a:off x="4800600" y="2438400"/>
            <a:ext cx="304800" cy="152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1" name="TextBox 90"/>
          <p:cNvSpPr txBox="1"/>
          <p:nvPr/>
        </p:nvSpPr>
        <p:spPr>
          <a:xfrm>
            <a:off x="3886200" y="762000"/>
            <a:ext cx="1981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Very unlikely point</a:t>
            </a:r>
            <a:endParaRPr lang="en-US" dirty="0"/>
          </a:p>
        </p:txBody>
      </p:sp>
      <p:cxnSp>
        <p:nvCxnSpPr>
          <p:cNvPr id="93" name="Straight Arrow Connector 92"/>
          <p:cNvCxnSpPr>
            <a:endCxn id="69" idx="5"/>
          </p:cNvCxnSpPr>
          <p:nvPr/>
        </p:nvCxnSpPr>
        <p:spPr>
          <a:xfrm rot="10800000">
            <a:off x="3703352" y="885308"/>
            <a:ext cx="259049" cy="2909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95" name="Straight Arrow Connector 94"/>
          <p:cNvCxnSpPr>
            <a:endCxn id="40990" idx="1"/>
          </p:cNvCxnSpPr>
          <p:nvPr/>
        </p:nvCxnSpPr>
        <p:spPr>
          <a:xfrm rot="16200000" flipH="1">
            <a:off x="627740" y="2725059"/>
            <a:ext cx="2337319" cy="69719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921066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Disadvantages of GMMs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Much slower to </a:t>
            </a:r>
            <a:r>
              <a:rPr lang="en-US" dirty="0" smtClean="0"/>
              <a:t>create</a:t>
            </a:r>
          </a:p>
          <a:p>
            <a:r>
              <a:rPr lang="en-US" dirty="0" smtClean="0"/>
              <a:t>Can be overkill for many problems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30514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51335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Advanced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4332285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726375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cdn2.mixrmedia.com/wp-uploads/girlybubble/blog/2011/08/casper.jp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encilSketch/>
                    </a14:imgEffect>
                    <a14:imgEffect>
                      <a14:sharpenSoften amount="-6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225" y="762000"/>
            <a:ext cx="5133975" cy="4229101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4191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62" name="Oval 2"/>
          <p:cNvSpPr>
            <a:spLocks noChangeArrowheads="1"/>
          </p:cNvSpPr>
          <p:nvPr/>
        </p:nvSpPr>
        <p:spPr bwMode="auto">
          <a:xfrm>
            <a:off x="2895600" y="3962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3" name="Oval 3"/>
          <p:cNvSpPr>
            <a:spLocks noChangeArrowheads="1"/>
          </p:cNvSpPr>
          <p:nvPr/>
        </p:nvSpPr>
        <p:spPr bwMode="auto">
          <a:xfrm>
            <a:off x="2438400" y="3962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Oval 4"/>
          <p:cNvSpPr>
            <a:spLocks noChangeArrowheads="1"/>
          </p:cNvSpPr>
          <p:nvPr/>
        </p:nvSpPr>
        <p:spPr bwMode="auto">
          <a:xfrm>
            <a:off x="2514600" y="426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Oval 5"/>
          <p:cNvSpPr>
            <a:spLocks noChangeArrowheads="1"/>
          </p:cNvSpPr>
          <p:nvPr/>
        </p:nvSpPr>
        <p:spPr bwMode="auto">
          <a:xfrm>
            <a:off x="2971800" y="3733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Oval 6"/>
          <p:cNvSpPr>
            <a:spLocks noChangeArrowheads="1"/>
          </p:cNvSpPr>
          <p:nvPr/>
        </p:nvSpPr>
        <p:spPr bwMode="auto">
          <a:xfrm>
            <a:off x="2895600" y="4343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Oval 7"/>
          <p:cNvSpPr>
            <a:spLocks noChangeArrowheads="1"/>
          </p:cNvSpPr>
          <p:nvPr/>
        </p:nvSpPr>
        <p:spPr bwMode="auto">
          <a:xfrm>
            <a:off x="26670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Oval 8"/>
          <p:cNvSpPr>
            <a:spLocks noChangeArrowheads="1"/>
          </p:cNvSpPr>
          <p:nvPr/>
        </p:nvSpPr>
        <p:spPr bwMode="auto">
          <a:xfrm>
            <a:off x="1981200" y="3657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Oval 9"/>
          <p:cNvSpPr>
            <a:spLocks noChangeArrowheads="1"/>
          </p:cNvSpPr>
          <p:nvPr/>
        </p:nvSpPr>
        <p:spPr bwMode="auto">
          <a:xfrm>
            <a:off x="2209800" y="3429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Oval 10"/>
          <p:cNvSpPr>
            <a:spLocks noChangeArrowheads="1"/>
          </p:cNvSpPr>
          <p:nvPr/>
        </p:nvSpPr>
        <p:spPr bwMode="auto">
          <a:xfrm>
            <a:off x="19050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Oval 11"/>
          <p:cNvSpPr>
            <a:spLocks noChangeArrowheads="1"/>
          </p:cNvSpPr>
          <p:nvPr/>
        </p:nvSpPr>
        <p:spPr bwMode="auto">
          <a:xfrm>
            <a:off x="28194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1331913" y="6021388"/>
            <a:ext cx="7056437" cy="779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0							1</a:t>
            </a:r>
          </a:p>
          <a:p>
            <a:pPr algn="ctr">
              <a:spcBef>
                <a:spcPct val="50000"/>
              </a:spcBef>
            </a:pPr>
            <a:r>
              <a:rPr lang="en-GB"/>
              <a:t>pknow</a:t>
            </a:r>
            <a:endParaRPr lang="en-US"/>
          </a:p>
        </p:txBody>
      </p:sp>
      <p:sp>
        <p:nvSpPr>
          <p:cNvPr id="40973" name="Text Box 13"/>
          <p:cNvSpPr txBox="1">
            <a:spLocks noChangeArrowheads="1"/>
          </p:cNvSpPr>
          <p:nvPr/>
        </p:nvSpPr>
        <p:spPr bwMode="auto">
          <a:xfrm>
            <a:off x="0" y="2636838"/>
            <a:ext cx="755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 dirty="0"/>
              <a:t>time</a:t>
            </a:r>
            <a:endParaRPr lang="en-US" dirty="0"/>
          </a:p>
        </p:txBody>
      </p:sp>
      <p:sp>
        <p:nvSpPr>
          <p:cNvPr id="40974" name="Text Box 14"/>
          <p:cNvSpPr txBox="1">
            <a:spLocks noChangeArrowheads="1"/>
          </p:cNvSpPr>
          <p:nvPr/>
        </p:nvSpPr>
        <p:spPr bwMode="auto">
          <a:xfrm>
            <a:off x="684213" y="765175"/>
            <a:ext cx="574675" cy="5319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+3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0</a:t>
            </a:r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endParaRPr lang="en-GB"/>
          </a:p>
          <a:p>
            <a:pPr>
              <a:spcBef>
                <a:spcPct val="50000"/>
              </a:spcBef>
            </a:pPr>
            <a:r>
              <a:rPr lang="en-GB"/>
              <a:t>-3</a:t>
            </a:r>
            <a:endParaRPr lang="en-US"/>
          </a:p>
        </p:txBody>
      </p:sp>
      <p:sp>
        <p:nvSpPr>
          <p:cNvPr id="40975" name="Line 15"/>
          <p:cNvSpPr>
            <a:spLocks noChangeShapeType="1"/>
          </p:cNvSpPr>
          <p:nvPr/>
        </p:nvSpPr>
        <p:spPr bwMode="auto">
          <a:xfrm>
            <a:off x="1116013" y="908050"/>
            <a:ext cx="0" cy="51133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6" name="Line 16"/>
          <p:cNvSpPr>
            <a:spLocks noChangeShapeType="1"/>
          </p:cNvSpPr>
          <p:nvPr/>
        </p:nvSpPr>
        <p:spPr bwMode="auto">
          <a:xfrm>
            <a:off x="1116013" y="6021388"/>
            <a:ext cx="6911975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0977" name="Oval 17"/>
          <p:cNvSpPr>
            <a:spLocks noChangeArrowheads="1"/>
          </p:cNvSpPr>
          <p:nvPr/>
        </p:nvSpPr>
        <p:spPr bwMode="auto">
          <a:xfrm>
            <a:off x="2362200" y="2286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8" name="Oval 18"/>
          <p:cNvSpPr>
            <a:spLocks noChangeArrowheads="1"/>
          </p:cNvSpPr>
          <p:nvPr/>
        </p:nvSpPr>
        <p:spPr bwMode="auto">
          <a:xfrm>
            <a:off x="2971800" y="25908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9" name="Oval 19"/>
          <p:cNvSpPr>
            <a:spLocks noChangeArrowheads="1"/>
          </p:cNvSpPr>
          <p:nvPr/>
        </p:nvSpPr>
        <p:spPr bwMode="auto">
          <a:xfrm>
            <a:off x="47244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0" name="Oval 20"/>
          <p:cNvSpPr>
            <a:spLocks noChangeArrowheads="1"/>
          </p:cNvSpPr>
          <p:nvPr/>
        </p:nvSpPr>
        <p:spPr bwMode="auto">
          <a:xfrm>
            <a:off x="2514600" y="35052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1" name="Oval 21"/>
          <p:cNvSpPr>
            <a:spLocks noChangeArrowheads="1"/>
          </p:cNvSpPr>
          <p:nvPr/>
        </p:nvSpPr>
        <p:spPr bwMode="auto">
          <a:xfrm>
            <a:off x="2743200" y="2057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2" name="Oval 22"/>
          <p:cNvSpPr>
            <a:spLocks noChangeArrowheads="1"/>
          </p:cNvSpPr>
          <p:nvPr/>
        </p:nvSpPr>
        <p:spPr bwMode="auto">
          <a:xfrm>
            <a:off x="4648200" y="38100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3" name="Oval 23"/>
          <p:cNvSpPr>
            <a:spLocks noChangeArrowheads="1"/>
          </p:cNvSpPr>
          <p:nvPr/>
        </p:nvSpPr>
        <p:spPr bwMode="auto">
          <a:xfrm>
            <a:off x="2743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4" name="Oval 24"/>
          <p:cNvSpPr>
            <a:spLocks noChangeArrowheads="1"/>
          </p:cNvSpPr>
          <p:nvPr/>
        </p:nvSpPr>
        <p:spPr bwMode="auto">
          <a:xfrm>
            <a:off x="51816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5" name="Oval 25"/>
          <p:cNvSpPr>
            <a:spLocks noChangeArrowheads="1"/>
          </p:cNvSpPr>
          <p:nvPr/>
        </p:nvSpPr>
        <p:spPr bwMode="auto">
          <a:xfrm>
            <a:off x="30480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6" name="Oval 26"/>
          <p:cNvSpPr>
            <a:spLocks noChangeArrowheads="1"/>
          </p:cNvSpPr>
          <p:nvPr/>
        </p:nvSpPr>
        <p:spPr bwMode="auto">
          <a:xfrm>
            <a:off x="2362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7" name="Oval 27"/>
          <p:cNvSpPr>
            <a:spLocks noChangeArrowheads="1"/>
          </p:cNvSpPr>
          <p:nvPr/>
        </p:nvSpPr>
        <p:spPr bwMode="auto">
          <a:xfrm>
            <a:off x="2555875" y="50847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8" name="Oval 28"/>
          <p:cNvSpPr>
            <a:spLocks noChangeArrowheads="1"/>
          </p:cNvSpPr>
          <p:nvPr/>
        </p:nvSpPr>
        <p:spPr bwMode="auto">
          <a:xfrm>
            <a:off x="2700338" y="4797425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89" name="Oval 29"/>
          <p:cNvSpPr>
            <a:spLocks noChangeArrowheads="1"/>
          </p:cNvSpPr>
          <p:nvPr/>
        </p:nvSpPr>
        <p:spPr bwMode="auto">
          <a:xfrm>
            <a:off x="1763713" y="46529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0" name="Oval 30"/>
          <p:cNvSpPr>
            <a:spLocks noChangeArrowheads="1"/>
          </p:cNvSpPr>
          <p:nvPr/>
        </p:nvSpPr>
        <p:spPr bwMode="auto">
          <a:xfrm>
            <a:off x="2124075" y="4221163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1" name="Oval 31"/>
          <p:cNvSpPr>
            <a:spLocks noChangeArrowheads="1"/>
          </p:cNvSpPr>
          <p:nvPr/>
        </p:nvSpPr>
        <p:spPr bwMode="auto">
          <a:xfrm>
            <a:off x="2700338" y="4076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2" name="Oval 32"/>
          <p:cNvSpPr>
            <a:spLocks noChangeArrowheads="1"/>
          </p:cNvSpPr>
          <p:nvPr/>
        </p:nvSpPr>
        <p:spPr bwMode="auto">
          <a:xfrm>
            <a:off x="2195513" y="4724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3" name="Oval 33"/>
          <p:cNvSpPr>
            <a:spLocks noChangeArrowheads="1"/>
          </p:cNvSpPr>
          <p:nvPr/>
        </p:nvSpPr>
        <p:spPr bwMode="auto">
          <a:xfrm>
            <a:off x="2268538" y="2781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4" name="Oval 34"/>
          <p:cNvSpPr>
            <a:spLocks noChangeArrowheads="1"/>
          </p:cNvSpPr>
          <p:nvPr/>
        </p:nvSpPr>
        <p:spPr bwMode="auto">
          <a:xfrm>
            <a:off x="2051050" y="2565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5" name="Oval 35"/>
          <p:cNvSpPr>
            <a:spLocks noChangeArrowheads="1"/>
          </p:cNvSpPr>
          <p:nvPr/>
        </p:nvSpPr>
        <p:spPr bwMode="auto">
          <a:xfrm>
            <a:off x="1692275" y="30686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6" name="Oval 36"/>
          <p:cNvSpPr>
            <a:spLocks noChangeArrowheads="1"/>
          </p:cNvSpPr>
          <p:nvPr/>
        </p:nvSpPr>
        <p:spPr bwMode="auto">
          <a:xfrm>
            <a:off x="1835150" y="28527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7" name="Oval 37"/>
          <p:cNvSpPr>
            <a:spLocks noChangeArrowheads="1"/>
          </p:cNvSpPr>
          <p:nvPr/>
        </p:nvSpPr>
        <p:spPr bwMode="auto">
          <a:xfrm>
            <a:off x="2124075" y="32131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8" name="Oval 38"/>
          <p:cNvSpPr>
            <a:spLocks noChangeArrowheads="1"/>
          </p:cNvSpPr>
          <p:nvPr/>
        </p:nvSpPr>
        <p:spPr bwMode="auto">
          <a:xfrm>
            <a:off x="2555875" y="2636838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99" name="Oval 39"/>
          <p:cNvSpPr>
            <a:spLocks noChangeArrowheads="1"/>
          </p:cNvSpPr>
          <p:nvPr/>
        </p:nvSpPr>
        <p:spPr bwMode="auto">
          <a:xfrm>
            <a:off x="5410200" y="3429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0" name="Oval 40"/>
          <p:cNvSpPr>
            <a:spLocks noChangeArrowheads="1"/>
          </p:cNvSpPr>
          <p:nvPr/>
        </p:nvSpPr>
        <p:spPr bwMode="auto">
          <a:xfrm>
            <a:off x="5029200" y="3276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1" name="Oval 41"/>
          <p:cNvSpPr>
            <a:spLocks noChangeArrowheads="1"/>
          </p:cNvSpPr>
          <p:nvPr/>
        </p:nvSpPr>
        <p:spPr bwMode="auto">
          <a:xfrm>
            <a:off x="5019675" y="3898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2" name="Oval 42"/>
          <p:cNvSpPr>
            <a:spLocks noChangeArrowheads="1"/>
          </p:cNvSpPr>
          <p:nvPr/>
        </p:nvSpPr>
        <p:spPr bwMode="auto">
          <a:xfrm>
            <a:off x="2743200" y="3581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3" name="Oval 43"/>
          <p:cNvSpPr>
            <a:spLocks noChangeArrowheads="1"/>
          </p:cNvSpPr>
          <p:nvPr/>
        </p:nvSpPr>
        <p:spPr bwMode="auto">
          <a:xfrm>
            <a:off x="5667375" y="3251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4" name="Oval 44"/>
          <p:cNvSpPr>
            <a:spLocks noChangeArrowheads="1"/>
          </p:cNvSpPr>
          <p:nvPr/>
        </p:nvSpPr>
        <p:spPr bwMode="auto">
          <a:xfrm>
            <a:off x="5019675" y="28194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5" name="Oval 45"/>
          <p:cNvSpPr>
            <a:spLocks noChangeArrowheads="1"/>
          </p:cNvSpPr>
          <p:nvPr/>
        </p:nvSpPr>
        <p:spPr bwMode="auto">
          <a:xfrm>
            <a:off x="5235575" y="3035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6" name="Oval 46"/>
          <p:cNvSpPr>
            <a:spLocks noChangeArrowheads="1"/>
          </p:cNvSpPr>
          <p:nvPr/>
        </p:nvSpPr>
        <p:spPr bwMode="auto">
          <a:xfrm>
            <a:off x="2339975" y="2997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7" name="Oval 47"/>
          <p:cNvSpPr>
            <a:spLocks noChangeArrowheads="1"/>
          </p:cNvSpPr>
          <p:nvPr/>
        </p:nvSpPr>
        <p:spPr bwMode="auto">
          <a:xfrm>
            <a:off x="2743200" y="28194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008" name="Oval 48"/>
          <p:cNvSpPr>
            <a:spLocks noChangeArrowheads="1"/>
          </p:cNvSpPr>
          <p:nvPr/>
        </p:nvSpPr>
        <p:spPr bwMode="auto">
          <a:xfrm>
            <a:off x="2286000" y="38100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Oval 5"/>
          <p:cNvSpPr>
            <a:spLocks noChangeArrowheads="1"/>
          </p:cNvSpPr>
          <p:nvPr/>
        </p:nvSpPr>
        <p:spPr bwMode="auto">
          <a:xfrm>
            <a:off x="7248525" y="4025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6" name="Oval 18"/>
          <p:cNvSpPr>
            <a:spLocks noChangeArrowheads="1"/>
          </p:cNvSpPr>
          <p:nvPr/>
        </p:nvSpPr>
        <p:spPr bwMode="auto">
          <a:xfrm>
            <a:off x="7248525" y="28829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7" name="Oval 19"/>
          <p:cNvSpPr>
            <a:spLocks noChangeArrowheads="1"/>
          </p:cNvSpPr>
          <p:nvPr/>
        </p:nvSpPr>
        <p:spPr bwMode="auto">
          <a:xfrm>
            <a:off x="7400925" y="31115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8" name="Oval 22"/>
          <p:cNvSpPr>
            <a:spLocks noChangeArrowheads="1"/>
          </p:cNvSpPr>
          <p:nvPr/>
        </p:nvSpPr>
        <p:spPr bwMode="auto">
          <a:xfrm>
            <a:off x="7324725" y="3416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" name="Oval 24"/>
          <p:cNvSpPr>
            <a:spLocks noChangeArrowheads="1"/>
          </p:cNvSpPr>
          <p:nvPr/>
        </p:nvSpPr>
        <p:spPr bwMode="auto">
          <a:xfrm>
            <a:off x="7858125" y="31877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0" name="Oval 25"/>
          <p:cNvSpPr>
            <a:spLocks noChangeArrowheads="1"/>
          </p:cNvSpPr>
          <p:nvPr/>
        </p:nvSpPr>
        <p:spPr bwMode="auto">
          <a:xfrm>
            <a:off x="7324725" y="37973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1" name="Oval 39"/>
          <p:cNvSpPr>
            <a:spLocks noChangeArrowheads="1"/>
          </p:cNvSpPr>
          <p:nvPr/>
        </p:nvSpPr>
        <p:spPr bwMode="auto">
          <a:xfrm>
            <a:off x="8086725" y="3035300"/>
            <a:ext cx="142875" cy="14446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2" name="Oval 40"/>
          <p:cNvSpPr>
            <a:spLocks noChangeArrowheads="1"/>
          </p:cNvSpPr>
          <p:nvPr/>
        </p:nvSpPr>
        <p:spPr bwMode="auto">
          <a:xfrm>
            <a:off x="7705725" y="28829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3" name="Oval 41"/>
          <p:cNvSpPr>
            <a:spLocks noChangeArrowheads="1"/>
          </p:cNvSpPr>
          <p:nvPr/>
        </p:nvSpPr>
        <p:spPr bwMode="auto">
          <a:xfrm>
            <a:off x="7696200" y="3505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4" name="Oval 43"/>
          <p:cNvSpPr>
            <a:spLocks noChangeArrowheads="1"/>
          </p:cNvSpPr>
          <p:nvPr/>
        </p:nvSpPr>
        <p:spPr bwMode="auto">
          <a:xfrm>
            <a:off x="8343900" y="28575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" name="Oval 44"/>
          <p:cNvSpPr>
            <a:spLocks noChangeArrowheads="1"/>
          </p:cNvSpPr>
          <p:nvPr/>
        </p:nvSpPr>
        <p:spPr bwMode="auto">
          <a:xfrm>
            <a:off x="43434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" name="Oval 44"/>
          <p:cNvSpPr>
            <a:spLocks noChangeArrowheads="1"/>
          </p:cNvSpPr>
          <p:nvPr/>
        </p:nvSpPr>
        <p:spPr bwMode="auto">
          <a:xfrm>
            <a:off x="4800600" y="5257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" name="Oval 44"/>
          <p:cNvSpPr>
            <a:spLocks noChangeArrowheads="1"/>
          </p:cNvSpPr>
          <p:nvPr/>
        </p:nvSpPr>
        <p:spPr bwMode="auto">
          <a:xfrm>
            <a:off x="4953000" y="48768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44"/>
          <p:cNvSpPr>
            <a:spLocks noChangeArrowheads="1"/>
          </p:cNvSpPr>
          <p:nvPr/>
        </p:nvSpPr>
        <p:spPr bwMode="auto">
          <a:xfrm>
            <a:off x="7391400" y="55626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0" name="Oval 44"/>
          <p:cNvSpPr>
            <a:spLocks noChangeArrowheads="1"/>
          </p:cNvSpPr>
          <p:nvPr/>
        </p:nvSpPr>
        <p:spPr bwMode="auto">
          <a:xfrm>
            <a:off x="6019800" y="1600200"/>
            <a:ext cx="142875" cy="14446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/>
              <a:t>Spectral Clustering</a:t>
            </a:r>
          </a:p>
        </p:txBody>
      </p:sp>
    </p:spTree>
    <p:extLst>
      <p:ext uri="{BB962C8B-B14F-4D97-AF65-F5344CB8AC3E}">
        <p14:creationId xmlns:p14="http://schemas.microsoft.com/office/powerpoint/2010/main" val="2038532521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Spectral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Conducts </a:t>
            </a:r>
            <a:r>
              <a:rPr lang="en-US" dirty="0" smtClean="0"/>
              <a:t>dimensionality reduction and then clustering </a:t>
            </a:r>
          </a:p>
          <a:p>
            <a:pPr lvl="1"/>
            <a:r>
              <a:rPr lang="en-US" dirty="0" smtClean="0"/>
              <a:t>Like support vector </a:t>
            </a:r>
            <a:r>
              <a:rPr lang="en-US" dirty="0" err="1" smtClean="0"/>
              <a:t>machiens</a:t>
            </a:r>
            <a:endParaRPr lang="en-US" dirty="0"/>
          </a:p>
          <a:p>
            <a:pPr lvl="1"/>
            <a:r>
              <a:rPr lang="en-US" dirty="0" smtClean="0"/>
              <a:t>Mathematically </a:t>
            </a:r>
            <a:r>
              <a:rPr lang="en-US" dirty="0" smtClean="0"/>
              <a:t>equivalent to K-means clustering on a non-linear dimension-reduced space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2036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Hierarchical Clustering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Clusters can contain sub-clusters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Image from </a:t>
            </a:r>
            <a:r>
              <a:rPr lang="en-US" dirty="0" err="1" smtClean="0"/>
              <a:t>Perera</a:t>
            </a:r>
            <a:r>
              <a:rPr lang="en-US" dirty="0" smtClean="0"/>
              <a:t> et al. (2009)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600" y="2514600"/>
            <a:ext cx="4114800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231737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Hierarchical </a:t>
            </a:r>
            <a:r>
              <a:rPr lang="en-US" dirty="0" err="1" smtClean="0"/>
              <a:t>Agglommerative</a:t>
            </a:r>
            <a:r>
              <a:rPr lang="en-US" dirty="0" smtClean="0"/>
              <a:t> Clustering (HAC)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Each data point starts as its own cluster</a:t>
            </a:r>
          </a:p>
          <a:p>
            <a:r>
              <a:rPr lang="en-US" dirty="0" smtClean="0"/>
              <a:t>Two clusters are combined if the resulting fit is better</a:t>
            </a:r>
          </a:p>
          <a:p>
            <a:r>
              <a:rPr lang="en-US" dirty="0" smtClean="0"/>
              <a:t>Continue until no more clusters can be combined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327061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Hierarchical </a:t>
            </a:r>
            <a:r>
              <a:rPr lang="en-US" dirty="0" err="1" smtClean="0"/>
              <a:t>Agglommerative</a:t>
            </a:r>
            <a:r>
              <a:rPr lang="en-US" dirty="0" smtClean="0"/>
              <a:t> Clustering </a:t>
            </a:r>
            <a:r>
              <a:rPr lang="en-US" dirty="0"/>
              <a:t>(HAC)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 smtClean="0"/>
              <a:t>What are the advantages of this method relative to traditional clustering?</a:t>
            </a:r>
            <a:endParaRPr lang="en-US" dirty="0"/>
          </a:p>
          <a:p>
            <a:endParaRPr lang="en-US" dirty="0" smtClean="0"/>
          </a:p>
          <a:p>
            <a:r>
              <a:rPr lang="en-US" dirty="0" smtClean="0"/>
              <a:t>In what applications might it make more sense?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5280849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Applications of Clustering</a:t>
            </a:r>
            <a:endParaRPr lang="en-US" smtClean="0"/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171222595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Bowers (2010)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Looked at student grades from kindergarten through high school</a:t>
            </a:r>
          </a:p>
          <a:p>
            <a:endParaRPr lang="en-US" dirty="0"/>
          </a:p>
          <a:p>
            <a:r>
              <a:rPr lang="en-US" dirty="0" smtClean="0"/>
              <a:t>Used HAC clustering to group students</a:t>
            </a:r>
          </a:p>
          <a:p>
            <a:endParaRPr lang="en-US" dirty="0" smtClean="0"/>
          </a:p>
          <a:p>
            <a:r>
              <a:rPr lang="en-US" dirty="0" smtClean="0"/>
              <a:t>Found that there was a distinct group of students who did well until third or fourth grade and then started doing much poorer</a:t>
            </a:r>
          </a:p>
          <a:p>
            <a:pPr lvl="1"/>
            <a:r>
              <a:rPr lang="en-US" dirty="0" smtClean="0"/>
              <a:t>These students were more likely to drop out of high school than students who did poorly from the start!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18508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Conati</a:t>
            </a:r>
            <a:r>
              <a:rPr lang="en-GB" dirty="0" smtClean="0"/>
              <a:t> &amp; </a:t>
            </a:r>
            <a:r>
              <a:rPr lang="en-GB" dirty="0" err="1" smtClean="0"/>
              <a:t>Amershi</a:t>
            </a:r>
            <a:r>
              <a:rPr lang="en-GB" dirty="0" smtClean="0"/>
              <a:t> (2009)</a:t>
            </a:r>
            <a:endParaRPr lang="en-US" dirty="0" smtClean="0"/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Split students by their behaviors in an exploratory learning environment, then looked at learning outcomes</a:t>
            </a:r>
          </a:p>
          <a:p>
            <a:pPr eaLnBrk="1" hangingPunct="1"/>
            <a:endParaRPr lang="en-GB" smtClean="0"/>
          </a:p>
          <a:p>
            <a:pPr eaLnBrk="1" hangingPunct="1"/>
            <a:r>
              <a:rPr lang="en-GB" smtClean="0"/>
              <a:t>Students with lower learning – 2 groups</a:t>
            </a:r>
          </a:p>
          <a:p>
            <a:pPr eaLnBrk="1" hangingPunct="1"/>
            <a:r>
              <a:rPr lang="en-GB" smtClean="0"/>
              <a:t>Students with better learning – 1 group</a:t>
            </a:r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86447494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Conati</a:t>
            </a:r>
            <a:r>
              <a:rPr lang="en-GB" dirty="0" smtClean="0"/>
              <a:t> &amp; </a:t>
            </a:r>
            <a:r>
              <a:rPr lang="en-GB" dirty="0" err="1" smtClean="0"/>
              <a:t>Amershi</a:t>
            </a:r>
            <a:r>
              <a:rPr lang="en-GB" dirty="0" smtClean="0"/>
              <a:t> (2009)</a:t>
            </a:r>
            <a:endParaRPr lang="en-US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Students with lower learning (both groups) tended to move through the environment faster, and did not pause to reflect after moves</a:t>
            </a:r>
          </a:p>
          <a:p>
            <a:pPr lvl="1" eaLnBrk="1" hangingPunct="1"/>
            <a:r>
              <a:rPr lang="en-GB" smtClean="0"/>
              <a:t>Failure to Self-Explain</a:t>
            </a:r>
          </a:p>
          <a:p>
            <a:pPr lvl="1"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2241971597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err="1" smtClean="0"/>
              <a:t>Conati</a:t>
            </a:r>
            <a:r>
              <a:rPr lang="en-GB" dirty="0" smtClean="0"/>
              <a:t> &amp; </a:t>
            </a:r>
            <a:r>
              <a:rPr lang="en-GB" dirty="0" err="1" smtClean="0"/>
              <a:t>Amershi</a:t>
            </a:r>
            <a:r>
              <a:rPr lang="en-GB" smtClean="0"/>
              <a:t> (2009)</a:t>
            </a:r>
            <a:endParaRPr lang="en-US" dirty="0" smtClean="0"/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 two groups of students with lower learning differed in other aspects </a:t>
            </a:r>
          </a:p>
          <a:p>
            <a:pPr lvl="1" eaLnBrk="1" hangingPunct="1"/>
            <a:r>
              <a:rPr lang="en-GB" smtClean="0"/>
              <a:t>Amount of pause after back-tracking</a:t>
            </a:r>
          </a:p>
          <a:p>
            <a:pPr lvl="1" eaLnBrk="1" hangingPunct="1"/>
            <a:r>
              <a:rPr lang="en-GB" smtClean="0"/>
              <a:t>Degree to which students adjusted graph</a:t>
            </a:r>
          </a:p>
          <a:p>
            <a:pPr lvl="1" eaLnBrk="1" hangingPunct="1"/>
            <a:endParaRPr lang="en-GB" smtClean="0"/>
          </a:p>
          <a:p>
            <a:pPr eaLnBrk="1" hangingPunct="1"/>
            <a:r>
              <a:rPr lang="en-GB" smtClean="0"/>
              <a:t>But this (apparently) did not affect learning</a:t>
            </a:r>
          </a:p>
          <a:p>
            <a:pPr lvl="1" eaLnBrk="1" hangingPunct="1">
              <a:buFontTx/>
              <a:buNone/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918475845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Beal, Qu, &amp; Lee (2006)</a:t>
            </a:r>
            <a:endParaRPr lang="en-US" smtClean="0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Clustered students by their behaviors in an intelligent tutor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613869344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smtClean="0"/>
              <a:t>Interestingly…</a:t>
            </a:r>
            <a:br>
              <a:rPr lang="en-GB" sz="4000" smtClean="0"/>
            </a:br>
            <a:r>
              <a:rPr lang="en-GB" sz="4000" smtClean="0"/>
              <a:t>(at minimum to me)</a:t>
            </a:r>
            <a:endParaRPr lang="en-US" sz="4000" smtClean="0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One of the clusters was essentially Gaming the System</a:t>
            </a:r>
          </a:p>
        </p:txBody>
      </p:sp>
    </p:spTree>
    <p:extLst>
      <p:ext uri="{BB962C8B-B14F-4D97-AF65-F5344CB8AC3E}">
        <p14:creationId xmlns:p14="http://schemas.microsoft.com/office/powerpoint/2010/main" val="154400823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dirty="0" err="1" smtClean="0"/>
              <a:t>Conati</a:t>
            </a:r>
            <a:r>
              <a:rPr lang="en-GB" dirty="0" smtClean="0"/>
              <a:t> &amp; </a:t>
            </a:r>
            <a:r>
              <a:rPr lang="en-GB" dirty="0" err="1" smtClean="0"/>
              <a:t>Amershi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Beal, </a:t>
            </a:r>
            <a:r>
              <a:rPr lang="en-GB" dirty="0" err="1" smtClean="0"/>
              <a:t>Qu</a:t>
            </a:r>
            <a:r>
              <a:rPr lang="en-GB" dirty="0" smtClean="0"/>
              <a:t>, &amp; Lee</a:t>
            </a:r>
            <a:endParaRPr lang="en-US" dirty="0" smtClean="0"/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These findings establish that gaming the system and failure to self-explain (shallow learning strategies) are</a:t>
            </a:r>
          </a:p>
          <a:p>
            <a:pPr lvl="1" eaLnBrk="1" hangingPunct="1"/>
            <a:r>
              <a:rPr lang="en-GB" smtClean="0"/>
              <a:t>Widely occurring</a:t>
            </a:r>
          </a:p>
          <a:p>
            <a:pPr lvl="1" eaLnBrk="1" hangingPunct="1"/>
            <a:r>
              <a:rPr lang="en-GB" smtClean="0"/>
              <a:t>Easily distinguishable from other behavior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920451852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Cluster Analysis</a:t>
            </a:r>
            <a:endParaRPr lang="en-US" smtClean="0"/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pPr eaLnBrk="1" hangingPunct="1"/>
            <a:r>
              <a:rPr lang="en-GB" sz="2800" dirty="0" smtClean="0"/>
              <a:t>In these two cases, the phenomena were already known</a:t>
            </a:r>
          </a:p>
          <a:p>
            <a:pPr eaLnBrk="1" hangingPunct="1"/>
            <a:endParaRPr lang="en-GB" sz="2800" dirty="0" smtClean="0"/>
          </a:p>
          <a:p>
            <a:pPr eaLnBrk="1" hangingPunct="1"/>
            <a:r>
              <a:rPr lang="en-GB" sz="2800" dirty="0" smtClean="0"/>
              <a:t>But it’s quite possible that this was a faster route to discovering them within a specific learning environment than </a:t>
            </a:r>
            <a:r>
              <a:rPr lang="en-GB" sz="2800" dirty="0" smtClean="0"/>
              <a:t>traditional approaches such as field observation</a:t>
            </a:r>
            <a:endParaRPr lang="en-GB" sz="2800" dirty="0" smtClean="0"/>
          </a:p>
          <a:p>
            <a:pPr eaLnBrk="1" hangingPunct="1"/>
            <a:endParaRPr lang="en-GB" sz="2800" dirty="0" smtClean="0"/>
          </a:p>
          <a:p>
            <a:pPr eaLnBrk="1" hangingPunct="1"/>
            <a:r>
              <a:rPr lang="en-GB" sz="2800" dirty="0" smtClean="0"/>
              <a:t>It was certainly </a:t>
            </a:r>
            <a:r>
              <a:rPr lang="en-GB" sz="2800" dirty="0" smtClean="0"/>
              <a:t>a fast route to having a model of them within the specific </a:t>
            </a:r>
            <a:r>
              <a:rPr lang="en-GB" sz="2800" dirty="0" smtClean="0"/>
              <a:t>context</a:t>
            </a:r>
          </a:p>
          <a:p>
            <a:pPr lvl="1"/>
            <a:r>
              <a:rPr lang="en-GB" sz="2400" dirty="0" smtClean="0"/>
              <a:t>Faster than prediction </a:t>
            </a:r>
            <a:r>
              <a:rPr lang="en-GB" sz="2400" dirty="0" err="1" smtClean="0"/>
              <a:t>modeling</a:t>
            </a:r>
            <a:r>
              <a:rPr lang="en-GB" sz="2400" dirty="0" smtClean="0"/>
              <a:t>, which needs labels</a:t>
            </a:r>
            <a:endParaRPr lang="en-US" sz="2400" dirty="0" smtClean="0"/>
          </a:p>
        </p:txBody>
      </p:sp>
    </p:spTree>
    <p:extLst>
      <p:ext uri="{BB962C8B-B14F-4D97-AF65-F5344CB8AC3E}">
        <p14:creationId xmlns:p14="http://schemas.microsoft.com/office/powerpoint/2010/main" val="41032420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Important </a:t>
            </a:r>
            <a:r>
              <a:rPr lang="en-US" dirty="0" smtClean="0"/>
              <a:t>point…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you cluster in a well-known domain, you are likely to obtain well-known findings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1240121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Because of this…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Clustering is relatively popular</a:t>
            </a:r>
          </a:p>
          <a:p>
            <a:endParaRPr lang="en-US" dirty="0" smtClean="0"/>
          </a:p>
          <a:p>
            <a:r>
              <a:rPr lang="en-US" dirty="0" smtClean="0"/>
              <a:t>But </a:t>
            </a:r>
            <a:r>
              <a:rPr lang="en-US" dirty="0" smtClean="0"/>
              <a:t>somewhat prone </a:t>
            </a:r>
            <a:r>
              <a:rPr lang="en-US" dirty="0" smtClean="0"/>
              <a:t>to uninteresting papers in education research</a:t>
            </a:r>
          </a:p>
          <a:p>
            <a:pPr lvl="1"/>
            <a:r>
              <a:rPr lang="en-US" dirty="0" smtClean="0"/>
              <a:t>Where usually a lot is already known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So </a:t>
            </a:r>
            <a:r>
              <a:rPr lang="en-US" dirty="0" smtClean="0"/>
              <a:t>be thoughtful…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9843913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952434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Solutions…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1556142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</a:t>
            </a:r>
            <a:r>
              <a:rPr lang="en-US" dirty="0" smtClean="0"/>
              <a:t>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Questions?</a:t>
            </a:r>
          </a:p>
          <a:p>
            <a:r>
              <a:rPr lang="en-US" dirty="0" smtClean="0"/>
              <a:t>Comments?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451439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Wednesday, </a:t>
            </a:r>
            <a:r>
              <a:rPr lang="en-US" dirty="0" smtClean="0"/>
              <a:t>April </a:t>
            </a:r>
            <a:r>
              <a:rPr lang="en-US" dirty="0" smtClean="0"/>
              <a:t>17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Association Rule Mining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Witten, I.H., Frank, E. (2011) Data Mining: Practical Machine Learning Tools and Techniques. Ch. 4.5</a:t>
            </a:r>
          </a:p>
          <a:p>
            <a:r>
              <a:rPr lang="en-US" dirty="0" err="1"/>
              <a:t>Merceron</a:t>
            </a:r>
            <a:r>
              <a:rPr lang="en-US" dirty="0"/>
              <a:t>, A., </a:t>
            </a:r>
            <a:r>
              <a:rPr lang="en-US" dirty="0" err="1"/>
              <a:t>Yacef</a:t>
            </a:r>
            <a:r>
              <a:rPr lang="en-US" dirty="0"/>
              <a:t>, K. (2008) Interestingness Measures for Association Rules in Educational Data. Proceedings of the 1st International Conference on Educational Data Mining</a:t>
            </a:r>
            <a:r>
              <a:rPr lang="en-US" dirty="0" smtClean="0"/>
              <a:t>, 57-66.</a:t>
            </a:r>
            <a:r>
              <a:rPr lang="en-US" dirty="0"/>
              <a:t/>
            </a:r>
            <a:br>
              <a:rPr lang="en-US" dirty="0"/>
            </a:br>
            <a:endParaRPr lang="en-US" b="1" dirty="0" smtClean="0"/>
          </a:p>
          <a:p>
            <a:r>
              <a:rPr lang="en-US" b="1" dirty="0" smtClean="0"/>
              <a:t>Assignments </a:t>
            </a:r>
            <a:r>
              <a:rPr lang="en-US" b="1" dirty="0"/>
              <a:t>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9828</TotalTime>
  <Words>1721</Words>
  <Application>Microsoft Office PowerPoint</Application>
  <PresentationFormat>On-screen Show (4:3)</PresentationFormat>
  <Paragraphs>893</Paragraphs>
  <Slides>106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106</vt:i4>
      </vt:variant>
    </vt:vector>
  </HeadingPairs>
  <TitlesOfParts>
    <vt:vector size="107" baseType="lpstr">
      <vt:lpstr>Office Theme</vt:lpstr>
      <vt:lpstr>Special Topics in Educational Data Mining</vt:lpstr>
      <vt:lpstr>Today’s Class</vt:lpstr>
      <vt:lpstr>Clustering</vt:lpstr>
      <vt:lpstr>Clustering</vt:lpstr>
      <vt:lpstr>Related Topic</vt:lpstr>
      <vt:lpstr>Clustering</vt:lpstr>
      <vt:lpstr>Trivial Example</vt:lpstr>
      <vt:lpstr>PowerPoint Presentation</vt:lpstr>
      <vt:lpstr>PowerPoint Presentation</vt:lpstr>
      <vt:lpstr>Not the only clustering algorithm</vt:lpstr>
      <vt:lpstr>How did we get these clusters?</vt:lpstr>
      <vt:lpstr>How did we get these clusters?</vt:lpstr>
      <vt:lpstr>PowerPoint Presentation</vt:lpstr>
      <vt:lpstr>Then…</vt:lpstr>
      <vt:lpstr>PowerPoint Presentation</vt:lpstr>
      <vt:lpstr>Then…</vt:lpstr>
      <vt:lpstr>PowerPoint Presentation</vt:lpstr>
      <vt:lpstr>Then…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Questions? Comments?</vt:lpstr>
      <vt:lpstr>What if we start with these points?</vt:lpstr>
      <vt:lpstr>PowerPoint Presentation</vt:lpstr>
      <vt:lpstr>What happens?</vt:lpstr>
      <vt:lpstr>What happens?</vt:lpstr>
      <vt:lpstr>One Solution</vt:lpstr>
      <vt:lpstr>Questions? Comments?</vt:lpstr>
      <vt:lpstr>How many clusters should you have?</vt:lpstr>
      <vt:lpstr>Mean Squared Deviation (also called Distortion)</vt:lpstr>
      <vt:lpstr>Any problems with MSD?</vt:lpstr>
      <vt:lpstr>Any problems with MSD?</vt:lpstr>
      <vt:lpstr>Questions? Comments?</vt:lpstr>
      <vt:lpstr>What about cross-validation?</vt:lpstr>
      <vt:lpstr>What about cross-validation?</vt:lpstr>
      <vt:lpstr>An Example</vt:lpstr>
      <vt:lpstr>PowerPoint Presentation</vt:lpstr>
      <vt:lpstr>PowerPoint Presentation</vt:lpstr>
      <vt:lpstr>An Example</vt:lpstr>
      <vt:lpstr>Solution</vt:lpstr>
      <vt:lpstr>Solution</vt:lpstr>
      <vt:lpstr>Solution</vt:lpstr>
      <vt:lpstr>Bayesian Information Criterion </vt:lpstr>
      <vt:lpstr>Bayesian Information Criterion (Raftery, 1995)</vt:lpstr>
      <vt:lpstr>So how many clusters?</vt:lpstr>
      <vt:lpstr>Questions? Comments?</vt:lpstr>
      <vt:lpstr>Let’s do a set of hands-on exercises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Comments? Questions?</vt:lpstr>
      <vt:lpstr>Other cluster algorithms</vt:lpstr>
      <vt:lpstr>Gaussian Mixture Models</vt:lpstr>
      <vt:lpstr>PowerPoint Presentation</vt:lpstr>
      <vt:lpstr>Nifty Subtlety</vt:lpstr>
      <vt:lpstr>PowerPoint Presentation</vt:lpstr>
      <vt:lpstr>Can you select appropriate  Gaussian Mixture Models?</vt:lpstr>
      <vt:lpstr>5 centroids</vt:lpstr>
      <vt:lpstr>5 centroids</vt:lpstr>
      <vt:lpstr>5 centroids</vt:lpstr>
      <vt:lpstr>5 centroids</vt:lpstr>
      <vt:lpstr>3 centroids</vt:lpstr>
      <vt:lpstr>4 centroids</vt:lpstr>
      <vt:lpstr>4 centroids</vt:lpstr>
      <vt:lpstr>4 centroids</vt:lpstr>
      <vt:lpstr>4 centroids</vt:lpstr>
      <vt:lpstr>5 centroids</vt:lpstr>
      <vt:lpstr>1 centroid</vt:lpstr>
      <vt:lpstr>Questions? Comments?</vt:lpstr>
      <vt:lpstr>Assessment</vt:lpstr>
      <vt:lpstr>Likelihood</vt:lpstr>
      <vt:lpstr>For instance…</vt:lpstr>
      <vt:lpstr>Disadvantages of GMMs</vt:lpstr>
      <vt:lpstr>Questions? Comments?</vt:lpstr>
      <vt:lpstr>Advanced Clustering</vt:lpstr>
      <vt:lpstr>Spectral Clustering</vt:lpstr>
      <vt:lpstr>Spectral Clustering</vt:lpstr>
      <vt:lpstr>Spectral Clustering</vt:lpstr>
      <vt:lpstr>Hierarchical Clustering</vt:lpstr>
      <vt:lpstr>Hierarchical Agglommerative Clustering (HAC)</vt:lpstr>
      <vt:lpstr>Hierarchical Agglommerative Clustering (HAC)</vt:lpstr>
      <vt:lpstr>Applications of Clustering</vt:lpstr>
      <vt:lpstr>Bowers (2010)</vt:lpstr>
      <vt:lpstr>Conati &amp; Amershi (2009)</vt:lpstr>
      <vt:lpstr>Conati &amp; Amershi (2009)</vt:lpstr>
      <vt:lpstr>Conati &amp; Amershi (2009)</vt:lpstr>
      <vt:lpstr>Beal, Qu, &amp; Lee (2006)</vt:lpstr>
      <vt:lpstr>Interestingly… (at minimum to me)</vt:lpstr>
      <vt:lpstr>Conati &amp; Amershi Beal, Qu, &amp; Lee</vt:lpstr>
      <vt:lpstr>Cluster Analysis</vt:lpstr>
      <vt:lpstr>Important point…</vt:lpstr>
      <vt:lpstr>Because of this…</vt:lpstr>
      <vt:lpstr>Questions? Comments?</vt:lpstr>
      <vt:lpstr>Asgn. 8</vt:lpstr>
      <vt:lpstr>Asgn. 9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CIS</cp:lastModifiedBy>
  <cp:revision>1076</cp:revision>
  <dcterms:created xsi:type="dcterms:W3CDTF">2010-01-07T20:34:12Z</dcterms:created>
  <dcterms:modified xsi:type="dcterms:W3CDTF">2013-03-27T15:25:19Z</dcterms:modified>
</cp:coreProperties>
</file>