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57" r:id="rId3"/>
    <p:sldId id="554" r:id="rId4"/>
    <p:sldId id="515" r:id="rId5"/>
    <p:sldId id="516" r:id="rId6"/>
    <p:sldId id="517" r:id="rId7"/>
    <p:sldId id="518" r:id="rId8"/>
    <p:sldId id="519" r:id="rId9"/>
    <p:sldId id="520" r:id="rId10"/>
    <p:sldId id="549" r:id="rId11"/>
    <p:sldId id="521" r:id="rId12"/>
    <p:sldId id="522" r:id="rId13"/>
    <p:sldId id="523" r:id="rId14"/>
    <p:sldId id="524" r:id="rId15"/>
    <p:sldId id="525" r:id="rId16"/>
    <p:sldId id="526" r:id="rId17"/>
    <p:sldId id="527" r:id="rId18"/>
    <p:sldId id="528" r:id="rId19"/>
    <p:sldId id="529" r:id="rId20"/>
    <p:sldId id="530" r:id="rId21"/>
    <p:sldId id="531" r:id="rId22"/>
    <p:sldId id="555" r:id="rId23"/>
    <p:sldId id="556" r:id="rId24"/>
    <p:sldId id="557" r:id="rId25"/>
    <p:sldId id="558" r:id="rId26"/>
    <p:sldId id="559" r:id="rId27"/>
    <p:sldId id="532" r:id="rId28"/>
    <p:sldId id="533" r:id="rId29"/>
    <p:sldId id="534" r:id="rId30"/>
    <p:sldId id="560" r:id="rId31"/>
    <p:sldId id="535" r:id="rId32"/>
    <p:sldId id="536" r:id="rId33"/>
    <p:sldId id="537" r:id="rId34"/>
    <p:sldId id="548" r:id="rId35"/>
    <p:sldId id="538" r:id="rId36"/>
    <p:sldId id="539" r:id="rId37"/>
    <p:sldId id="540" r:id="rId38"/>
    <p:sldId id="561" r:id="rId39"/>
    <p:sldId id="562" r:id="rId40"/>
    <p:sldId id="545" r:id="rId41"/>
    <p:sldId id="546" r:id="rId42"/>
    <p:sldId id="563" r:id="rId43"/>
    <p:sldId id="513" r:id="rId44"/>
    <p:sldId id="412" r:id="rId45"/>
    <p:sldId id="301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8F86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498" autoAdjust="0"/>
    <p:restoredTop sz="90072" autoAdjust="0"/>
  </p:normalViewPr>
  <p:slideViewPr>
    <p:cSldViewPr>
      <p:cViewPr varScale="1">
        <p:scale>
          <a:sx n="65" d="100"/>
          <a:sy n="65" d="100"/>
        </p:scale>
        <p:origin x="-31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Book2" TargetMode="Externa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Book2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394432"/>
        <c:axId val="93396352"/>
      </c:scatterChart>
      <c:valAx>
        <c:axId val="93394432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3396352"/>
        <c:crosses val="autoZero"/>
        <c:crossBetween val="midCat"/>
      </c:valAx>
      <c:valAx>
        <c:axId val="93396352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3394432"/>
        <c:crosses val="autoZero"/>
        <c:crossBetween val="midCat"/>
      </c:valAx>
      <c:spPr>
        <a:noFill/>
        <a:ln w="25400">
          <a:noFill/>
        </a:ln>
      </c:spPr>
    </c:plotArea>
    <c:plotVisOnly val="1"/>
    <c:dispBlanksAs val="gap"/>
    <c:showDLblsOverMax val="0"/>
  </c:chart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scatterChart>
        <c:scatterStyle val="smoothMarker"/>
        <c:varyColors val="0"/>
        <c:ser>
          <c:idx val="0"/>
          <c:order val="0"/>
          <c:tx>
            <c:strRef>
              <c:f>Sheet1!$F$4</c:f>
              <c:strCache>
                <c:ptCount val="1"/>
              </c:strCache>
            </c:strRef>
          </c:tx>
          <c:xVal>
            <c:numRef>
              <c:f>Sheet1!$E$5:$E$14</c:f>
              <c:numCache>
                <c:formatCode>General</c:formatCode>
                <c:ptCount val="10"/>
              </c:numCache>
            </c:numRef>
          </c:xVal>
          <c:yVal>
            <c:numRef>
              <c:f>Sheet1!$F$5:$F$14</c:f>
              <c:numCache>
                <c:formatCode>General</c:formatCode>
                <c:ptCount val="10"/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93430144"/>
        <c:axId val="93432064"/>
      </c:scatterChart>
      <c:valAx>
        <c:axId val="93430144"/>
        <c:scaling>
          <c:orientation val="minMax"/>
          <c:max val="10"/>
        </c:scaling>
        <c:delete val="0"/>
        <c:axPos val="b"/>
        <c:title>
          <c:tx>
            <c:rich>
              <a:bodyPr/>
              <a:lstStyle/>
              <a:p>
                <a:pPr>
                  <a:defRPr/>
                </a:pPr>
                <a:r>
                  <a:rPr lang="en-US"/>
                  <a:t>Number of drinks of prune nog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3432064"/>
        <c:crosses val="autoZero"/>
        <c:crossBetween val="midCat"/>
      </c:valAx>
      <c:valAx>
        <c:axId val="93432064"/>
        <c:scaling>
          <c:orientation val="minMax"/>
        </c:scaling>
        <c:delete val="0"/>
        <c:axPos val="l"/>
        <c:majorGridlines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Number of emergencies</a:t>
                </a:r>
              </a:p>
            </c:rich>
          </c:tx>
          <c:layout/>
          <c:overlay val="0"/>
        </c:title>
        <c:numFmt formatCode="General" sourceLinked="1"/>
        <c:majorTickMark val="out"/>
        <c:minorTickMark val="none"/>
        <c:tickLblPos val="nextTo"/>
        <c:crossAx val="93430144"/>
        <c:crosses val="autoZero"/>
        <c:crossBetween val="midCat"/>
      </c:valAx>
    </c:plotArea>
    <c:plotVisOnly val="1"/>
    <c:dispBlanksAs val="gap"/>
    <c:showDLblsOverMax val="0"/>
  </c:chart>
  <c:externalData r:id="rId1">
    <c:autoUpdate val="0"/>
  </c:externalData>
  <c:userShapes r:id="rId2"/>
</c:chartSpac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_rels/drawing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3" name="Picture 2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</cdr:x>
      <cdr:y>0</cdr:y>
    </cdr:from>
    <cdr:to>
      <cdr:x>1</cdr:x>
      <cdr:y>1</cdr:y>
    </cdr:to>
    <cdr:pic>
      <cdr:nvPicPr>
        <cdr:cNvPr id="2" name="Picture 1"/>
        <cdr:cNvPicPr>
          <a:picLocks xmlns:a="http://schemas.openxmlformats.org/drawingml/2006/main" noChangeAspect="1" noChangeArrowheads="1"/>
        </cdr:cNvPicPr>
      </cdr:nvPicPr>
      <cdr:blipFill>
        <a:blip xmlns:a="http://schemas.openxmlformats.org/drawingml/2006/main" xmlns:r="http://schemas.openxmlformats.org/officeDocument/2006/relationships" r:embed="rId1" cstate="print"/>
        <a:srcRect xmlns:a="http://schemas.openxmlformats.org/drawingml/2006/main"/>
        <a:stretch xmlns:a="http://schemas.openxmlformats.org/drawingml/2006/main">
          <a:fillRect/>
        </a:stretch>
      </cdr:blipFill>
      <cdr:spPr bwMode="auto">
        <a:xfrm xmlns:a="http://schemas.openxmlformats.org/drawingml/2006/main">
          <a:off x="0" y="0"/>
          <a:ext cx="7239000" cy="4485372"/>
        </a:xfrm>
        <a:prstGeom xmlns:a="http://schemas.openxmlformats.org/drawingml/2006/main" prst="rect">
          <a:avLst/>
        </a:prstGeom>
        <a:noFill xmlns:a="http://schemas.openxmlformats.org/drawingml/2006/main"/>
        <a:ln xmlns:a="http://schemas.openxmlformats.org/drawingml/2006/main" w="9525">
          <a:noFill/>
          <a:miter lim="800000"/>
          <a:headEnd/>
          <a:tailEnd/>
        </a:ln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4CAAA7C-7ACC-4BFB-BE93-9F32D66A2778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D5F639B-656A-4369-84E0-F13809BA208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7312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777E0E-AA0C-4CA6-9370-9BDDCA793804}" type="datetimeFigureOut">
              <a:rPr lang="en-US" smtClean="0"/>
              <a:pPr/>
              <a:t>3/7/2013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AD49C08-3B7E-407B-958B-ADCA6B9AA50E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w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Special Topics in</a:t>
            </a:r>
            <a:br>
              <a:rPr lang="en-US" dirty="0" smtClean="0"/>
            </a:br>
            <a:r>
              <a:rPr lang="en-US" dirty="0" smtClean="0"/>
              <a:t>Educational Data Mining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HUDK5199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Spring term, </a:t>
            </a:r>
            <a:r>
              <a:rPr lang="en-US" dirty="0" smtClean="0"/>
              <a:t>2013</a:t>
            </a:r>
            <a:endParaRPr lang="en-US" dirty="0" smtClean="0"/>
          </a:p>
          <a:p>
            <a:r>
              <a:rPr lang="en-US" dirty="0" smtClean="0"/>
              <a:t>March 7</a:t>
            </a:r>
            <a:r>
              <a:rPr lang="en-US" dirty="0" smtClean="0"/>
              <a:t>, </a:t>
            </a:r>
            <a:r>
              <a:rPr lang="en-US" dirty="0" smtClean="0"/>
              <a:t>2013</a:t>
            </a: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Today’s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Regression </a:t>
            </a:r>
            <a:r>
              <a:rPr lang="en-US" dirty="0" smtClean="0">
                <a:solidFill>
                  <a:srgbClr val="FF0000"/>
                </a:solidFill>
              </a:rPr>
              <a:t>in Prediction</a:t>
            </a:r>
            <a:endParaRPr lang="en-US" dirty="0" smtClean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Regression </a:t>
            </a:r>
            <a:r>
              <a:rPr lang="en-US" smtClean="0"/>
              <a:t>in Prediction</a:t>
            </a:r>
            <a:endParaRPr lang="en-US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There is something you want to predict (“the label”)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thing you want to predict is numerical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GB" smtClean="0"/>
              <a:t>Number of hints student requests</a:t>
            </a:r>
            <a:endParaRPr lang="en-US" smtClean="0"/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How long student takes to answer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What will the student’s test score be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345951888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Regression in Prediction</a:t>
            </a:r>
            <a:endParaRPr lang="en-US" dirty="0" smtClean="0"/>
          </a:p>
        </p:txBody>
      </p:sp>
      <p:sp>
        <p:nvSpPr>
          <p:cNvPr id="14339" name="Content Placeholder 2"/>
          <p:cNvSpPr>
            <a:spLocks noGrp="1"/>
          </p:cNvSpPr>
          <p:nvPr>
            <p:ph idx="4294967295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dirty="0" smtClean="0"/>
              <a:t>A model that predicts a number is called a </a:t>
            </a:r>
            <a:r>
              <a:rPr lang="en-US" dirty="0" err="1" smtClean="0"/>
              <a:t>regressor</a:t>
            </a:r>
            <a:r>
              <a:rPr lang="en-US" dirty="0" smtClean="0"/>
              <a:t> in data mining</a:t>
            </a:r>
          </a:p>
          <a:p>
            <a:pPr eaLnBrk="1" hangingPunct="1">
              <a:lnSpc>
                <a:spcPct val="90000"/>
              </a:lnSpc>
            </a:pPr>
            <a:r>
              <a:rPr lang="en-US" dirty="0" smtClean="0"/>
              <a:t>The overall task is called regression</a:t>
            </a:r>
          </a:p>
          <a:p>
            <a:pPr eaLnBrk="1" hangingPunct="1">
              <a:lnSpc>
                <a:spcPct val="90000"/>
              </a:lnSpc>
            </a:pPr>
            <a:endParaRPr lang="en-US" dirty="0"/>
          </a:p>
          <a:p>
            <a:pPr marL="0" indent="0" eaLnBrk="1" hangingPunct="1">
              <a:lnSpc>
                <a:spcPct val="90000"/>
              </a:lnSpc>
              <a:buNone/>
            </a:pPr>
            <a:endParaRPr lang="en-US" dirty="0" smtClean="0"/>
          </a:p>
          <a:p>
            <a:pPr lvl="1" eaLnBrk="1" hangingPunct="1">
              <a:lnSpc>
                <a:spcPct val="90000"/>
              </a:lnSpc>
            </a:pPr>
            <a:endParaRPr lang="en-US" dirty="0" smtClean="0"/>
          </a:p>
          <a:p>
            <a:pPr lvl="1" eaLnBrk="1" hangingPunct="1">
              <a:lnSpc>
                <a:spcPct val="90000"/>
              </a:lnSpc>
              <a:buFont typeface="Wingdings" pitchFamily="2" charset="2"/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3374762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Associated with each label are a set of “features”, which maybe you can use to predict the label</a:t>
            </a:r>
          </a:p>
          <a:p>
            <a:pPr eaLnBrk="1" hangingPunct="1"/>
            <a:endParaRPr lang="en-US" smtClean="0"/>
          </a:p>
        </p:txBody>
      </p:sp>
      <p:sp>
        <p:nvSpPr>
          <p:cNvPr id="15364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313544515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pPr eaLnBrk="1" hangingPunct="1"/>
            <a:r>
              <a:rPr lang="en-US" smtClean="0"/>
              <a:t>Regression</a:t>
            </a:r>
          </a:p>
        </p:txBody>
      </p:sp>
      <p:sp>
        <p:nvSpPr>
          <p:cNvPr id="163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600200"/>
            <a:ext cx="8077200" cy="1676400"/>
          </a:xfrm>
        </p:spPr>
        <p:txBody>
          <a:bodyPr/>
          <a:lstStyle/>
          <a:p>
            <a:pPr eaLnBrk="1" hangingPunct="1"/>
            <a:r>
              <a:rPr lang="en-US" smtClean="0"/>
              <a:t>The basic idea of regression is to determine which features, in which combination, can predict the label’s value</a:t>
            </a:r>
          </a:p>
          <a:p>
            <a:pPr eaLnBrk="1" hangingPunct="1"/>
            <a:endParaRPr lang="en-US" smtClean="0"/>
          </a:p>
        </p:txBody>
      </p:sp>
      <p:sp>
        <p:nvSpPr>
          <p:cNvPr id="16388" name="Rectangle 3"/>
          <p:cNvSpPr>
            <a:spLocks noChangeArrowheads="1"/>
          </p:cNvSpPr>
          <p:nvPr/>
        </p:nvSpPr>
        <p:spPr bwMode="auto">
          <a:xfrm>
            <a:off x="0" y="3886200"/>
            <a:ext cx="9144000" cy="2862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 smtClean="0">
                <a:latin typeface="Calibri" pitchFamily="34" charset="0"/>
              </a:rPr>
              <a:t>Skill	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ENTERINGGIVEN	0.704		9		1		0</a:t>
            </a:r>
          </a:p>
          <a:p>
            <a:r>
              <a:rPr lang="en-US" dirty="0">
                <a:latin typeface="Calibri" pitchFamily="34" charset="0"/>
              </a:rPr>
              <a:t>ENTERINGGIVEN	0.502		10		2		0	</a:t>
            </a:r>
          </a:p>
          <a:p>
            <a:r>
              <a:rPr lang="en-US" dirty="0">
                <a:latin typeface="Calibri" pitchFamily="34" charset="0"/>
              </a:rPr>
              <a:t>USEDIFFNUM	0.049		6		1		3	</a:t>
            </a:r>
          </a:p>
          <a:p>
            <a:r>
              <a:rPr lang="en-US" dirty="0">
                <a:latin typeface="Calibri" pitchFamily="34" charset="0"/>
              </a:rPr>
              <a:t>ENTERINGGIVEN	0.967		7		3		0	</a:t>
            </a:r>
          </a:p>
          <a:p>
            <a:r>
              <a:rPr lang="en-US" dirty="0">
                <a:latin typeface="Calibri" pitchFamily="34" charset="0"/>
              </a:rPr>
              <a:t>REMOVECOEFF	0.792		16		1		1	</a:t>
            </a:r>
          </a:p>
          <a:p>
            <a:r>
              <a:rPr lang="en-US" dirty="0">
                <a:latin typeface="Calibri" pitchFamily="34" charset="0"/>
              </a:rPr>
              <a:t>REMOVECOEFF	0.792		13		2		0	</a:t>
            </a:r>
          </a:p>
          <a:p>
            <a:r>
              <a:rPr lang="en-US" dirty="0">
                <a:latin typeface="Calibri" pitchFamily="34" charset="0"/>
              </a:rPr>
              <a:t>USEDIFFNUM	0.073		5		2		0	</a:t>
            </a:r>
          </a:p>
          <a:p>
            <a:r>
              <a:rPr lang="en-US" dirty="0">
                <a:latin typeface="Calibri" pitchFamily="34" charset="0"/>
              </a:rPr>
              <a:t>….	</a:t>
            </a:r>
          </a:p>
          <a:p>
            <a:r>
              <a:rPr lang="en-US" dirty="0">
                <a:latin typeface="Calibri" pitchFamily="34" charset="0"/>
              </a:rPr>
              <a:t>	 </a:t>
            </a:r>
          </a:p>
        </p:txBody>
      </p:sp>
    </p:spTree>
    <p:extLst>
      <p:ext uri="{BB962C8B-B14F-4D97-AF65-F5344CB8AC3E}">
        <p14:creationId xmlns:p14="http://schemas.microsoft.com/office/powerpoint/2010/main" val="10340154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</a:t>
            </a:r>
            <a:r>
              <a:rPr lang="en-GB" dirty="0" smtClean="0"/>
              <a:t>regression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There are courses called “regression” at a lot of universities that don’t go beyond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1850531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174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most classic form of regression is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err="1" smtClean="0"/>
              <a:t>Numhints</a:t>
            </a:r>
            <a:r>
              <a:rPr lang="en-GB" dirty="0" smtClean="0"/>
              <a:t> = 0.12*</a:t>
            </a:r>
            <a:r>
              <a:rPr lang="en-GB" dirty="0" err="1" smtClean="0"/>
              <a:t>Pknow</a:t>
            </a:r>
            <a:r>
              <a:rPr lang="en-GB" dirty="0" smtClean="0"/>
              <a:t> + 0.932*Time – </a:t>
            </a:r>
            <a:br>
              <a:rPr lang="en-GB" dirty="0" smtClean="0"/>
            </a:br>
            <a:r>
              <a:rPr lang="en-GB" dirty="0" smtClean="0"/>
              <a:t>		      0.11*</a:t>
            </a:r>
            <a:r>
              <a:rPr lang="en-GB" dirty="0" err="1" smtClean="0"/>
              <a:t>Totalactions</a:t>
            </a:r>
            <a:endParaRPr lang="en-GB" dirty="0" smtClean="0"/>
          </a:p>
          <a:p>
            <a:pPr eaLnBrk="1" hangingPunct="1"/>
            <a:endParaRPr lang="en-GB" dirty="0" smtClean="0"/>
          </a:p>
        </p:txBody>
      </p:sp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152400" y="6059488"/>
            <a:ext cx="8991600" cy="6461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dirty="0">
                <a:latin typeface="Calibri" pitchFamily="34" charset="0"/>
              </a:rPr>
              <a:t>Skill		</a:t>
            </a:r>
            <a:r>
              <a:rPr lang="en-US" dirty="0" err="1">
                <a:latin typeface="Calibri" pitchFamily="34" charset="0"/>
              </a:rPr>
              <a:t>pknow</a:t>
            </a:r>
            <a:r>
              <a:rPr lang="en-US" dirty="0">
                <a:latin typeface="Calibri" pitchFamily="34" charset="0"/>
              </a:rPr>
              <a:t>		time		</a:t>
            </a:r>
            <a:r>
              <a:rPr lang="en-US" dirty="0" err="1">
                <a:latin typeface="Calibri" pitchFamily="34" charset="0"/>
              </a:rPr>
              <a:t>totalactions</a:t>
            </a:r>
            <a:r>
              <a:rPr lang="en-US" dirty="0">
                <a:latin typeface="Calibri" pitchFamily="34" charset="0"/>
              </a:rPr>
              <a:t>	</a:t>
            </a:r>
            <a:r>
              <a:rPr lang="en-US" dirty="0" err="1">
                <a:latin typeface="Calibri" pitchFamily="34" charset="0"/>
              </a:rPr>
              <a:t>numhints</a:t>
            </a:r>
            <a:endParaRPr lang="en-US" dirty="0">
              <a:latin typeface="Calibri" pitchFamily="34" charset="0"/>
            </a:endParaRPr>
          </a:p>
          <a:p>
            <a:r>
              <a:rPr lang="en-US" dirty="0">
                <a:latin typeface="Calibri" pitchFamily="34" charset="0"/>
              </a:rPr>
              <a:t>COMPUTESLOPE	0.544		9		1		?</a:t>
            </a:r>
          </a:p>
        </p:txBody>
      </p:sp>
    </p:spTree>
    <p:extLst>
      <p:ext uri="{BB962C8B-B14F-4D97-AF65-F5344CB8AC3E}">
        <p14:creationId xmlns:p14="http://schemas.microsoft.com/office/powerpoint/2010/main" val="167937852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246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Linear regression only fits linear functions (except when you apply transforms to the input variables, which most statistics and data mining packages can do for you…)</a:t>
            </a:r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86797418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Non-linear inputs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What kind of functions could you fit with</a:t>
            </a:r>
          </a:p>
          <a:p>
            <a:endParaRPr lang="en-US" dirty="0"/>
          </a:p>
          <a:p>
            <a:r>
              <a:rPr lang="en-US" dirty="0" smtClean="0"/>
              <a:t>Y = X</a:t>
            </a:r>
            <a:r>
              <a:rPr lang="en-US" baseline="30000" dirty="0" smtClean="0"/>
              <a:t>2</a:t>
            </a:r>
          </a:p>
          <a:p>
            <a:r>
              <a:rPr lang="en-US" dirty="0"/>
              <a:t>Y = </a:t>
            </a:r>
            <a:r>
              <a:rPr lang="en-US" dirty="0" smtClean="0"/>
              <a:t>X</a:t>
            </a:r>
            <a:r>
              <a:rPr lang="en-US" baseline="30000" dirty="0" smtClean="0"/>
              <a:t>3</a:t>
            </a:r>
          </a:p>
          <a:p>
            <a:r>
              <a:rPr lang="en-US" dirty="0"/>
              <a:t>Y = </a:t>
            </a:r>
            <a:r>
              <a:rPr lang="en-US" dirty="0" err="1" smtClean="0"/>
              <a:t>sqrt</a:t>
            </a:r>
            <a:r>
              <a:rPr lang="en-US" dirty="0" smtClean="0"/>
              <a:t>(X)</a:t>
            </a:r>
          </a:p>
          <a:p>
            <a:r>
              <a:rPr lang="en-US" dirty="0" smtClean="0"/>
              <a:t>Y = 1/x</a:t>
            </a:r>
          </a:p>
          <a:p>
            <a:r>
              <a:rPr lang="en-US" dirty="0" smtClean="0"/>
              <a:t>Y = sin X</a:t>
            </a:r>
          </a:p>
          <a:p>
            <a:r>
              <a:rPr lang="en-US" dirty="0" smtClean="0"/>
              <a:t>Y = </a:t>
            </a:r>
            <a:r>
              <a:rPr lang="en-US" dirty="0" err="1" smtClean="0"/>
              <a:t>ln</a:t>
            </a:r>
            <a:r>
              <a:rPr lang="en-US" dirty="0" smtClean="0"/>
              <a:t> X</a:t>
            </a:r>
          </a:p>
          <a:p>
            <a:pPr marL="0" indent="0">
              <a:buNone/>
            </a:pPr>
            <a:endParaRPr lang="en-US" dirty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9106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Linear Regression</a:t>
            </a:r>
            <a:endParaRPr lang="en-US" smtClean="0"/>
          </a:p>
        </p:txBody>
      </p:sp>
      <p:sp>
        <p:nvSpPr>
          <p:cNvPr id="63491" name="Rectangle 3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800600"/>
          </a:xfrm>
        </p:spPr>
        <p:txBody>
          <a:bodyPr>
            <a:normAutofit fontScale="85000" lnSpcReduction="10000"/>
          </a:bodyPr>
          <a:lstStyle/>
          <a:p>
            <a:pPr eaLnBrk="1" hangingPunct="1"/>
            <a:r>
              <a:rPr lang="en-GB" dirty="0" smtClean="0"/>
              <a:t>However…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blazing fast</a:t>
            </a:r>
          </a:p>
          <a:p>
            <a:endParaRPr lang="en-GB" dirty="0" smtClean="0"/>
          </a:p>
          <a:p>
            <a:r>
              <a:rPr lang="en-GB" dirty="0" smtClean="0"/>
              <a:t>It is often more accurate than more complex models, particularly once you </a:t>
            </a:r>
            <a:r>
              <a:rPr lang="en-GB" dirty="0" smtClean="0"/>
              <a:t>cross-validate</a:t>
            </a:r>
          </a:p>
          <a:p>
            <a:pPr lvl="1"/>
            <a:r>
              <a:rPr lang="en-GB" dirty="0" err="1" smtClean="0"/>
              <a:t>Caruana</a:t>
            </a:r>
            <a:r>
              <a:rPr lang="en-GB" dirty="0" smtClean="0"/>
              <a:t> </a:t>
            </a:r>
            <a:r>
              <a:rPr lang="en-GB" dirty="0" smtClean="0"/>
              <a:t>&amp; </a:t>
            </a:r>
            <a:r>
              <a:rPr lang="en-GB" dirty="0" err="1" smtClean="0"/>
              <a:t>Niculescu-Mizil</a:t>
            </a:r>
            <a:r>
              <a:rPr lang="en-GB" dirty="0" smtClean="0"/>
              <a:t> (2006)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feasible to understand your model</a:t>
            </a:r>
            <a:br>
              <a:rPr lang="en-GB" dirty="0" smtClean="0"/>
            </a:br>
            <a:r>
              <a:rPr lang="en-GB" dirty="0" smtClean="0"/>
              <a:t>(with the caveat that the second feature in your model is in the context of the first feature, and so on)</a:t>
            </a:r>
          </a:p>
        </p:txBody>
      </p:sp>
    </p:spTree>
    <p:extLst>
      <p:ext uri="{BB962C8B-B14F-4D97-AF65-F5344CB8AC3E}">
        <p14:creationId xmlns:p14="http://schemas.microsoft.com/office/powerpoint/2010/main" val="232253484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example</a:t>
            </a:r>
          </a:p>
        </p:txBody>
      </p:sp>
    </p:spTree>
    <p:extLst>
      <p:ext uri="{BB962C8B-B14F-4D97-AF65-F5344CB8AC3E}">
        <p14:creationId xmlns:p14="http://schemas.microsoft.com/office/powerpoint/2010/main" val="967156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Let’s study a classic </a:t>
            </a:r>
            <a:r>
              <a:rPr lang="en-US" dirty="0" smtClean="0"/>
              <a:t>example</a:t>
            </a:r>
          </a:p>
          <a:p>
            <a:endParaRPr lang="en-US" dirty="0" smtClean="0"/>
          </a:p>
          <a:p>
            <a:r>
              <a:rPr lang="en-US" dirty="0" smtClean="0"/>
              <a:t>Drinking too much prune </a:t>
            </a:r>
            <a:r>
              <a:rPr lang="en-US" dirty="0" err="1" smtClean="0"/>
              <a:t>nog</a:t>
            </a:r>
            <a:r>
              <a:rPr lang="en-US" dirty="0" smtClean="0"/>
              <a:t> at a party, and having to make an emergency trip to the Little Researcher’s Room</a:t>
            </a:r>
          </a:p>
        </p:txBody>
      </p:sp>
    </p:spTree>
    <p:extLst>
      <p:ext uri="{BB962C8B-B14F-4D97-AF65-F5344CB8AC3E}">
        <p14:creationId xmlns:p14="http://schemas.microsoft.com/office/powerpoint/2010/main" val="51357421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2018537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8600" y="1447800"/>
            <a:ext cx="7239000" cy="44853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Data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7620000" y="2438400"/>
            <a:ext cx="1524000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Some people are </a:t>
            </a:r>
            <a:r>
              <a:rPr lang="en-US" dirty="0" err="1" smtClean="0"/>
              <a:t>resistent</a:t>
            </a:r>
            <a:r>
              <a:rPr lang="en-US" dirty="0" smtClean="0"/>
              <a:t> to the </a:t>
            </a:r>
            <a:r>
              <a:rPr lang="en-US" dirty="0" err="1" smtClean="0"/>
              <a:t>deletrious</a:t>
            </a:r>
            <a:r>
              <a:rPr lang="en-US" dirty="0" smtClean="0"/>
              <a:t> effects of prunes and can safely enjoy high quantities of prune </a:t>
            </a:r>
            <a:r>
              <a:rPr lang="en-US" dirty="0" err="1" smtClean="0"/>
              <a:t>nog</a:t>
            </a:r>
            <a:r>
              <a:rPr lang="en-US" dirty="0" smtClean="0"/>
              <a:t>!</a:t>
            </a:r>
            <a:endParaRPr lang="en-US" dirty="0"/>
          </a:p>
        </p:txBody>
      </p:sp>
      <p:cxnSp>
        <p:nvCxnSpPr>
          <p:cNvPr id="7" name="Straight Arrow Connector 6"/>
          <p:cNvCxnSpPr>
            <a:stCxn id="5" idx="1"/>
          </p:cNvCxnSpPr>
          <p:nvPr/>
        </p:nvCxnSpPr>
        <p:spPr>
          <a:xfrm rot="10800000">
            <a:off x="7239000" y="2819401"/>
            <a:ext cx="381000" cy="1050161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018494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29592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Learned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Probability of “emergency”=</a:t>
            </a:r>
            <a:br>
              <a:rPr lang="en-US" dirty="0" smtClean="0"/>
            </a:br>
            <a:r>
              <a:rPr lang="en-US" dirty="0" smtClean="0"/>
              <a:t>	0.25 * # Drinks of </a:t>
            </a:r>
            <a:r>
              <a:rPr lang="en-US" dirty="0" err="1" smtClean="0"/>
              <a:t>nog</a:t>
            </a:r>
            <a:r>
              <a:rPr lang="en-US" dirty="0" smtClean="0"/>
              <a:t> last 3 hours</a:t>
            </a:r>
            <a:br>
              <a:rPr lang="en-US" dirty="0" smtClean="0"/>
            </a:br>
            <a:r>
              <a:rPr lang="en-US" dirty="0" smtClean="0"/>
              <a:t>	- 0.018 *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</a:p>
          <a:p>
            <a:endParaRPr lang="en-US" baseline="30000" dirty="0" smtClean="0"/>
          </a:p>
          <a:p>
            <a:r>
              <a:rPr lang="en-US" dirty="0" smtClean="0"/>
              <a:t>But does that actually mean that </a:t>
            </a:r>
            <a:br>
              <a:rPr lang="en-US" dirty="0" smtClean="0"/>
            </a:br>
            <a:r>
              <a:rPr lang="en-US" dirty="0" smtClean="0"/>
              <a:t>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</a:t>
            </a:r>
            <a:r>
              <a:rPr lang="en-US" dirty="0" smtClean="0"/>
              <a:t> is associated with less “emergencies”?</a:t>
            </a:r>
          </a:p>
          <a:p>
            <a:endParaRPr lang="en-US" dirty="0" smtClean="0"/>
          </a:p>
          <a:p>
            <a:r>
              <a:rPr lang="en-US" dirty="0" smtClean="0"/>
              <a:t>No!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4496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</a:t>
            </a:r>
            <a:r>
              <a:rPr lang="en-US" baseline="30000" dirty="0" smtClean="0"/>
              <a:t>2 </a:t>
            </a:r>
            <a:r>
              <a:rPr lang="en-US" dirty="0" smtClean="0"/>
              <a:t>is actually positively correlated with emergencies!</a:t>
            </a:r>
          </a:p>
          <a:p>
            <a:pPr lvl="1"/>
            <a:r>
              <a:rPr lang="en-US" dirty="0" smtClean="0"/>
              <a:t>r=0.59</a:t>
            </a:r>
          </a:p>
          <a:p>
            <a:endParaRPr lang="en-US" dirty="0" smtClean="0"/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9045081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054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relationship is only in the negative direction when (Drinks of </a:t>
            </a:r>
            <a:r>
              <a:rPr lang="en-US" dirty="0" err="1" smtClean="0"/>
              <a:t>nog</a:t>
            </a:r>
            <a:r>
              <a:rPr lang="en-US" dirty="0" smtClean="0"/>
              <a:t> last 3 hours) is already in the model…</a:t>
            </a:r>
          </a:p>
        </p:txBody>
      </p:sp>
      <p:graphicFrame>
        <p:nvGraphicFramePr>
          <p:cNvPr id="4" name="Chart 3"/>
          <p:cNvGraphicFramePr/>
          <p:nvPr/>
        </p:nvGraphicFramePr>
        <p:xfrm>
          <a:off x="1447800" y="1447800"/>
          <a:ext cx="5867400" cy="3581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160246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 of Caveat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So be careful when interpreting linear regression models (or almost any other type of model)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5017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Comments? Questions?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08055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Regression Trees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601054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Regression Trees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(non-linear; </a:t>
            </a:r>
            <a:r>
              <a:rPr lang="en-US" dirty="0" err="1" smtClean="0"/>
              <a:t>RepTree</a:t>
            </a:r>
            <a:r>
              <a:rPr lang="en-US" dirty="0" smtClean="0"/>
              <a:t>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</a:t>
            </a:r>
          </a:p>
          <a:p>
            <a:pPr lvl="1"/>
            <a:r>
              <a:rPr lang="en-US" dirty="0" smtClean="0"/>
              <a:t>else If X&lt;-7</a:t>
            </a:r>
          </a:p>
          <a:p>
            <a:pPr lvl="2"/>
            <a:r>
              <a:rPr lang="en-US" dirty="0" smtClean="0"/>
              <a:t>Y = 4</a:t>
            </a:r>
          </a:p>
          <a:p>
            <a:pPr lvl="2"/>
            <a:r>
              <a:rPr lang="en-US" dirty="0" smtClean="0"/>
              <a:t>Else Y = 3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838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Linear Regression Trees </a:t>
            </a:r>
            <a:br>
              <a:rPr lang="en-US" dirty="0" smtClean="0"/>
            </a:br>
            <a:r>
              <a:rPr lang="en-US" dirty="0" smtClean="0"/>
              <a:t>(linear; M5’)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If X&gt;3</a:t>
            </a:r>
          </a:p>
          <a:p>
            <a:pPr lvl="1"/>
            <a:r>
              <a:rPr lang="en-US" dirty="0" smtClean="0"/>
              <a:t>Y = 2A + 3B</a:t>
            </a:r>
          </a:p>
          <a:p>
            <a:pPr lvl="1"/>
            <a:r>
              <a:rPr lang="en-US" dirty="0" smtClean="0"/>
              <a:t>else If X&lt; -7</a:t>
            </a:r>
          </a:p>
          <a:p>
            <a:pPr lvl="2"/>
            <a:r>
              <a:rPr lang="en-US" dirty="0" smtClean="0"/>
              <a:t>Y = 2A – 3B</a:t>
            </a:r>
          </a:p>
          <a:p>
            <a:pPr lvl="2"/>
            <a:r>
              <a:rPr lang="en-US" dirty="0" smtClean="0"/>
              <a:t>Else Y = 2A + 0.5B + C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95925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9144000" cy="1143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Create a Linear Regression Tree to </a:t>
            </a:r>
            <a:br>
              <a:rPr lang="en-US" dirty="0" smtClean="0"/>
            </a:br>
            <a:r>
              <a:rPr lang="en-US" dirty="0" smtClean="0"/>
              <a:t>Predict Emergencies</a:t>
            </a:r>
            <a:endParaRPr lang="en-US" dirty="0"/>
          </a:p>
        </p:txBody>
      </p:sp>
      <p:pic>
        <p:nvPicPr>
          <p:cNvPr id="19" name="Picture 18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1371599"/>
            <a:ext cx="7696200" cy="46976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76695503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Model Selection in </a:t>
            </a:r>
            <a:br>
              <a:rPr lang="en-US" dirty="0" smtClean="0"/>
            </a:br>
            <a:r>
              <a:rPr lang="en-US" dirty="0" smtClean="0"/>
              <a:t>Linear Regression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Greedy</a:t>
            </a:r>
          </a:p>
          <a:p>
            <a:r>
              <a:rPr lang="en-US" dirty="0" smtClean="0"/>
              <a:t>M5’</a:t>
            </a:r>
          </a:p>
          <a:p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51216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Neural Networks</a:t>
            </a:r>
            <a:endParaRPr lang="en-US" smtClean="0"/>
          </a:p>
        </p:txBody>
      </p:sp>
      <p:sp>
        <p:nvSpPr>
          <p:cNvPr id="6451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Another popular form of regression is neural networks </a:t>
            </a:r>
            <a:br>
              <a:rPr lang="en-GB" dirty="0" smtClean="0"/>
            </a:br>
            <a:r>
              <a:rPr lang="en-GB" dirty="0" smtClean="0"/>
              <a:t>(also called</a:t>
            </a:r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Multilayer</a:t>
            </a:r>
            <a:br>
              <a:rPr lang="en-GB" dirty="0" smtClean="0"/>
            </a:br>
            <a:r>
              <a:rPr lang="en-GB" dirty="0" smtClean="0"/>
              <a:t>Perceptron)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  <p:pic>
        <p:nvPicPr>
          <p:cNvPr id="64516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33800" y="2286000"/>
            <a:ext cx="4660900" cy="3532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517" name="TextBox 4"/>
          <p:cNvSpPr txBox="1">
            <a:spLocks noChangeArrowheads="1"/>
          </p:cNvSpPr>
          <p:nvPr/>
        </p:nvSpPr>
        <p:spPr bwMode="auto">
          <a:xfrm>
            <a:off x="0" y="6019800"/>
            <a:ext cx="5105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>
                <a:latin typeface="Calibri" pitchFamily="34" charset="0"/>
              </a:rPr>
              <a:t>This image courtesy of Andrew W. Moore, Google</a:t>
            </a:r>
            <a:br>
              <a:rPr lang="en-US">
                <a:latin typeface="Calibri" pitchFamily="34" charset="0"/>
              </a:rPr>
            </a:br>
            <a:r>
              <a:rPr lang="en-US">
                <a:latin typeface="Calibri" pitchFamily="34" charset="0"/>
              </a:rPr>
              <a:t> http://www.cs.cmu.edu/~awm/tutorials</a:t>
            </a:r>
          </a:p>
        </p:txBody>
      </p:sp>
    </p:spTree>
    <p:extLst>
      <p:ext uri="{BB962C8B-B14F-4D97-AF65-F5344CB8AC3E}">
        <p14:creationId xmlns:p14="http://schemas.microsoft.com/office/powerpoint/2010/main" val="321243107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Neural Networks</a:t>
            </a:r>
            <a:endParaRPr lang="en-US" smtClean="0"/>
          </a:p>
        </p:txBody>
      </p:sp>
      <p:sp>
        <p:nvSpPr>
          <p:cNvPr id="65539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Neural networks can fit more complex functions than linear regression</a:t>
            </a:r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It is usually near-to-impossible to understand what the heck is going on inside one</a:t>
            </a:r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86431577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err="1" smtClean="0"/>
              <a:t>Soller</a:t>
            </a:r>
            <a:r>
              <a:rPr lang="en-US" dirty="0" smtClean="0"/>
              <a:t> &amp; Stevens (2007)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3400" y="1447800"/>
            <a:ext cx="8048093" cy="541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7729546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Neural Network at the MOMA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0364" y="1600200"/>
            <a:ext cx="7543271" cy="4525963"/>
          </a:xfrm>
        </p:spPr>
      </p:pic>
    </p:spTree>
    <p:extLst>
      <p:ext uri="{BB962C8B-B14F-4D97-AF65-F5344CB8AC3E}">
        <p14:creationId xmlns:p14="http://schemas.microsoft.com/office/powerpoint/2010/main" val="221443780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In fact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The difficulty of interpreting non-linear models is so well known, that </a:t>
            </a:r>
            <a:r>
              <a:rPr lang="en-US" dirty="0" smtClean="0"/>
              <a:t>they put </a:t>
            </a:r>
            <a:r>
              <a:rPr lang="en-US" dirty="0" smtClean="0"/>
              <a:t>up a </a:t>
            </a:r>
            <a:r>
              <a:rPr lang="en-US" dirty="0" smtClean="0"/>
              <a:t>sign </a:t>
            </a:r>
            <a:r>
              <a:rPr lang="en-US" dirty="0" smtClean="0"/>
              <a:t>about </a:t>
            </a:r>
            <a:r>
              <a:rPr lang="en-US" dirty="0" smtClean="0"/>
              <a:t>it on the Belt Parkway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899622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16fuhgeddaboudit.jpg"/>
          <p:cNvPicPr>
            <a:picLocks noChangeAspect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95400" y="0"/>
            <a:ext cx="6400800" cy="6823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46859655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And of course…</a:t>
            </a:r>
            <a:endParaRPr lang="en-US" smtClean="0"/>
          </a:p>
        </p:txBody>
      </p:sp>
      <p:sp>
        <p:nvSpPr>
          <p:cNvPr id="66563" name="Rectangle 3"/>
          <p:cNvSpPr>
            <a:spLocks noGrp="1"/>
          </p:cNvSpPr>
          <p:nvPr>
            <p:ph type="body" idx="1"/>
          </p:nvPr>
        </p:nvSpPr>
        <p:spPr/>
        <p:txBody>
          <a:bodyPr>
            <a:normAutofit fontScale="85000" lnSpcReduction="20000"/>
          </a:bodyPr>
          <a:lstStyle/>
          <a:p>
            <a:pPr eaLnBrk="1" hangingPunct="1"/>
            <a:r>
              <a:rPr lang="en-GB" dirty="0" smtClean="0"/>
              <a:t>There are lots of fancy </a:t>
            </a:r>
            <a:r>
              <a:rPr lang="en-GB" dirty="0" err="1" smtClean="0"/>
              <a:t>regressors</a:t>
            </a:r>
            <a:r>
              <a:rPr lang="en-GB" dirty="0" smtClean="0"/>
              <a:t> in </a:t>
            </a:r>
            <a:r>
              <a:rPr lang="en-GB" dirty="0" smtClean="0"/>
              <a:t>Data </a:t>
            </a:r>
            <a:r>
              <a:rPr lang="en-GB" dirty="0" smtClean="0"/>
              <a:t>Mining </a:t>
            </a:r>
            <a:r>
              <a:rPr lang="en-GB" dirty="0" smtClean="0"/>
              <a:t>packages like </a:t>
            </a:r>
            <a:r>
              <a:rPr lang="en-GB" dirty="0" err="1" smtClean="0"/>
              <a:t>RapidMiner</a:t>
            </a:r>
            <a:endParaRPr lang="en-GB" dirty="0" smtClean="0"/>
          </a:p>
          <a:p>
            <a:pPr eaLnBrk="1" hangingPunct="1"/>
            <a:endParaRPr lang="en-GB" dirty="0" smtClean="0"/>
          </a:p>
          <a:p>
            <a:pPr eaLnBrk="1" hangingPunct="1"/>
            <a:r>
              <a:rPr lang="en-GB" dirty="0" smtClean="0"/>
              <a:t>Support Vector Machine</a:t>
            </a:r>
            <a:endParaRPr lang="en-GB" dirty="0" smtClean="0"/>
          </a:p>
          <a:p>
            <a:pPr eaLnBrk="1" hangingPunct="1"/>
            <a:r>
              <a:rPr lang="en-GB" dirty="0" smtClean="0"/>
              <a:t>Poisson Regression</a:t>
            </a:r>
          </a:p>
          <a:p>
            <a:pPr eaLnBrk="1" hangingPunct="1"/>
            <a:r>
              <a:rPr lang="en-GB" dirty="0" smtClean="0"/>
              <a:t>LOESS </a:t>
            </a:r>
            <a:r>
              <a:rPr lang="en-GB" dirty="0" smtClean="0"/>
              <a:t>Regression (“Locally weighted scatterplot smoothing”)</a:t>
            </a:r>
          </a:p>
          <a:p>
            <a:pPr eaLnBrk="1" hangingPunct="1"/>
            <a:r>
              <a:rPr lang="en-GB" dirty="0" smtClean="0"/>
              <a:t>Regularization-based Regression</a:t>
            </a:r>
            <a:br>
              <a:rPr lang="en-GB" dirty="0" smtClean="0"/>
            </a:br>
            <a:r>
              <a:rPr lang="en-GB" dirty="0" smtClean="0"/>
              <a:t>(forces parameters towards zero)</a:t>
            </a:r>
          </a:p>
          <a:p>
            <a:pPr lvl="1"/>
            <a:r>
              <a:rPr lang="en-GB" dirty="0" smtClean="0"/>
              <a:t>Lasso Regression (“Least absolute shrinkage and selection operator”)</a:t>
            </a:r>
          </a:p>
          <a:p>
            <a:pPr lvl="1"/>
            <a:r>
              <a:rPr lang="en-GB" dirty="0" smtClean="0"/>
              <a:t>Ridge Regression</a:t>
            </a: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22659183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Assignment </a:t>
            </a:r>
            <a:r>
              <a:rPr lang="en-US" dirty="0" smtClean="0"/>
              <a:t>5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Let’s discuss your solutions to assignment </a:t>
            </a:r>
            <a:r>
              <a:rPr lang="en-US" dirty="0" smtClean="0"/>
              <a:t>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5022704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/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7587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val="4252992117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sz="4000" dirty="0" smtClean="0"/>
              <a:t>How can you tell if </a:t>
            </a:r>
            <a:br>
              <a:rPr lang="en-GB" sz="4000" dirty="0" smtClean="0"/>
            </a:br>
            <a:r>
              <a:rPr lang="en-GB" sz="4000" dirty="0" smtClean="0"/>
              <a:t>a regression model is any good?</a:t>
            </a:r>
            <a:endParaRPr lang="en-US" sz="4000" dirty="0" smtClean="0"/>
          </a:p>
        </p:txBody>
      </p:sp>
      <p:sp>
        <p:nvSpPr>
          <p:cNvPr id="68611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Correlation/r</a:t>
            </a:r>
            <a:r>
              <a:rPr lang="en-GB" baseline="30000" dirty="0" smtClean="0"/>
              <a:t>2</a:t>
            </a:r>
            <a:endParaRPr lang="en-GB" dirty="0"/>
          </a:p>
          <a:p>
            <a:pPr eaLnBrk="1" hangingPunct="1"/>
            <a:r>
              <a:rPr lang="en-GB" dirty="0" smtClean="0"/>
              <a:t>RMSE/MAD</a:t>
            </a:r>
          </a:p>
          <a:p>
            <a:pPr eaLnBrk="1" hangingPunct="1"/>
            <a:endParaRPr lang="en-GB" dirty="0"/>
          </a:p>
          <a:p>
            <a:pPr eaLnBrk="1" hangingPunct="1"/>
            <a:r>
              <a:rPr lang="en-GB" dirty="0" smtClean="0"/>
              <a:t>What are the advantages/disadvantages of each?</a:t>
            </a:r>
            <a:endParaRPr lang="en-GB" dirty="0" smtClean="0"/>
          </a:p>
          <a:p>
            <a:pPr eaLnBrk="1" hangingPunct="1">
              <a:buFont typeface="Arial" charset="0"/>
              <a:buNone/>
            </a:pPr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353434155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GB" sz="4000" dirty="0" smtClean="0"/>
              <a:t>Cross-validation concerns</a:t>
            </a:r>
            <a:endParaRPr lang="en-US" sz="4000" dirty="0" smtClean="0"/>
          </a:p>
        </p:txBody>
      </p:sp>
      <p:sp>
        <p:nvSpPr>
          <p:cNvPr id="69635" name="Rectangle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The same as classifiers</a:t>
            </a:r>
            <a:endParaRPr lang="en-US" b="1" dirty="0" smtClean="0"/>
          </a:p>
        </p:txBody>
      </p:sp>
    </p:spTree>
    <p:extLst>
      <p:ext uri="{BB962C8B-B14F-4D97-AF65-F5344CB8AC3E}">
        <p14:creationId xmlns:p14="http://schemas.microsoft.com/office/powerpoint/2010/main" val="387310726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Significance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 test/t test</a:t>
            </a:r>
          </a:p>
          <a:p>
            <a:endParaRPr lang="en-US" dirty="0"/>
          </a:p>
          <a:p>
            <a:r>
              <a:rPr lang="en-US" dirty="0" smtClean="0"/>
              <a:t>But make sure to take non-independence into account!</a:t>
            </a:r>
          </a:p>
          <a:p>
            <a:pPr lvl="1"/>
            <a:r>
              <a:rPr lang="en-US" dirty="0" smtClean="0"/>
              <a:t>Using a student term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32122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Statistical Significance Testing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 test/t test</a:t>
            </a:r>
          </a:p>
          <a:p>
            <a:endParaRPr lang="en-US" dirty="0"/>
          </a:p>
          <a:p>
            <a:r>
              <a:rPr lang="en-US" dirty="0" smtClean="0"/>
              <a:t>But make sure to take non-independence into account!</a:t>
            </a:r>
          </a:p>
          <a:p>
            <a:pPr lvl="1"/>
            <a:r>
              <a:rPr lang="en-US" dirty="0" smtClean="0"/>
              <a:t>Using a student term</a:t>
            </a:r>
            <a:br>
              <a:rPr lang="en-US" dirty="0" smtClean="0"/>
            </a:br>
            <a:r>
              <a:rPr lang="en-US" dirty="0"/>
              <a:t>(but note, your </a:t>
            </a:r>
            <a:r>
              <a:rPr lang="en-US" dirty="0" err="1"/>
              <a:t>regressor</a:t>
            </a:r>
            <a:r>
              <a:rPr lang="en-US" dirty="0"/>
              <a:t> itself should not predict using student as a variable… unless you want it to only work in your original population)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07870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As before…</a:t>
            </a:r>
          </a:p>
        </p:txBody>
      </p:sp>
      <p:sp>
        <p:nvSpPr>
          <p:cNvPr id="74755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eaLnBrk="1" hangingPunct="1"/>
            <a:r>
              <a:rPr lang="en-US" dirty="0" smtClean="0"/>
              <a:t>You want to make sure to account for the non-independence between students when you test significance</a:t>
            </a:r>
          </a:p>
          <a:p>
            <a:pPr eaLnBrk="1" hangingPunct="1"/>
            <a:endParaRPr lang="en-US" dirty="0" smtClean="0"/>
          </a:p>
          <a:p>
            <a:pPr eaLnBrk="1" hangingPunct="1"/>
            <a:r>
              <a:rPr lang="en-US" dirty="0" smtClean="0"/>
              <a:t>An F test is fine, just include a student term</a:t>
            </a:r>
          </a:p>
          <a:p>
            <a:pPr eaLnBrk="1" hangingPunct="1">
              <a:buFont typeface="Arial" charset="0"/>
              <a:buNone/>
            </a:pPr>
            <a:r>
              <a:rPr lang="en-US" dirty="0" smtClean="0"/>
              <a:t>	(but note, your </a:t>
            </a:r>
            <a:r>
              <a:rPr lang="en-US" dirty="0" err="1" smtClean="0"/>
              <a:t>regressor</a:t>
            </a:r>
            <a:r>
              <a:rPr lang="en-US" dirty="0" smtClean="0"/>
              <a:t> itself should not predict using student as a variable… unless you want it to only work in your original population)</a:t>
            </a:r>
          </a:p>
        </p:txBody>
      </p:sp>
    </p:spTree>
    <p:extLst>
      <p:ext uri="{BB962C8B-B14F-4D97-AF65-F5344CB8AC3E}">
        <p14:creationId xmlns:p14="http://schemas.microsoft.com/office/powerpoint/2010/main" val="420034282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Alternatives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GB" dirty="0" smtClean="0"/>
              <a:t>Bayesian Information </a:t>
            </a:r>
            <a:r>
              <a:rPr lang="en-GB" dirty="0" smtClean="0"/>
              <a:t>Criterion</a:t>
            </a:r>
          </a:p>
          <a:p>
            <a:r>
              <a:rPr lang="en-GB" dirty="0" err="1" smtClean="0"/>
              <a:t>Akaike</a:t>
            </a:r>
            <a:r>
              <a:rPr lang="en-GB" dirty="0" smtClean="0"/>
              <a:t> Information Criterion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 smtClean="0"/>
              <a:t>Makes trade-off between goodness of fit and flexibility of fit (number of parameters)</a:t>
            </a:r>
          </a:p>
          <a:p>
            <a:endParaRPr lang="en-US" dirty="0" smtClean="0"/>
          </a:p>
          <a:p>
            <a:r>
              <a:rPr lang="en-US" dirty="0" smtClean="0"/>
              <a:t>Said </a:t>
            </a:r>
            <a:r>
              <a:rPr lang="en-US" dirty="0" smtClean="0"/>
              <a:t>to be statistically equivalent to </a:t>
            </a:r>
            <a:r>
              <a:rPr lang="en-US" dirty="0" smtClean="0"/>
              <a:t>cross-validation</a:t>
            </a:r>
          </a:p>
          <a:p>
            <a:pPr lvl="1"/>
            <a:r>
              <a:rPr lang="en-US" dirty="0" smtClean="0"/>
              <a:t>May be preferable for some audiences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214680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Questions? Comments?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836199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 smtClean="0"/>
              <a:t>Asgn</a:t>
            </a:r>
            <a:r>
              <a:rPr lang="en-US" dirty="0" smtClean="0"/>
              <a:t>. 7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017302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Next Class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51816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Wednesday, </a:t>
            </a:r>
            <a:r>
              <a:rPr lang="en-US" dirty="0" smtClean="0"/>
              <a:t>March 13</a:t>
            </a:r>
          </a:p>
          <a:p>
            <a:endParaRPr lang="en-US" dirty="0" smtClean="0"/>
          </a:p>
          <a:p>
            <a:r>
              <a:rPr lang="en-US" dirty="0" smtClean="0"/>
              <a:t>Imputation in Prediction</a:t>
            </a:r>
            <a:endParaRPr lang="en-US" dirty="0" smtClean="0"/>
          </a:p>
          <a:p>
            <a:endParaRPr lang="en-US" dirty="0"/>
          </a:p>
          <a:p>
            <a:r>
              <a:rPr lang="en-US" b="1" dirty="0" smtClean="0"/>
              <a:t>Readings</a:t>
            </a:r>
          </a:p>
          <a:p>
            <a:r>
              <a:rPr lang="en-US" dirty="0"/>
              <a:t>Schafer, J.L., Graham, J.W. (2002) Missing Data: Our View of the State of the Art. Psychological Methods, 7 (2), 147-177</a:t>
            </a:r>
            <a:endParaRPr lang="en-US" dirty="0"/>
          </a:p>
          <a:p>
            <a:endParaRPr lang="en-US" dirty="0"/>
          </a:p>
          <a:p>
            <a:r>
              <a:rPr lang="en-US" b="1" dirty="0"/>
              <a:t>Assignments Due: </a:t>
            </a:r>
            <a:r>
              <a:rPr lang="en-US" dirty="0" smtClean="0"/>
              <a:t>None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4742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The End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7911</TotalTime>
  <Words>784</Words>
  <Application>Microsoft Office PowerPoint</Application>
  <PresentationFormat>On-screen Show (4:3)</PresentationFormat>
  <Paragraphs>201</Paragraphs>
  <Slides>45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46" baseType="lpstr">
      <vt:lpstr>Office Theme</vt:lpstr>
      <vt:lpstr>Special Topics in Educational Data Mining</vt:lpstr>
      <vt:lpstr>Today’s Class</vt:lpstr>
      <vt:lpstr>Regression in Prediction</vt:lpstr>
      <vt:lpstr>Regression in Prediction</vt:lpstr>
      <vt:lpstr>Regression</vt:lpstr>
      <vt:lpstr>Regression</vt:lpstr>
      <vt:lpstr>Linear Regression</vt:lpstr>
      <vt:lpstr>Linear Regression</vt:lpstr>
      <vt:lpstr>Linear Regression</vt:lpstr>
      <vt:lpstr>Non-linear inputs</vt:lpstr>
      <vt:lpstr>Linear Regression</vt:lpstr>
      <vt:lpstr>Example of Caveat</vt:lpstr>
      <vt:lpstr>Example of Caveat</vt:lpstr>
      <vt:lpstr>Data</vt:lpstr>
      <vt:lpstr>Data</vt:lpstr>
      <vt:lpstr>Learned Function</vt:lpstr>
      <vt:lpstr>Learned Function</vt:lpstr>
      <vt:lpstr>Example of Caveat</vt:lpstr>
      <vt:lpstr>Example of Caveat</vt:lpstr>
      <vt:lpstr>Example of Caveat</vt:lpstr>
      <vt:lpstr>Comments? Questions?</vt:lpstr>
      <vt:lpstr>Regression Trees</vt:lpstr>
      <vt:lpstr>Regression Trees  (non-linear; RepTree)</vt:lpstr>
      <vt:lpstr>Linear Regression Trees  (linear; M5’)</vt:lpstr>
      <vt:lpstr>Create a Linear Regression Tree to  Predict Emergencies</vt:lpstr>
      <vt:lpstr>Model Selection in  Linear Regression</vt:lpstr>
      <vt:lpstr>Neural Networks</vt:lpstr>
      <vt:lpstr>Neural Networks</vt:lpstr>
      <vt:lpstr>Soller &amp; Stevens (2007)</vt:lpstr>
      <vt:lpstr>Neural Network at the MOMA</vt:lpstr>
      <vt:lpstr>In fact</vt:lpstr>
      <vt:lpstr>PowerPoint Presentation</vt:lpstr>
      <vt:lpstr>And of course…</vt:lpstr>
      <vt:lpstr>Assignment 5</vt:lpstr>
      <vt:lpstr>How can you tell if  a regression model is any good?</vt:lpstr>
      <vt:lpstr>How can you tell if  a regression model is any good?</vt:lpstr>
      <vt:lpstr>Cross-validation concerns</vt:lpstr>
      <vt:lpstr>Statistical Significance Testing</vt:lpstr>
      <vt:lpstr>Statistical Significance Testing</vt:lpstr>
      <vt:lpstr>As before…</vt:lpstr>
      <vt:lpstr>Alternatives</vt:lpstr>
      <vt:lpstr>Questions? Comments?</vt:lpstr>
      <vt:lpstr>Asgn. 7</vt:lpstr>
      <vt:lpstr>Next Class</vt:lpstr>
      <vt:lpstr>The End</vt:lpstr>
    </vt:vector>
  </TitlesOfParts>
  <Company>Worcester Polytechnic Institute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for the Learning Sciences</dc:title>
  <dc:creator>rsbaker</dc:creator>
  <cp:lastModifiedBy>Baker, Ryan Shaun</cp:lastModifiedBy>
  <cp:revision>689</cp:revision>
  <dcterms:created xsi:type="dcterms:W3CDTF">2010-01-07T20:34:12Z</dcterms:created>
  <dcterms:modified xsi:type="dcterms:W3CDTF">2013-03-07T19:42:21Z</dcterms:modified>
</cp:coreProperties>
</file>