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516" r:id="rId4"/>
    <p:sldId id="517" r:id="rId5"/>
    <p:sldId id="518" r:id="rId6"/>
    <p:sldId id="519" r:id="rId7"/>
    <p:sldId id="520" r:id="rId8"/>
    <p:sldId id="522" r:id="rId9"/>
    <p:sldId id="523" r:id="rId10"/>
    <p:sldId id="486" r:id="rId11"/>
    <p:sldId id="515" r:id="rId12"/>
    <p:sldId id="490" r:id="rId13"/>
    <p:sldId id="524" r:id="rId14"/>
    <p:sldId id="525" r:id="rId15"/>
    <p:sldId id="526" r:id="rId16"/>
    <p:sldId id="527" r:id="rId17"/>
    <p:sldId id="502" r:id="rId18"/>
    <p:sldId id="528" r:id="rId19"/>
    <p:sldId id="529" r:id="rId20"/>
    <p:sldId id="530" r:id="rId21"/>
    <p:sldId id="531" r:id="rId22"/>
    <p:sldId id="533" r:id="rId23"/>
    <p:sldId id="537" r:id="rId24"/>
    <p:sldId id="541" r:id="rId25"/>
    <p:sldId id="534" r:id="rId26"/>
    <p:sldId id="535" r:id="rId27"/>
    <p:sldId id="536" r:id="rId28"/>
    <p:sldId id="542" r:id="rId29"/>
    <p:sldId id="538" r:id="rId30"/>
    <p:sldId id="539" r:id="rId31"/>
    <p:sldId id="540" r:id="rId32"/>
    <p:sldId id="545" r:id="rId33"/>
    <p:sldId id="543" r:id="rId34"/>
    <p:sldId id="544" r:id="rId35"/>
    <p:sldId id="546" r:id="rId36"/>
    <p:sldId id="548" r:id="rId37"/>
    <p:sldId id="547" r:id="rId38"/>
    <p:sldId id="549" r:id="rId39"/>
    <p:sldId id="532" r:id="rId40"/>
    <p:sldId id="412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82" d="100"/>
          <a:sy n="82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March </a:t>
            </a:r>
            <a:r>
              <a:rPr lang="en-US" dirty="0" smtClean="0"/>
              <a:t>6, </a:t>
            </a:r>
            <a:r>
              <a:rPr lang="en-US" dirty="0" smtClean="0"/>
              <a:t>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Advanced Detector Validation and Evaluation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Calculating Statistical Significance for EDM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this point, we’ve discussed cross-validation mostly</a:t>
            </a:r>
          </a:p>
          <a:p>
            <a:endParaRPr lang="en-US" dirty="0"/>
          </a:p>
          <a:p>
            <a:r>
              <a:rPr lang="en-US" dirty="0" smtClean="0"/>
              <a:t>Tests generalizability</a:t>
            </a:r>
          </a:p>
          <a:p>
            <a:r>
              <a:rPr lang="en-US" dirty="0" smtClean="0"/>
              <a:t>Relatively mathematically easy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13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it’s possible to calculate statistical significance for some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A’ specifically</a:t>
            </a:r>
          </a:p>
          <a:p>
            <a:endParaRPr lang="en-US" dirty="0"/>
          </a:p>
          <a:p>
            <a:r>
              <a:rPr lang="en-US" dirty="0" smtClean="0"/>
              <a:t>The next few slides will be review…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286000"/>
            <a:ext cx="874395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14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Two Models</a:t>
            </a:r>
            <a:br>
              <a:rPr lang="en-US" dirty="0" smtClean="0"/>
            </a:br>
            <a:r>
              <a:rPr lang="en-US" dirty="0" smtClean="0"/>
              <a:t>(Review)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29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Model to </a:t>
            </a:r>
            <a:r>
              <a:rPr lang="en-US" dirty="0" smtClean="0"/>
              <a:t>Chance</a:t>
            </a:r>
            <a:br>
              <a:rPr lang="en-US" dirty="0" smtClean="0"/>
            </a:br>
            <a:r>
              <a:rPr lang="en-US" dirty="0" smtClean="0"/>
              <a:t>(Review)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4429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81600" y="2438400"/>
            <a:ext cx="10668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0.5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3657600"/>
            <a:ext cx="28956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0</a:t>
            </a:r>
            <a:br>
              <a:rPr lang="en-US" sz="4800" dirty="0" smtClean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05746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test assumes independence</a:t>
            </a:r>
          </a:p>
          <a:p>
            <a:endParaRPr lang="en-US" dirty="0"/>
          </a:p>
          <a:p>
            <a:r>
              <a:rPr lang="en-US" dirty="0" smtClean="0"/>
              <a:t>If you have multiple data points per student</a:t>
            </a:r>
          </a:p>
          <a:p>
            <a:endParaRPr lang="en-US" dirty="0"/>
          </a:p>
          <a:p>
            <a:r>
              <a:rPr lang="en-US" dirty="0" smtClean="0"/>
              <a:t>Then this assumption is not only wrong, it’s dangerous</a:t>
            </a:r>
          </a:p>
          <a:p>
            <a:pPr lvl="1"/>
            <a:r>
              <a:rPr lang="en-US" dirty="0" smtClean="0"/>
              <a:t>Biases in the direction of statistical significance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5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borrow a technique from the meta-analysis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70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it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/>
              <a:t>What is it usually used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81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Warning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publishing using this techniques, it is probably wise to cite the appropriate paper but not mention the words </a:t>
            </a:r>
            <a:r>
              <a:rPr lang="en-US" i="1" dirty="0" smtClean="0"/>
              <a:t>meta-analysis</a:t>
            </a:r>
          </a:p>
          <a:p>
            <a:endParaRPr lang="en-US" i="1" dirty="0"/>
          </a:p>
          <a:p>
            <a:r>
              <a:rPr lang="en-US" dirty="0" smtClean="0"/>
              <a:t>Some reviewers just can’t deal with the idea that one can use meta-analytic statistical techniques in cases other than meta-analysis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8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Combining </a:t>
            </a:r>
            <a:r>
              <a:rPr lang="en-US" dirty="0" smtClean="0"/>
              <a:t>Statistical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Stouffer’s Z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Z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   </a:t>
            </a:r>
            <a:r>
              <a:rPr lang="en-US" dirty="0" err="1" smtClean="0"/>
              <a:t>sqrt</a:t>
            </a:r>
            <a:r>
              <a:rPr lang="en-US" dirty="0" smtClean="0"/>
              <a:t>(K)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0" y="3352800"/>
            <a:ext cx="1143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544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consider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model better than chance?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85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Student 1 A’ = 0.69, </a:t>
            </a:r>
            <a:r>
              <a:rPr lang="en-US" dirty="0" err="1" smtClean="0"/>
              <a:t>Np</a:t>
            </a:r>
            <a:r>
              <a:rPr lang="en-US" dirty="0" smtClean="0"/>
              <a:t> = 12, </a:t>
            </a:r>
            <a:r>
              <a:rPr lang="en-US" dirty="0" err="1" smtClean="0"/>
              <a:t>Nn</a:t>
            </a:r>
            <a:r>
              <a:rPr lang="en-US" dirty="0" smtClean="0"/>
              <a:t> = 13</a:t>
            </a:r>
          </a:p>
          <a:p>
            <a:r>
              <a:rPr lang="en-US" dirty="0" smtClean="0"/>
              <a:t>Student 2 A’ = 0.65, </a:t>
            </a:r>
            <a:r>
              <a:rPr lang="en-US" dirty="0" err="1" smtClean="0"/>
              <a:t>Np</a:t>
            </a:r>
            <a:r>
              <a:rPr lang="en-US" dirty="0" smtClean="0"/>
              <a:t> = 14, </a:t>
            </a:r>
            <a:r>
              <a:rPr lang="en-US" dirty="0" err="1" smtClean="0"/>
              <a:t>Nn</a:t>
            </a:r>
            <a:r>
              <a:rPr lang="en-US" dirty="0" smtClean="0"/>
              <a:t> = 20</a:t>
            </a:r>
          </a:p>
          <a:p>
            <a:r>
              <a:rPr lang="en-US" dirty="0" smtClean="0"/>
              <a:t>Student 3 A’ = 0.72, </a:t>
            </a:r>
            <a:r>
              <a:rPr lang="en-US" dirty="0" err="1" smtClean="0"/>
              <a:t>Np</a:t>
            </a:r>
            <a:r>
              <a:rPr lang="en-US" dirty="0" smtClean="0"/>
              <a:t> = 16, </a:t>
            </a:r>
            <a:r>
              <a:rPr lang="en-US" dirty="0" err="1" smtClean="0"/>
              <a:t>Nn</a:t>
            </a:r>
            <a:r>
              <a:rPr lang="en-US" dirty="0" smtClean="0"/>
              <a:t> = 25</a:t>
            </a:r>
          </a:p>
          <a:p>
            <a:r>
              <a:rPr lang="en-US" dirty="0" smtClean="0"/>
              <a:t>Student 4 A’ = 0.83, </a:t>
            </a:r>
            <a:r>
              <a:rPr lang="en-US" dirty="0" err="1" smtClean="0"/>
              <a:t>Np</a:t>
            </a:r>
            <a:r>
              <a:rPr lang="en-US" dirty="0" smtClean="0"/>
              <a:t> = 70, </a:t>
            </a:r>
            <a:r>
              <a:rPr lang="en-US" dirty="0" err="1" smtClean="0"/>
              <a:t>Nn</a:t>
            </a:r>
            <a:r>
              <a:rPr lang="en-US" dirty="0" smtClean="0"/>
              <a:t> = 55</a:t>
            </a:r>
          </a:p>
          <a:p>
            <a:r>
              <a:rPr lang="en-US" dirty="0" smtClean="0"/>
              <a:t>Student 5 A’ = 0.86, </a:t>
            </a:r>
            <a:r>
              <a:rPr lang="en-US" dirty="0" err="1" smtClean="0"/>
              <a:t>Np</a:t>
            </a:r>
            <a:r>
              <a:rPr lang="en-US" dirty="0" smtClean="0"/>
              <a:t> = 80, </a:t>
            </a:r>
            <a:r>
              <a:rPr lang="en-US" dirty="0" err="1" smtClean="0"/>
              <a:t>Nn</a:t>
            </a:r>
            <a:r>
              <a:rPr lang="en-US" dirty="0" smtClean="0"/>
              <a:t> = 60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Overall A’ = 0.80, </a:t>
            </a:r>
            <a:r>
              <a:rPr lang="en-US" dirty="0" err="1" smtClean="0"/>
              <a:t>Np</a:t>
            </a:r>
            <a:r>
              <a:rPr lang="en-US" dirty="0" smtClean="0"/>
              <a:t> = 192, </a:t>
            </a:r>
            <a:r>
              <a:rPr lang="en-US" dirty="0" err="1" smtClean="0"/>
              <a:t>Nn</a:t>
            </a:r>
            <a:r>
              <a:rPr lang="en-US" dirty="0" smtClean="0"/>
              <a:t> = 173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3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Student 1 A’ = 0.69, </a:t>
            </a:r>
            <a:r>
              <a:rPr lang="en-US" dirty="0" err="1" smtClean="0"/>
              <a:t>Np</a:t>
            </a:r>
            <a:r>
              <a:rPr lang="en-US" dirty="0" smtClean="0"/>
              <a:t> = 12, </a:t>
            </a:r>
            <a:r>
              <a:rPr lang="en-US" dirty="0" err="1" smtClean="0"/>
              <a:t>Nn</a:t>
            </a:r>
            <a:r>
              <a:rPr lang="en-US" dirty="0" smtClean="0"/>
              <a:t> = 13</a:t>
            </a:r>
          </a:p>
          <a:p>
            <a:r>
              <a:rPr lang="en-US" dirty="0" smtClean="0"/>
              <a:t>Student 2 A’ = 0.65, </a:t>
            </a:r>
            <a:r>
              <a:rPr lang="en-US" dirty="0" err="1" smtClean="0"/>
              <a:t>Np</a:t>
            </a:r>
            <a:r>
              <a:rPr lang="en-US" dirty="0" smtClean="0"/>
              <a:t> = 14, </a:t>
            </a:r>
            <a:r>
              <a:rPr lang="en-US" dirty="0" err="1" smtClean="0"/>
              <a:t>Nn</a:t>
            </a:r>
            <a:r>
              <a:rPr lang="en-US" dirty="0" smtClean="0"/>
              <a:t> = 20</a:t>
            </a:r>
          </a:p>
          <a:p>
            <a:r>
              <a:rPr lang="en-US" dirty="0" smtClean="0"/>
              <a:t>Student 3 A’ = 0.72, </a:t>
            </a:r>
            <a:r>
              <a:rPr lang="en-US" dirty="0" err="1" smtClean="0"/>
              <a:t>Np</a:t>
            </a:r>
            <a:r>
              <a:rPr lang="en-US" dirty="0" smtClean="0"/>
              <a:t> = 16, </a:t>
            </a:r>
            <a:r>
              <a:rPr lang="en-US" dirty="0" err="1" smtClean="0"/>
              <a:t>Nn</a:t>
            </a:r>
            <a:r>
              <a:rPr lang="en-US" dirty="0" smtClean="0"/>
              <a:t> = 25</a:t>
            </a:r>
          </a:p>
          <a:p>
            <a:r>
              <a:rPr lang="en-US" dirty="0" smtClean="0"/>
              <a:t>Student 4 A’ = 0.83, </a:t>
            </a:r>
            <a:r>
              <a:rPr lang="en-US" dirty="0" err="1" smtClean="0"/>
              <a:t>Np</a:t>
            </a:r>
            <a:r>
              <a:rPr lang="en-US" dirty="0" smtClean="0"/>
              <a:t> = 70, </a:t>
            </a:r>
            <a:r>
              <a:rPr lang="en-US" dirty="0" err="1" smtClean="0"/>
              <a:t>Nn</a:t>
            </a:r>
            <a:r>
              <a:rPr lang="en-US" dirty="0" smtClean="0"/>
              <a:t> = 55</a:t>
            </a:r>
          </a:p>
          <a:p>
            <a:r>
              <a:rPr lang="en-US" dirty="0" smtClean="0"/>
              <a:t>Student 5 A’ = 0.86, </a:t>
            </a:r>
            <a:r>
              <a:rPr lang="en-US" dirty="0" err="1" smtClean="0"/>
              <a:t>Np</a:t>
            </a:r>
            <a:r>
              <a:rPr lang="en-US" dirty="0" smtClean="0"/>
              <a:t> = 80, </a:t>
            </a:r>
            <a:r>
              <a:rPr lang="en-US" dirty="0" err="1" smtClean="0"/>
              <a:t>Nn</a:t>
            </a:r>
            <a:r>
              <a:rPr lang="en-US" dirty="0" smtClean="0"/>
              <a:t> = 60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Overall A’ = 0.80,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192,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173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069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Student 1 A’ = 0.69,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12,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13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Student 2 A’ = 0.65,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14,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20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Student 3 A’ = 0.72,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16,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25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Student 4 A’ = 0.83,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70,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55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Student 5 A’ = 0.86, </a:t>
            </a:r>
            <a:r>
              <a:rPr lang="en-US" b="1" dirty="0" err="1" smtClean="0">
                <a:solidFill>
                  <a:srgbClr val="FF0000"/>
                </a:solidFill>
              </a:rPr>
              <a:t>Np</a:t>
            </a:r>
            <a:r>
              <a:rPr lang="en-US" b="1" dirty="0" smtClean="0">
                <a:solidFill>
                  <a:srgbClr val="FF0000"/>
                </a:solidFill>
              </a:rPr>
              <a:t> = 80, </a:t>
            </a:r>
            <a:r>
              <a:rPr lang="en-US" b="1" dirty="0" err="1" smtClean="0">
                <a:solidFill>
                  <a:srgbClr val="FF0000"/>
                </a:solidFill>
              </a:rPr>
              <a:t>Nn</a:t>
            </a:r>
            <a:r>
              <a:rPr lang="en-US" b="1" dirty="0" smtClean="0">
                <a:solidFill>
                  <a:srgbClr val="FF0000"/>
                </a:solidFill>
              </a:rPr>
              <a:t> = 60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Overall A’ = 0.80, </a:t>
            </a:r>
            <a:r>
              <a:rPr lang="en-US" dirty="0" err="1" smtClean="0"/>
              <a:t>Np</a:t>
            </a:r>
            <a:r>
              <a:rPr lang="en-US" dirty="0" smtClean="0"/>
              <a:t> = 192, </a:t>
            </a:r>
            <a:r>
              <a:rPr lang="en-US" dirty="0" err="1" smtClean="0"/>
              <a:t>Nn</a:t>
            </a:r>
            <a:r>
              <a:rPr lang="en-US" dirty="0" smtClean="0"/>
              <a:t> = 173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90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methods can be used to compare between </a:t>
            </a:r>
            <a:r>
              <a:rPr lang="en-US" dirty="0" smtClean="0"/>
              <a:t>A’ for different models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527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 models significantly different?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A’a</a:t>
            </a:r>
            <a:r>
              <a:rPr lang="en-US" dirty="0" smtClean="0"/>
              <a:t> = 0.69, </a:t>
            </a:r>
            <a:r>
              <a:rPr lang="en-US" dirty="0" err="1" smtClean="0"/>
              <a:t>A’b</a:t>
            </a:r>
            <a:r>
              <a:rPr lang="en-US" dirty="0" smtClean="0"/>
              <a:t> = 0.72, </a:t>
            </a:r>
            <a:r>
              <a:rPr lang="en-US" dirty="0" err="1" smtClean="0"/>
              <a:t>Np</a:t>
            </a:r>
            <a:r>
              <a:rPr lang="en-US" dirty="0" smtClean="0"/>
              <a:t> = 12, </a:t>
            </a:r>
            <a:r>
              <a:rPr lang="en-US" dirty="0" err="1" smtClean="0"/>
              <a:t>Nn</a:t>
            </a:r>
            <a:r>
              <a:rPr lang="en-US" dirty="0" smtClean="0"/>
              <a:t> = 13</a:t>
            </a:r>
          </a:p>
          <a:p>
            <a:r>
              <a:rPr lang="en-US" dirty="0" err="1" smtClean="0"/>
              <a:t>A’a</a:t>
            </a:r>
            <a:r>
              <a:rPr lang="en-US" dirty="0" smtClean="0"/>
              <a:t> = 0.65, </a:t>
            </a:r>
            <a:r>
              <a:rPr lang="en-US" dirty="0" err="1"/>
              <a:t>A’b</a:t>
            </a:r>
            <a:r>
              <a:rPr lang="en-US" dirty="0"/>
              <a:t> = </a:t>
            </a:r>
            <a:r>
              <a:rPr lang="en-US" dirty="0" smtClean="0"/>
              <a:t>0.64, </a:t>
            </a:r>
            <a:r>
              <a:rPr lang="en-US" dirty="0" err="1" smtClean="0"/>
              <a:t>Np</a:t>
            </a:r>
            <a:r>
              <a:rPr lang="en-US" dirty="0" smtClean="0"/>
              <a:t> = 14, </a:t>
            </a:r>
            <a:r>
              <a:rPr lang="en-US" dirty="0" err="1" smtClean="0"/>
              <a:t>Nn</a:t>
            </a:r>
            <a:r>
              <a:rPr lang="en-US" dirty="0" smtClean="0"/>
              <a:t> = 20</a:t>
            </a:r>
          </a:p>
          <a:p>
            <a:r>
              <a:rPr lang="en-US" dirty="0" err="1" smtClean="0"/>
              <a:t>A’a</a:t>
            </a:r>
            <a:r>
              <a:rPr lang="en-US" dirty="0" smtClean="0"/>
              <a:t> = 0.72, </a:t>
            </a:r>
            <a:r>
              <a:rPr lang="en-US" dirty="0" err="1"/>
              <a:t>A’b</a:t>
            </a:r>
            <a:r>
              <a:rPr lang="en-US" dirty="0"/>
              <a:t> = </a:t>
            </a:r>
            <a:r>
              <a:rPr lang="en-US" dirty="0" smtClean="0"/>
              <a:t>0.75, </a:t>
            </a:r>
            <a:r>
              <a:rPr lang="en-US" dirty="0" err="1" smtClean="0"/>
              <a:t>Np</a:t>
            </a:r>
            <a:r>
              <a:rPr lang="en-US" dirty="0" smtClean="0"/>
              <a:t> = 16, </a:t>
            </a:r>
            <a:r>
              <a:rPr lang="en-US" dirty="0" err="1" smtClean="0"/>
              <a:t>Nn</a:t>
            </a:r>
            <a:r>
              <a:rPr lang="en-US" dirty="0" smtClean="0"/>
              <a:t> = 25</a:t>
            </a:r>
          </a:p>
          <a:p>
            <a:r>
              <a:rPr lang="en-US" dirty="0" err="1" smtClean="0"/>
              <a:t>A’a</a:t>
            </a:r>
            <a:r>
              <a:rPr lang="en-US" dirty="0" smtClean="0"/>
              <a:t> = 0.83, </a:t>
            </a:r>
            <a:r>
              <a:rPr lang="en-US" dirty="0" err="1"/>
              <a:t>A’b</a:t>
            </a:r>
            <a:r>
              <a:rPr lang="en-US" dirty="0"/>
              <a:t> = </a:t>
            </a:r>
            <a:r>
              <a:rPr lang="en-US" dirty="0" smtClean="0"/>
              <a:t>0.86, </a:t>
            </a:r>
            <a:r>
              <a:rPr lang="en-US" dirty="0" err="1" smtClean="0"/>
              <a:t>Np</a:t>
            </a:r>
            <a:r>
              <a:rPr lang="en-US" dirty="0" smtClean="0"/>
              <a:t> = 70, </a:t>
            </a:r>
            <a:r>
              <a:rPr lang="en-US" dirty="0" err="1" smtClean="0"/>
              <a:t>Nn</a:t>
            </a:r>
            <a:r>
              <a:rPr lang="en-US" dirty="0" smtClean="0"/>
              <a:t> = 55</a:t>
            </a:r>
          </a:p>
          <a:p>
            <a:r>
              <a:rPr lang="en-US" dirty="0" err="1" smtClean="0"/>
              <a:t>A’a</a:t>
            </a:r>
            <a:r>
              <a:rPr lang="en-US" dirty="0" smtClean="0"/>
              <a:t> = 0.86, </a:t>
            </a:r>
            <a:r>
              <a:rPr lang="en-US" dirty="0" err="1"/>
              <a:t>A’b</a:t>
            </a:r>
            <a:r>
              <a:rPr lang="en-US" dirty="0"/>
              <a:t> = </a:t>
            </a:r>
            <a:r>
              <a:rPr lang="en-US" dirty="0" smtClean="0"/>
              <a:t>0.92, </a:t>
            </a:r>
            <a:r>
              <a:rPr lang="en-US" dirty="0" err="1" smtClean="0"/>
              <a:t>Np</a:t>
            </a:r>
            <a:r>
              <a:rPr lang="en-US" dirty="0" smtClean="0"/>
              <a:t> = 80, </a:t>
            </a:r>
            <a:r>
              <a:rPr lang="en-US" dirty="0" err="1" smtClean="0"/>
              <a:t>Nn</a:t>
            </a:r>
            <a:r>
              <a:rPr lang="en-US" dirty="0" smtClean="0"/>
              <a:t> = 60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85560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use of meta-analytic methods</a:t>
            </a:r>
            <a:br>
              <a:rPr lang="en-US" dirty="0" smtClean="0"/>
            </a:br>
            <a:r>
              <a:rPr lang="en-US" dirty="0" smtClean="0"/>
              <a:t>in detector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Studying whether a detector generalizes</a:t>
            </a:r>
          </a:p>
          <a:p>
            <a:pPr lvl="1"/>
            <a:r>
              <a:rPr lang="en-US" dirty="0" smtClean="0"/>
              <a:t>Population</a:t>
            </a:r>
          </a:p>
          <a:p>
            <a:pPr lvl="1"/>
            <a:r>
              <a:rPr lang="en-US" dirty="0" smtClean="0"/>
              <a:t>Demographic group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Compare A’ in original context to A’ in new context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54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complicated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What if populations of students are overlapping but non-identical for two contexts?</a:t>
            </a:r>
          </a:p>
          <a:p>
            <a:pPr lvl="1"/>
            <a:r>
              <a:rPr lang="en-US" dirty="0" smtClean="0"/>
              <a:t>E.g. 4 schools used software A and software B, but two additional schools used software B</a:t>
            </a:r>
          </a:p>
          <a:p>
            <a:pPr lvl="1"/>
            <a:r>
              <a:rPr lang="en-US" dirty="0" smtClean="0"/>
              <a:t>E.g. A lot of kids were absent due to a school assembly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You could just drop the non-overlapping kids</a:t>
            </a:r>
          </a:p>
          <a:p>
            <a:pPr lvl="1"/>
            <a:r>
              <a:rPr lang="en-US" dirty="0" smtClean="0"/>
              <a:t>Not always practical</a:t>
            </a:r>
          </a:p>
          <a:p>
            <a:endParaRPr lang="en-US" dirty="0" smtClean="0"/>
          </a:p>
          <a:p>
            <a:r>
              <a:rPr lang="en-US" dirty="0" smtClean="0"/>
              <a:t>Alternative: use </a:t>
            </a:r>
            <a:r>
              <a:rPr lang="en-US" dirty="0" err="1" smtClean="0"/>
              <a:t>Strube’s</a:t>
            </a:r>
            <a:r>
              <a:rPr lang="en-US" dirty="0" smtClean="0"/>
              <a:t> Adjusted Z </a:t>
            </a:r>
          </a:p>
          <a:p>
            <a:pPr lvl="1"/>
            <a:r>
              <a:rPr lang="en-US" dirty="0" smtClean="0"/>
              <a:t>Deals with the partial non-independence of student performance within two different tutor lessons</a:t>
            </a:r>
          </a:p>
          <a:p>
            <a:pPr lvl="1"/>
            <a:r>
              <a:rPr lang="en-US" dirty="0" smtClean="0"/>
              <a:t>Explicitly incorporates correlation between a student’s performance in the two tutor lessons, treating non-overlapping students as having a correlation of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130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Thoughts about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a lot of frameworks for thinking about validity of models, coming from decades of thought in the world of statistics</a:t>
            </a:r>
          </a:p>
          <a:p>
            <a:endParaRPr lang="en-US" dirty="0"/>
          </a:p>
          <a:p>
            <a:r>
              <a:rPr lang="en-US" dirty="0" smtClean="0"/>
              <a:t>We’ve discussed a few types of validity this semester so far</a:t>
            </a:r>
          </a:p>
          <a:p>
            <a:endParaRPr lang="en-US" dirty="0"/>
          </a:p>
          <a:p>
            <a:r>
              <a:rPr lang="en-US" dirty="0" smtClean="0"/>
              <a:t>I’ll mention a few here</a:t>
            </a:r>
          </a:p>
          <a:p>
            <a:pPr lvl="1"/>
            <a:r>
              <a:rPr lang="en-US" dirty="0" smtClean="0"/>
              <a:t>Not an exhaustive list!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500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your model remain predictive when used in a new data set?</a:t>
            </a:r>
          </a:p>
          <a:p>
            <a:endParaRPr lang="en-US" dirty="0"/>
          </a:p>
          <a:p>
            <a:r>
              <a:rPr lang="en-US" dirty="0" smtClean="0"/>
              <a:t>Underlies the cross-validation paradigm that is common in data mining</a:t>
            </a:r>
          </a:p>
          <a:p>
            <a:endParaRPr lang="en-US" dirty="0"/>
          </a:p>
          <a:p>
            <a:r>
              <a:rPr lang="en-US" dirty="0" smtClean="0"/>
              <a:t>Knowing the context the model will be used in drives what kinds of generalization you should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3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Ecological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your findings apply to real-life situations outside of research settings?</a:t>
            </a:r>
          </a:p>
          <a:p>
            <a:endParaRPr lang="en-US" dirty="0"/>
          </a:p>
          <a:p>
            <a:r>
              <a:rPr lang="en-US" dirty="0" smtClean="0"/>
              <a:t>For example, if you build a detector of student behavior in lab settings, will it work in real classrooms?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30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actually measure what it was intended to measure?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16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actually measure what it was intended to measure?</a:t>
            </a:r>
          </a:p>
          <a:p>
            <a:endParaRPr lang="en-US" dirty="0" smtClean="0"/>
          </a:p>
          <a:p>
            <a:r>
              <a:rPr lang="en-US" dirty="0" smtClean="0"/>
              <a:t>One interpretation: does your model fit the training data?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01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Another interpretation: do your model features plausibly measure what you are trying to detect?</a:t>
            </a:r>
          </a:p>
          <a:p>
            <a:endParaRPr lang="en-US" dirty="0"/>
          </a:p>
          <a:p>
            <a:r>
              <a:rPr lang="en-US" dirty="0" smtClean="0"/>
              <a:t>If they don’t, you might be over-fitting</a:t>
            </a:r>
          </a:p>
          <a:p>
            <a:r>
              <a:rPr lang="en-US" dirty="0" smtClean="0"/>
              <a:t>(Or your conception of the domain might be wrong!)</a:t>
            </a:r>
          </a:p>
          <a:p>
            <a:endParaRPr lang="en-US" dirty="0"/>
          </a:p>
          <a:p>
            <a:r>
              <a:rPr lang="en-US" dirty="0" smtClean="0"/>
              <a:t>See Sao Pedro paper from earlier in the semester for evidence that attention to this can improve model generalizability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51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your model predict not just the present, but the future as well?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50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your results matter?</a:t>
            </a:r>
          </a:p>
          <a:p>
            <a:r>
              <a:rPr lang="en-US" dirty="0" smtClean="0"/>
              <a:t>Are you modeling a construct that matters?</a:t>
            </a:r>
          </a:p>
          <a:p>
            <a:endParaRPr lang="en-US" dirty="0"/>
          </a:p>
          <a:p>
            <a:r>
              <a:rPr lang="en-US" dirty="0" smtClean="0"/>
              <a:t>If you model X, what kind of scientific findings or impacts on practice will this model drive?</a:t>
            </a:r>
          </a:p>
          <a:p>
            <a:endParaRPr lang="en-US" dirty="0"/>
          </a:p>
          <a:p>
            <a:r>
              <a:rPr lang="en-US" dirty="0" smtClean="0"/>
              <a:t>Can be demonstrated by predicting future things that </a:t>
            </a:r>
            <a:r>
              <a:rPr lang="en-US" i="1" dirty="0" smtClean="0"/>
              <a:t>matter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6854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Substantive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 example, we know that boredom correlates strongly with</a:t>
            </a:r>
          </a:p>
          <a:p>
            <a:pPr lvl="1"/>
            <a:r>
              <a:rPr lang="en-US" dirty="0" smtClean="0"/>
              <a:t>Disengagement</a:t>
            </a:r>
          </a:p>
          <a:p>
            <a:pPr lvl="1"/>
            <a:r>
              <a:rPr lang="en-US" dirty="0" smtClean="0"/>
              <a:t>Learning Outcomes</a:t>
            </a:r>
          </a:p>
          <a:p>
            <a:pPr lvl="1"/>
            <a:r>
              <a:rPr lang="en-US" dirty="0" smtClean="0"/>
              <a:t>Standardized Exam Scores</a:t>
            </a:r>
          </a:p>
          <a:p>
            <a:pPr lvl="1"/>
            <a:r>
              <a:rPr lang="en-US" dirty="0" smtClean="0"/>
              <a:t>Attending College Years Later</a:t>
            </a:r>
          </a:p>
          <a:p>
            <a:pPr lvl="1"/>
            <a:endParaRPr lang="en-US" dirty="0"/>
          </a:p>
          <a:p>
            <a:r>
              <a:rPr lang="en-US" dirty="0" smtClean="0"/>
              <a:t>By </a:t>
            </a:r>
            <a:r>
              <a:rPr lang="en-US" dirty="0" err="1" smtClean="0"/>
              <a:t>comparsion</a:t>
            </a:r>
            <a:r>
              <a:rPr lang="en-US" dirty="0" smtClean="0"/>
              <a:t>, whether someone prefers visual or verbal learning materials doesn’t even seem to predict very reliably whether they learn better from </a:t>
            </a:r>
            <a:r>
              <a:rPr lang="en-US" dirty="0"/>
              <a:t>visual or verbal learning </a:t>
            </a:r>
            <a:r>
              <a:rPr lang="en-US" dirty="0" smtClean="0"/>
              <a:t>materials</a:t>
            </a:r>
            <a:br>
              <a:rPr lang="en-US" dirty="0" smtClean="0"/>
            </a:br>
            <a:r>
              <a:rPr lang="en-US" dirty="0" smtClean="0"/>
              <a:t>(See lit review in </a:t>
            </a:r>
            <a:r>
              <a:rPr lang="en-US" dirty="0" err="1" smtClean="0"/>
              <a:t>Pashler</a:t>
            </a:r>
            <a:r>
              <a:rPr lang="en-US" dirty="0" smtClean="0"/>
              <a:t> et al., 2008)</a:t>
            </a:r>
          </a:p>
        </p:txBody>
      </p:sp>
    </p:spTree>
    <p:extLst>
      <p:ext uri="{BB962C8B-B14F-4D97-AF65-F5344CB8AC3E}">
        <p14:creationId xmlns:p14="http://schemas.microsoft.com/office/powerpoint/2010/main" val="362174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From testing; does the test cover the full domain it is meant to cover?</a:t>
            </a:r>
          </a:p>
          <a:p>
            <a:endParaRPr lang="en-US" dirty="0"/>
          </a:p>
          <a:p>
            <a:r>
              <a:rPr lang="en-US" dirty="0" smtClean="0"/>
              <a:t>For behavior modeling, an analogy would be, does the model cover the full range of behavior it’s intended to?</a:t>
            </a:r>
          </a:p>
          <a:p>
            <a:pPr lvl="1"/>
            <a:r>
              <a:rPr lang="en-US" dirty="0" smtClean="0"/>
              <a:t>A model of gaming the system that only captured systematic guessing but not hint abuse (cf. Baker et al, 2004; my first model of this)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ould have lower content validity than a model which captured both (cf. Baker et al., 2008)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63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your conclusions justified based on the evidence?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08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validity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007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 Importance?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of these do you want to optimize?</a:t>
            </a:r>
          </a:p>
          <a:p>
            <a:r>
              <a:rPr lang="en-US" dirty="0" smtClean="0"/>
              <a:t>Which of these do you want to satisfice?</a:t>
            </a:r>
          </a:p>
          <a:p>
            <a:r>
              <a:rPr lang="en-US" dirty="0" smtClean="0"/>
              <a:t>Can any be safely ignored completely? (at least in some cases)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55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</a:t>
            </a:r>
          </a:p>
          <a:p>
            <a:endParaRPr lang="en-US" dirty="0"/>
          </a:p>
          <a:p>
            <a:r>
              <a:rPr lang="en-US" dirty="0" smtClean="0"/>
              <a:t>Write the abstract of the worst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154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6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different groups of 3</a:t>
            </a:r>
          </a:p>
          <a:p>
            <a:endParaRPr lang="en-US" dirty="0"/>
          </a:p>
          <a:p>
            <a:r>
              <a:rPr lang="en-US" dirty="0" smtClean="0"/>
              <a:t>Now write the abstract of the best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134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196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899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March 11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Regression </a:t>
            </a:r>
            <a:r>
              <a:rPr lang="en-US" dirty="0" smtClean="0"/>
              <a:t>in Prediction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smtClean="0"/>
              <a:t>Witten</a:t>
            </a:r>
            <a:r>
              <a:rPr lang="en-US" dirty="0"/>
              <a:t>, I.H., Frank, E. (</a:t>
            </a:r>
            <a:r>
              <a:rPr lang="en-US" dirty="0" smtClean="0"/>
              <a:t>2011) </a:t>
            </a:r>
            <a:r>
              <a:rPr lang="en-US" i="1" dirty="0" smtClean="0"/>
              <a:t>Data </a:t>
            </a:r>
            <a:r>
              <a:rPr lang="en-US" i="1" dirty="0"/>
              <a:t>Mining: Practical Machine Learning Tools and Techniques.</a:t>
            </a:r>
            <a:r>
              <a:rPr lang="en-US" dirty="0"/>
              <a:t> Sections 4.6, 6.5.</a:t>
            </a:r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6.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4909</TotalTime>
  <Words>1204</Words>
  <Application>Microsoft Office PowerPoint</Application>
  <PresentationFormat>On-screen Show (4:3)</PresentationFormat>
  <Paragraphs>178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Special Topics in  Educational Data Mining</vt:lpstr>
      <vt:lpstr>Today’s Class</vt:lpstr>
      <vt:lpstr>Calculating Statistical Significance for EDM models</vt:lpstr>
      <vt:lpstr>But it’s possible to calculate statistical significance for some metrics</vt:lpstr>
      <vt:lpstr>Review</vt:lpstr>
      <vt:lpstr>Comparing Two Models (Review)</vt:lpstr>
      <vt:lpstr>Comparing Model to Chance (Review)</vt:lpstr>
      <vt:lpstr>Complication</vt:lpstr>
      <vt:lpstr>What can we do?</vt:lpstr>
      <vt:lpstr>Meta-Analysis</vt:lpstr>
      <vt:lpstr>Special Warning</vt:lpstr>
      <vt:lpstr>Combining Statistical Significance</vt:lpstr>
      <vt:lpstr>Let’s consider an example</vt:lpstr>
      <vt:lpstr>Data</vt:lpstr>
      <vt:lpstr>Compute</vt:lpstr>
      <vt:lpstr>Compute</vt:lpstr>
      <vt:lpstr>Comparing models</vt:lpstr>
      <vt:lpstr>Are the models significantly different?</vt:lpstr>
      <vt:lpstr>Data</vt:lpstr>
      <vt:lpstr>Other use of meta-analytic methods in detector validation</vt:lpstr>
      <vt:lpstr>More complicated case</vt:lpstr>
      <vt:lpstr>Advanced Thoughts about Validation</vt:lpstr>
      <vt:lpstr>Generalizability</vt:lpstr>
      <vt:lpstr>Ecological Validity</vt:lpstr>
      <vt:lpstr>Construct Validity</vt:lpstr>
      <vt:lpstr>Construct Validity</vt:lpstr>
      <vt:lpstr>Construct Validity</vt:lpstr>
      <vt:lpstr>Predictive Validity</vt:lpstr>
      <vt:lpstr>Substantive Validity</vt:lpstr>
      <vt:lpstr>Substantive Validity</vt:lpstr>
      <vt:lpstr>Content Validity</vt:lpstr>
      <vt:lpstr>Conclusion Validity</vt:lpstr>
      <vt:lpstr>Other validity concerns?</vt:lpstr>
      <vt:lpstr>Relative Importance?</vt:lpstr>
      <vt:lpstr>Exercise</vt:lpstr>
      <vt:lpstr>Any group want to share?</vt:lpstr>
      <vt:lpstr>Exercise #2</vt:lpstr>
      <vt:lpstr>Any group want to share?</vt:lpstr>
      <vt:lpstr>Asgn. 6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698</cp:revision>
  <dcterms:created xsi:type="dcterms:W3CDTF">2010-01-07T20:34:12Z</dcterms:created>
  <dcterms:modified xsi:type="dcterms:W3CDTF">2013-03-02T22:55:39Z</dcterms:modified>
</cp:coreProperties>
</file>