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71" r:id="rId5"/>
    <p:sldId id="272" r:id="rId6"/>
    <p:sldId id="273" r:id="rId7"/>
    <p:sldId id="264" r:id="rId8"/>
    <p:sldId id="265" r:id="rId9"/>
    <p:sldId id="266" r:id="rId10"/>
    <p:sldId id="267" r:id="rId11"/>
    <p:sldId id="268" r:id="rId12"/>
    <p:sldId id="269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7" r:id="rId24"/>
    <p:sldId id="298" r:id="rId25"/>
    <p:sldId id="299" r:id="rId26"/>
    <p:sldId id="300" r:id="rId27"/>
    <p:sldId id="313" r:id="rId28"/>
    <p:sldId id="284" r:id="rId29"/>
    <p:sldId id="285" r:id="rId30"/>
    <p:sldId id="314" r:id="rId31"/>
    <p:sldId id="274" r:id="rId32"/>
    <p:sldId id="275" r:id="rId33"/>
    <p:sldId id="276" r:id="rId34"/>
    <p:sldId id="277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278" r:id="rId47"/>
    <p:sldId id="279" r:id="rId48"/>
    <p:sldId id="280" r:id="rId49"/>
    <p:sldId id="281" r:id="rId50"/>
    <p:sldId id="282" r:id="rId51"/>
    <p:sldId id="301" r:id="rId52"/>
    <p:sldId id="283" r:id="rId53"/>
    <p:sldId id="263" r:id="rId54"/>
    <p:sldId id="259" r:id="rId55"/>
    <p:sldId id="260" r:id="rId56"/>
    <p:sldId id="261" r:id="rId57"/>
    <p:sldId id="262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8" autoAdjust="0"/>
    <p:restoredTop sz="94660"/>
  </p:normalViewPr>
  <p:slideViewPr>
    <p:cSldViewPr>
      <p:cViewPr>
        <p:scale>
          <a:sx n="91" d="100"/>
          <a:sy n="91" d="100"/>
        </p:scale>
        <p:origin x="-114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3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1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2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5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6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3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8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2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E0D4A-3033-4E5A-9375-AB508DECBD75}" type="datetimeFigureOut">
              <a:rPr lang="en-US" smtClean="0"/>
              <a:t>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February 2-,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8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Behavior Detection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And then some discussion of features in Excel between end of class and 5pm</a:t>
            </a:r>
          </a:p>
          <a:p>
            <a:pPr lvl="1"/>
            <a:r>
              <a:rPr lang="en-US" dirty="0" smtClean="0"/>
              <a:t>We will start today, and continue in future classes as needed</a:t>
            </a:r>
          </a:p>
        </p:txBody>
      </p:sp>
    </p:spTree>
    <p:extLst>
      <p:ext uri="{BB962C8B-B14F-4D97-AF65-F5344CB8AC3E}">
        <p14:creationId xmlns:p14="http://schemas.microsoft.com/office/powerpoint/2010/main" val="62006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Inferring key aspects of a student’s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930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people have detected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676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Disengaged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Gaming the System (Baker et al., 2004, 2008, 2010; Cheng &amp; </a:t>
            </a:r>
            <a:r>
              <a:rPr lang="en-US" dirty="0" err="1" smtClean="0"/>
              <a:t>Vassileva</a:t>
            </a:r>
            <a:r>
              <a:rPr lang="en-US" dirty="0" smtClean="0"/>
              <a:t>, 2005; </a:t>
            </a:r>
            <a:r>
              <a:rPr lang="en-US" dirty="0" err="1" smtClean="0"/>
              <a:t>Walonoski</a:t>
            </a:r>
            <a:r>
              <a:rPr lang="en-US" dirty="0" smtClean="0"/>
              <a:t> &amp; Heffernan, 2006; Beal, </a:t>
            </a:r>
            <a:r>
              <a:rPr lang="en-US" dirty="0" err="1" smtClean="0"/>
              <a:t>Qu</a:t>
            </a:r>
            <a:r>
              <a:rPr lang="en-US" dirty="0" smtClean="0"/>
              <a:t>, &amp; Lee, 2007)</a:t>
            </a:r>
          </a:p>
          <a:p>
            <a:r>
              <a:rPr lang="en-US" dirty="0" smtClean="0"/>
              <a:t>Off-Task Behavior (Baker, 2007; </a:t>
            </a:r>
            <a:r>
              <a:rPr lang="en-US" dirty="0" err="1" smtClean="0"/>
              <a:t>Cetintas</a:t>
            </a:r>
            <a:r>
              <a:rPr lang="en-US" dirty="0" smtClean="0"/>
              <a:t> et al., 2010)</a:t>
            </a:r>
          </a:p>
          <a:p>
            <a:r>
              <a:rPr lang="en-US" dirty="0" smtClean="0"/>
              <a:t>Carelessness (San Pedro et al., 2011; Hershkovitz et al., 2011)</a:t>
            </a:r>
          </a:p>
          <a:p>
            <a:r>
              <a:rPr lang="en-US" dirty="0" smtClean="0"/>
              <a:t>WTF Behavior (Rowe et al., 2009; </a:t>
            </a:r>
            <a:r>
              <a:rPr lang="en-US" dirty="0" err="1" smtClean="0"/>
              <a:t>Wixon</a:t>
            </a:r>
            <a:r>
              <a:rPr lang="en-US" dirty="0" smtClean="0"/>
              <a:t> et al., UMAP2012)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62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Meta-Cognitive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Help Avoidance (</a:t>
            </a:r>
            <a:r>
              <a:rPr lang="en-US" dirty="0" err="1" smtClean="0"/>
              <a:t>Aleven</a:t>
            </a:r>
            <a:r>
              <a:rPr lang="en-US" dirty="0" smtClean="0"/>
              <a:t> et al., 2004, 2006)</a:t>
            </a:r>
          </a:p>
          <a:p>
            <a:r>
              <a:rPr lang="en-US" dirty="0" err="1" smtClean="0"/>
              <a:t>Unscaffolded</a:t>
            </a:r>
            <a:r>
              <a:rPr lang="en-US" dirty="0" smtClean="0"/>
              <a:t> Self-Explanation (Shih et al., 2008; Baker, Gowda, &amp; Corbett, 2011)</a:t>
            </a:r>
          </a:p>
          <a:p>
            <a:r>
              <a:rPr lang="en-US" dirty="0" smtClean="0"/>
              <a:t>Exploration Behaviors (</a:t>
            </a:r>
            <a:r>
              <a:rPr lang="en-US" dirty="0" err="1" smtClean="0"/>
              <a:t>Amershi</a:t>
            </a:r>
            <a:r>
              <a:rPr lang="en-US" dirty="0" smtClean="0"/>
              <a:t> &amp; </a:t>
            </a:r>
            <a:r>
              <a:rPr lang="en-US" dirty="0" err="1" smtClean="0"/>
              <a:t>Conati</a:t>
            </a:r>
            <a:r>
              <a:rPr lang="en-US" dirty="0" smtClean="0"/>
              <a:t>, 2009)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8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off of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terms of data mining algorithms, Behavior Detection is pretty much just Classification</a:t>
            </a:r>
          </a:p>
          <a:p>
            <a:endParaRPr lang="en-US" dirty="0"/>
          </a:p>
          <a:p>
            <a:r>
              <a:rPr lang="en-US" dirty="0" smtClean="0"/>
              <a:t>So why does it need a lecture to itself?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71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There’s So Much More…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 just what algorithm you 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95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before we get going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Homework 4 </a:t>
            </a:r>
            <a:r>
              <a:rPr lang="en-US" dirty="0" smtClean="0"/>
              <a:t>solutions</a:t>
            </a:r>
          </a:p>
          <a:p>
            <a:endParaRPr lang="en-US" dirty="0"/>
          </a:p>
          <a:p>
            <a:r>
              <a:rPr lang="en-US" dirty="0" err="1" smtClean="0"/>
              <a:t>Wanjia</a:t>
            </a:r>
            <a:r>
              <a:rPr lang="en-US" dirty="0" smtClean="0"/>
              <a:t> Li</a:t>
            </a:r>
          </a:p>
          <a:p>
            <a:r>
              <a:rPr lang="en-US" dirty="0" err="1" smtClean="0"/>
              <a:t>Huacheng</a:t>
            </a:r>
            <a:r>
              <a:rPr lang="en-US" dirty="0" smtClean="0"/>
              <a:t> Li</a:t>
            </a:r>
          </a:p>
          <a:p>
            <a:r>
              <a:rPr lang="en-US" smtClean="0"/>
              <a:t>Kara Carpenter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25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Awesome…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39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you need to think about…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you’re doing behavior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71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Where did the labels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Self-report?</a:t>
            </a:r>
          </a:p>
          <a:p>
            <a:r>
              <a:rPr lang="en-US" dirty="0" smtClean="0"/>
              <a:t>Field observations?</a:t>
            </a:r>
            <a:endParaRPr lang="en-US" dirty="0"/>
          </a:p>
          <a:p>
            <a:r>
              <a:rPr lang="en-US" dirty="0" smtClean="0"/>
              <a:t>Text replays?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597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Fairly common for constructs like affect and self-efficacy</a:t>
            </a:r>
          </a:p>
          <a:p>
            <a:endParaRPr lang="en-US" dirty="0"/>
          </a:p>
          <a:p>
            <a:r>
              <a:rPr lang="en-US" dirty="0" smtClean="0"/>
              <a:t>Not as common for labeling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053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43000" y="2438400"/>
            <a:ext cx="63246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47800" y="25908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Are you gaming the system right now?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433465"/>
            <a:ext cx="1600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429000"/>
            <a:ext cx="1600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01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43000" y="2438400"/>
            <a:ext cx="6324600" cy="1828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recommended to me by CMU IRB compliance officer in 2003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5908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Are you gaming the system right now?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3433465"/>
            <a:ext cx="1600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Yes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495800" y="3429000"/>
            <a:ext cx="1600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3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Field Observations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or more observers watch students and take systematic notes on student behavior</a:t>
            </a:r>
          </a:p>
          <a:p>
            <a:endParaRPr lang="en-US" dirty="0"/>
          </a:p>
          <a:p>
            <a:r>
              <a:rPr lang="en-US" dirty="0" smtClean="0"/>
              <a:t>Takes some training to do right (</a:t>
            </a:r>
            <a:r>
              <a:rPr lang="en-US" dirty="0" err="1" smtClean="0"/>
              <a:t>Ocumpaugh</a:t>
            </a:r>
            <a:r>
              <a:rPr lang="en-US" dirty="0" smtClean="0"/>
              <a:t> et al., 2012)</a:t>
            </a:r>
          </a:p>
          <a:p>
            <a:endParaRPr lang="en-US" dirty="0"/>
          </a:p>
          <a:p>
            <a:r>
              <a:rPr lang="en-US" dirty="0" smtClean="0"/>
              <a:t>Free Android App developed by my group (Baker et al.,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6237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replays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Pretty-prints of student interaction behavior from the logs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003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37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textreplay-3"/>
          <p:cNvPicPr>
            <a:picLocks noChangeAspect="1" noChangeArrowheads="1"/>
          </p:cNvPicPr>
          <p:nvPr/>
        </p:nvPicPr>
        <p:blipFill>
          <a:blip r:embed="rId2" cstate="print"/>
          <a:srcRect b="6136"/>
          <a:stretch>
            <a:fillRect/>
          </a:stretch>
        </p:blipFill>
        <p:spPr bwMode="auto">
          <a:xfrm>
            <a:off x="2743200" y="-152802"/>
            <a:ext cx="3657600" cy="7025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7649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ext-replay-musd.jpg"/>
          <p:cNvPicPr/>
          <p:nvPr/>
        </p:nvPicPr>
        <p:blipFill>
          <a:blip r:embed="rId2" cstate="print"/>
          <a:srcRect r="50000" b="10635"/>
          <a:stretch>
            <a:fillRect/>
          </a:stretch>
        </p:blipFill>
        <p:spPr>
          <a:xfrm>
            <a:off x="2286000" y="0"/>
            <a:ext cx="4343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67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-48180"/>
            <a:ext cx="4876800" cy="6954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2446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Text-ob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0"/>
            <a:ext cx="4572000" cy="683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1018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Blazing fast to conduct</a:t>
            </a:r>
          </a:p>
          <a:p>
            <a:pPr lvl="1"/>
            <a:r>
              <a:rPr lang="en-US" dirty="0" smtClean="0"/>
              <a:t>8 to 40 seconds per observation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04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Decent inter-rater reliability is possible</a:t>
            </a:r>
          </a:p>
          <a:p>
            <a:endParaRPr lang="en-US" dirty="0" smtClean="0"/>
          </a:p>
          <a:p>
            <a:r>
              <a:rPr lang="en-US" dirty="0" smtClean="0"/>
              <a:t>Agree with other measures of constructs</a:t>
            </a:r>
          </a:p>
          <a:p>
            <a:endParaRPr lang="en-US" dirty="0" smtClean="0"/>
          </a:p>
          <a:p>
            <a:r>
              <a:rPr lang="en-US" dirty="0" smtClean="0"/>
              <a:t>Can be used to train behavior detectors</a:t>
            </a:r>
          </a:p>
        </p:txBody>
      </p:sp>
    </p:spTree>
    <p:extLst>
      <p:ext uri="{BB962C8B-B14F-4D97-AF65-F5344CB8AC3E}">
        <p14:creationId xmlns:p14="http://schemas.microsoft.com/office/powerpoint/2010/main" val="4265082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Limited range of constructs you can code</a:t>
            </a:r>
          </a:p>
          <a:p>
            <a:endParaRPr lang="en-US" dirty="0" smtClean="0"/>
          </a:p>
          <a:p>
            <a:r>
              <a:rPr lang="en-US" dirty="0" smtClean="0"/>
              <a:t>Gaming the System – yes</a:t>
            </a:r>
          </a:p>
          <a:p>
            <a:r>
              <a:rPr lang="en-US" dirty="0" smtClean="0"/>
              <a:t>Collaboration in online chat – yes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Prata</a:t>
            </a:r>
            <a:r>
              <a:rPr lang="en-US" dirty="0" smtClean="0"/>
              <a:t> et al, 2008)</a:t>
            </a:r>
          </a:p>
          <a:p>
            <a:r>
              <a:rPr lang="en-US" dirty="0" smtClean="0"/>
              <a:t>Frustration, Boredom – sometimes</a:t>
            </a:r>
          </a:p>
          <a:p>
            <a:r>
              <a:rPr lang="en-US" dirty="0" smtClean="0"/>
              <a:t>Off-Task Behavior outside of software – no</a:t>
            </a:r>
          </a:p>
          <a:p>
            <a:r>
              <a:rPr lang="en-US" dirty="0" smtClean="0"/>
              <a:t>Collaborative Behavior outside of software – no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8797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Lower precision (because lower bandwidth of observation)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165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Labeling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458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good are the labels?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shouldn’t expect your detectors to do better than the inter-rater reliability of human at coding the same construct</a:t>
            </a:r>
          </a:p>
        </p:txBody>
      </p:sp>
    </p:spTree>
    <p:extLst>
      <p:ext uri="{BB962C8B-B14F-4D97-AF65-F5344CB8AC3E}">
        <p14:creationId xmlns:p14="http://schemas.microsoft.com/office/powerpoint/2010/main" val="840297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good are the labels?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shouldn’t expect your detectors to do better than the inter-rater reliability of human at coding the same construct</a:t>
            </a:r>
          </a:p>
          <a:p>
            <a:endParaRPr lang="en-US" dirty="0"/>
          </a:p>
          <a:p>
            <a:r>
              <a:rPr lang="en-US" dirty="0" smtClean="0"/>
              <a:t>In fact, what does it mean if</a:t>
            </a:r>
          </a:p>
          <a:p>
            <a:pPr lvl="1"/>
            <a:r>
              <a:rPr lang="en-US" dirty="0" smtClean="0"/>
              <a:t>human kappa = 0.60</a:t>
            </a:r>
          </a:p>
          <a:p>
            <a:pPr lvl="1"/>
            <a:r>
              <a:rPr lang="en-US" dirty="0" smtClean="0"/>
              <a:t>your detector’s kappa = 0.94</a:t>
            </a:r>
          </a:p>
        </p:txBody>
      </p:sp>
    </p:spTree>
    <p:extLst>
      <p:ext uri="{BB962C8B-B14F-4D97-AF65-F5344CB8AC3E}">
        <p14:creationId xmlns:p14="http://schemas.microsoft.com/office/powerpoint/2010/main" val="36625839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Validity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0496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what uses is my model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what users will it work?</a:t>
            </a:r>
            <a:endParaRPr lang="en-US" dirty="0"/>
          </a:p>
          <a:p>
            <a:r>
              <a:rPr lang="en-US" dirty="0" smtClean="0"/>
              <a:t>For what contexts will it work?</a:t>
            </a:r>
          </a:p>
          <a:p>
            <a:r>
              <a:rPr lang="en-US" dirty="0" smtClean="0"/>
              <a:t>Is it valid for moment-to-moment assessment?</a:t>
            </a:r>
          </a:p>
          <a:p>
            <a:r>
              <a:rPr lang="en-US" dirty="0" smtClean="0"/>
              <a:t>Is it valid for overall assessment?</a:t>
            </a:r>
            <a:endParaRPr lang="en-US" dirty="0"/>
          </a:p>
          <a:p>
            <a:r>
              <a:rPr lang="en-US" dirty="0" smtClean="0"/>
              <a:t>If I intervene based on this model, will it still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803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Multi-level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cross-validate, software tools like </a:t>
            </a:r>
            <a:r>
              <a:rPr lang="en-US" dirty="0" err="1" smtClean="0"/>
              <a:t>RapidMiner</a:t>
            </a:r>
            <a:r>
              <a:rPr lang="en-US" dirty="0" smtClean="0"/>
              <a:t> allow you to choose the </a:t>
            </a:r>
            <a:r>
              <a:rPr lang="en-US" i="1" dirty="0" smtClean="0"/>
              <a:t>batch </a:t>
            </a:r>
            <a:r>
              <a:rPr lang="en-US" dirty="0" smtClean="0"/>
              <a:t>(level) that you cross-validate on</a:t>
            </a:r>
          </a:p>
          <a:p>
            <a:endParaRPr lang="en-US" dirty="0"/>
          </a:p>
          <a:p>
            <a:r>
              <a:rPr lang="en-US" dirty="0" smtClean="0"/>
              <a:t>What levels might be useful to cross-validate 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0210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Multi-level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</a:p>
          <a:p>
            <a:r>
              <a:rPr lang="en-US" dirty="0" smtClean="0"/>
              <a:t>Student</a:t>
            </a:r>
          </a:p>
          <a:p>
            <a:r>
              <a:rPr lang="en-US" dirty="0" smtClean="0"/>
              <a:t>Lesson</a:t>
            </a:r>
          </a:p>
          <a:p>
            <a:r>
              <a:rPr lang="en-US" dirty="0" smtClean="0"/>
              <a:t>School</a:t>
            </a:r>
          </a:p>
          <a:p>
            <a:r>
              <a:rPr lang="en-US" dirty="0" smtClean="0"/>
              <a:t>Demographic</a:t>
            </a:r>
          </a:p>
          <a:p>
            <a:r>
              <a:rPr lang="en-US" dirty="0" smtClean="0"/>
              <a:t>Software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335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people actually do (2013)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sz="10400" b="1" dirty="0" smtClean="0"/>
              <a:t>Action</a:t>
            </a:r>
          </a:p>
          <a:p>
            <a:r>
              <a:rPr lang="en-US" sz="10400" b="1" dirty="0" smtClean="0"/>
              <a:t>Student</a:t>
            </a:r>
          </a:p>
          <a:p>
            <a:r>
              <a:rPr lang="en-US" sz="2800" dirty="0" smtClean="0"/>
              <a:t>Lesson</a:t>
            </a:r>
          </a:p>
          <a:p>
            <a:r>
              <a:rPr lang="en-US" sz="1600" dirty="0" smtClean="0"/>
              <a:t>School</a:t>
            </a:r>
          </a:p>
          <a:p>
            <a:r>
              <a:rPr lang="en-US" sz="1600" dirty="0" smtClean="0"/>
              <a:t>Demographic</a:t>
            </a:r>
          </a:p>
          <a:p>
            <a:r>
              <a:rPr lang="en-US" sz="1600" dirty="0" smtClean="0"/>
              <a:t>Software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29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Lack of testing across populations is a real problem!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449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1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 drug testing has had a history of testing only on white males</a:t>
            </a:r>
            <a:br>
              <a:rPr lang="en-US" dirty="0" smtClean="0"/>
            </a:br>
            <a:r>
              <a:rPr lang="en-US" dirty="0" smtClean="0"/>
              <a:t>(Dresser, 1992; Shavers-</a:t>
            </a:r>
            <a:r>
              <a:rPr lang="en-US" dirty="0" err="1" smtClean="0"/>
              <a:t>Hornaday</a:t>
            </a:r>
            <a:r>
              <a:rPr lang="en-US" dirty="0" smtClean="0"/>
              <a:t>, 1997; Shields et al., 2005)</a:t>
            </a:r>
          </a:p>
          <a:p>
            <a:pPr lvl="1"/>
            <a:r>
              <a:rPr lang="en-US" dirty="0" smtClean="0"/>
              <a:t>Leading to medicines being used by women and members of other races despite lack of evidence for efficacy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 in danger, as a field, of replicating the same mistakes!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5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 lot of student modeling research is conducted in </a:t>
            </a:r>
          </a:p>
          <a:p>
            <a:pPr lvl="1"/>
            <a:r>
              <a:rPr lang="en-US" dirty="0" smtClean="0"/>
              <a:t>suburban schools (mostly white and Asian populations, higher SES) </a:t>
            </a:r>
          </a:p>
          <a:p>
            <a:pPr lvl="1"/>
            <a:r>
              <a:rPr lang="en-US" dirty="0" smtClean="0"/>
              <a:t>elite universities (</a:t>
            </a:r>
            <a:r>
              <a:rPr lang="en-US" dirty="0"/>
              <a:t>mostly white and Asian populations, higher SES) </a:t>
            </a:r>
            <a:endParaRPr lang="en-US" dirty="0" smtClean="0"/>
          </a:p>
          <a:p>
            <a:pPr lvl="1"/>
            <a:r>
              <a:rPr lang="en-US" dirty="0" smtClean="0"/>
              <a:t>In wealthy countries…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6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Some research </a:t>
            </a:r>
            <a:r>
              <a:rPr lang="en-US" dirty="0"/>
              <a:t>is conducted in </a:t>
            </a:r>
            <a:endParaRPr lang="en-US" dirty="0" smtClean="0"/>
          </a:p>
          <a:p>
            <a:pPr lvl="1"/>
            <a:r>
              <a:rPr lang="en-US" dirty="0" smtClean="0"/>
              <a:t>urban schools in wealthy countries (mostly minority groups, lower SES)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5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Almost no research </a:t>
            </a:r>
            <a:r>
              <a:rPr lang="en-US" dirty="0"/>
              <a:t>is conducted in </a:t>
            </a:r>
            <a:endParaRPr lang="en-US" dirty="0" smtClean="0"/>
          </a:p>
          <a:p>
            <a:pPr lvl="1"/>
            <a:r>
              <a:rPr lang="en-US" dirty="0" smtClean="0"/>
              <a:t>rural schools in wealthy countries (mostly white populations in the US, lower SES)</a:t>
            </a:r>
          </a:p>
          <a:p>
            <a:pPr lvl="1"/>
            <a:r>
              <a:rPr lang="en-US" dirty="0" smtClean="0"/>
              <a:t>community colleges and HBCUs/HHSCUs/TCUs (mostly African-American and Latino and indigenous populations, lower SES)</a:t>
            </a:r>
          </a:p>
          <a:p>
            <a:pPr lvl="1"/>
            <a:r>
              <a:rPr lang="en-US" dirty="0" smtClean="0"/>
              <a:t>developing countries (there are notable exceptions, including </a:t>
            </a:r>
            <a:r>
              <a:rPr lang="en-US" dirty="0" err="1" smtClean="0"/>
              <a:t>Didith</a:t>
            </a:r>
            <a:r>
              <a:rPr lang="en-US" dirty="0" smtClean="0"/>
              <a:t> Rodrigo’s group in the Philippines)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1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1649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often significant challenges in conducting research in these settings</a:t>
            </a:r>
          </a:p>
          <a:p>
            <a:pPr lvl="1"/>
            <a:r>
              <a:rPr lang="en-US" dirty="0" smtClean="0"/>
              <a:t>Uncooperative city school IRBs</a:t>
            </a:r>
          </a:p>
          <a:p>
            <a:pPr lvl="1"/>
            <a:r>
              <a:rPr lang="en-US" dirty="0" smtClean="0"/>
              <a:t>Parents and community leaders who do not support research – partly out of legitimate historically-driven cynicism about the motives and honesty of University researchers (</a:t>
            </a:r>
            <a:r>
              <a:rPr lang="en-US" dirty="0" err="1" smtClean="0"/>
              <a:t>Tuhiwai</a:t>
            </a:r>
            <a:r>
              <a:rPr lang="en-US" dirty="0" smtClean="0"/>
              <a:t> Smith, 1999)</a:t>
            </a:r>
          </a:p>
          <a:p>
            <a:pPr lvl="1"/>
            <a:r>
              <a:rPr lang="en-US" dirty="0" smtClean="0"/>
              <a:t>Inconvenient locations</a:t>
            </a:r>
          </a:p>
          <a:p>
            <a:pPr lvl="1"/>
            <a:r>
              <a:rPr lang="en-US" dirty="0" smtClean="0"/>
              <a:t>Outdated computer equipment</a:t>
            </a:r>
          </a:p>
          <a:p>
            <a:pPr lvl="1"/>
            <a:r>
              <a:rPr lang="en-US" dirty="0" smtClean="0"/>
              <a:t>Physical danger for researchers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06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ignore these populations</a:t>
            </a:r>
          </a:p>
          <a:p>
            <a:endParaRPr lang="en-US" dirty="0"/>
          </a:p>
          <a:p>
            <a:r>
              <a:rPr lang="en-US" dirty="0" smtClean="0"/>
              <a:t>Our research may serve to perpetuate and actually increase inequalities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3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we ignore these populations</a:t>
            </a:r>
          </a:p>
          <a:p>
            <a:endParaRPr lang="en-US" dirty="0"/>
          </a:p>
          <a:p>
            <a:r>
              <a:rPr lang="en-US" dirty="0" smtClean="0"/>
              <a:t>Our research may serve to perpetuate and actually increase inequalities</a:t>
            </a:r>
          </a:p>
          <a:p>
            <a:pPr lvl="1"/>
            <a:r>
              <a:rPr lang="en-US" dirty="0" smtClean="0"/>
              <a:t>Effective educational technology for everyone?</a:t>
            </a:r>
          </a:p>
          <a:p>
            <a:pPr lvl="1"/>
            <a:r>
              <a:rPr lang="en-US" dirty="0" smtClean="0"/>
              <a:t>Effective educational </a:t>
            </a:r>
            <a:r>
              <a:rPr lang="en-US" dirty="0"/>
              <a:t>technology </a:t>
            </a:r>
            <a:r>
              <a:rPr lang="en-US" dirty="0" smtClean="0"/>
              <a:t>for a few?</a:t>
            </a:r>
          </a:p>
          <a:p>
            <a:pPr lvl="1"/>
            <a:r>
              <a:rPr lang="en-US" dirty="0" smtClean="0"/>
              <a:t>Or effective educational </a:t>
            </a:r>
            <a:r>
              <a:rPr lang="en-US" dirty="0"/>
              <a:t>technology for a </a:t>
            </a:r>
            <a:r>
              <a:rPr lang="en-US" dirty="0" smtClean="0"/>
              <a:t>few, and unexpectedly ineffective educational </a:t>
            </a:r>
            <a:r>
              <a:rPr lang="en-US" dirty="0"/>
              <a:t>technology for </a:t>
            </a:r>
            <a:r>
              <a:rPr lang="en-US" dirty="0" smtClean="0"/>
              <a:t>everyone else?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5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validation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ever situations where it makes sense to test your model on the original data set where it was developed?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7254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validation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ever situations where it makes sense to test your model on the original data set where it was developed?</a:t>
            </a:r>
          </a:p>
          <a:p>
            <a:endParaRPr lang="en-US" dirty="0"/>
          </a:p>
          <a:p>
            <a:r>
              <a:rPr lang="en-GB" dirty="0" smtClean="0"/>
              <a:t>Computing complexity-based goodness metrics such as </a:t>
            </a:r>
            <a:r>
              <a:rPr lang="en-GB" dirty="0" err="1" smtClean="0"/>
              <a:t>BiC</a:t>
            </a:r>
            <a:endParaRPr lang="en-GB" dirty="0" smtClean="0"/>
          </a:p>
          <a:p>
            <a:r>
              <a:rPr lang="en-GB" dirty="0" smtClean="0"/>
              <a:t>Determine maximum possible performance of </a:t>
            </a:r>
            <a:r>
              <a:rPr lang="en-GB" dirty="0" err="1" smtClean="0"/>
              <a:t>modeling</a:t>
            </a:r>
            <a:r>
              <a:rPr lang="en-GB" dirty="0" smtClean="0"/>
              <a:t> approach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8302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Moment-to-Moment and Overall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often a good idea to study how well a detector works</a:t>
            </a:r>
          </a:p>
          <a:p>
            <a:pPr lvl="1"/>
            <a:r>
              <a:rPr lang="en-US" dirty="0" smtClean="0"/>
              <a:t>For determining when a behavior is occurring</a:t>
            </a:r>
          </a:p>
          <a:p>
            <a:pPr lvl="1"/>
            <a:r>
              <a:rPr lang="en-US" dirty="0" smtClean="0"/>
              <a:t>For determining how much a behavior occurs</a:t>
            </a:r>
          </a:p>
          <a:p>
            <a:pPr lvl="1"/>
            <a:r>
              <a:rPr lang="en-US" dirty="0" smtClean="0"/>
              <a:t>For determining who engages in a behavior</a:t>
            </a:r>
          </a:p>
          <a:p>
            <a:pPr lvl="1"/>
            <a:endParaRPr lang="en-US" dirty="0"/>
          </a:p>
          <a:p>
            <a:r>
              <a:rPr lang="en-US" dirty="0" smtClean="0"/>
              <a:t>Really depends on how you want to use a detector</a:t>
            </a:r>
          </a:p>
        </p:txBody>
      </p:sp>
    </p:spTree>
    <p:extLst>
      <p:ext uri="{BB962C8B-B14F-4D97-AF65-F5344CB8AC3E}">
        <p14:creationId xmlns:p14="http://schemas.microsoft.com/office/powerpoint/2010/main" val="28165669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I intervene based on this model, will it still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Not studied very much</a:t>
            </a:r>
          </a:p>
          <a:p>
            <a:endParaRPr lang="en-US" dirty="0"/>
          </a:p>
          <a:p>
            <a:r>
              <a:rPr lang="en-US" dirty="0" smtClean="0"/>
              <a:t>If you intervene, the behaviors you’ve been making inference on may develop a different meaning</a:t>
            </a:r>
          </a:p>
          <a:p>
            <a:pPr lvl="1"/>
            <a:r>
              <a:rPr lang="en-US" dirty="0" smtClean="0"/>
              <a:t>Students in the Philippines intentionally) game the system to receive interventions based on a gaming detector (Rodrigo et al., 2012)</a:t>
            </a:r>
          </a:p>
          <a:p>
            <a:pPr lvl="1"/>
            <a:r>
              <a:rPr lang="en-US" dirty="0" smtClean="0"/>
              <a:t>Does gaming the system have the same semantics?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3050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I intervene based on this model, will it still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if students figure out how your detector works, and then game the system to fool it?</a:t>
            </a:r>
          </a:p>
          <a:p>
            <a:endParaRPr lang="en-US" dirty="0"/>
          </a:p>
          <a:p>
            <a:r>
              <a:rPr lang="en-US" dirty="0" smtClean="0"/>
              <a:t>If your off-task detector is</a:t>
            </a:r>
          </a:p>
          <a:p>
            <a:pPr lvl="1"/>
            <a:r>
              <a:rPr lang="en-US" dirty="0" smtClean="0"/>
              <a:t>IF THE STUDENT IS IDLE MORE THAN 80 SECONDS, OFF-TASK</a:t>
            </a:r>
          </a:p>
          <a:p>
            <a:pPr lvl="1"/>
            <a:endParaRPr lang="en-US" dirty="0"/>
          </a:p>
          <a:p>
            <a:r>
              <a:rPr lang="en-US" dirty="0" smtClean="0"/>
              <a:t>It’s easy for the student to just hit enter or </a:t>
            </a:r>
            <a:r>
              <a:rPr lang="en-US" dirty="0" err="1" smtClean="0"/>
              <a:t>somesuch</a:t>
            </a:r>
            <a:r>
              <a:rPr lang="en-US" dirty="0" smtClean="0"/>
              <a:t> every minute or so</a:t>
            </a:r>
          </a:p>
        </p:txBody>
      </p:sp>
    </p:spTree>
    <p:extLst>
      <p:ext uri="{BB962C8B-B14F-4D97-AF65-F5344CB8AC3E}">
        <p14:creationId xmlns:p14="http://schemas.microsoft.com/office/powerpoint/2010/main" val="23124398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lot of detectors are better at relative confidence than at being right about whether a student is above or below 50% confidence</a:t>
            </a:r>
          </a:p>
          <a:p>
            <a:pPr lvl="1"/>
            <a:r>
              <a:rPr lang="en-US" dirty="0" smtClean="0"/>
              <a:t>E.g. A’ is substantially higher than Kappa</a:t>
            </a:r>
          </a:p>
          <a:p>
            <a:pPr lvl="1"/>
            <a:endParaRPr lang="en-US" dirty="0"/>
          </a:p>
          <a:p>
            <a:r>
              <a:rPr lang="en-US" dirty="0" smtClean="0"/>
              <a:t>If a student is 48% likely to be off-task, treat them differently if they are 3% likely or 98% likely</a:t>
            </a:r>
          </a:p>
          <a:p>
            <a:pPr lvl="1"/>
            <a:r>
              <a:rPr lang="en-US" dirty="0" smtClean="0"/>
              <a:t>Strong interventions near 100%</a:t>
            </a:r>
          </a:p>
          <a:p>
            <a:pPr lvl="1"/>
            <a:r>
              <a:rPr lang="en-US" dirty="0" smtClean="0"/>
              <a:t>“Fail-soft interventions” near 50%</a:t>
            </a:r>
          </a:p>
          <a:p>
            <a:pPr lvl="1"/>
            <a:r>
              <a:rPr lang="en-US" dirty="0" smtClean="0"/>
              <a:t>No intervention near 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427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using detectors in discovery with models analyses (which we’ll discuss later in the semester)</a:t>
            </a:r>
          </a:p>
          <a:p>
            <a:endParaRPr lang="en-US" dirty="0" smtClean="0"/>
          </a:p>
          <a:p>
            <a:r>
              <a:rPr lang="en-US" dirty="0" smtClean="0"/>
              <a:t>Always use detector confidence</a:t>
            </a:r>
          </a:p>
          <a:p>
            <a:pPr lvl="1"/>
            <a:r>
              <a:rPr lang="en-US" dirty="0" smtClean="0"/>
              <a:t>Why throw out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9821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Assignment 4?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312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Monday, February 25</a:t>
            </a:r>
          </a:p>
          <a:p>
            <a:endParaRPr lang="en-US" dirty="0" smtClean="0"/>
          </a:p>
          <a:p>
            <a:r>
              <a:rPr lang="en-US" dirty="0" smtClean="0"/>
              <a:t>Feature Engineering and Distillation – WHAT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Assignment </a:t>
            </a:r>
            <a:r>
              <a:rPr lang="en-US" b="1" dirty="0"/>
              <a:t>Due: </a:t>
            </a:r>
            <a:r>
              <a:rPr lang="en-US" dirty="0" smtClean="0"/>
              <a:t>3. 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6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is to go as far as we can by 5pm</a:t>
            </a:r>
          </a:p>
          <a:p>
            <a:r>
              <a:rPr lang="en-US" dirty="0" smtClean="0"/>
              <a:t>We will continue after next class session</a:t>
            </a:r>
          </a:p>
          <a:p>
            <a:endParaRPr lang="en-US" dirty="0"/>
          </a:p>
          <a:p>
            <a:r>
              <a:rPr lang="en-US" dirty="0" smtClean="0"/>
              <a:t>Vote on which topics you most want to hear 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307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Using </a:t>
            </a:r>
            <a:r>
              <a:rPr lang="en-US" dirty="0" smtClean="0"/>
              <a:t>average, count, sum, </a:t>
            </a:r>
            <a:r>
              <a:rPr lang="en-US" dirty="0" err="1" smtClean="0"/>
              <a:t>stdev</a:t>
            </a:r>
            <a:r>
              <a:rPr lang="en-US" dirty="0" smtClean="0"/>
              <a:t> (</a:t>
            </a:r>
            <a:r>
              <a:rPr lang="en-US" dirty="0" err="1" smtClean="0"/>
              <a:t>asgn</a:t>
            </a:r>
            <a:r>
              <a:rPr lang="en-US" dirty="0" smtClean="0"/>
              <a:t>. 4 data set)</a:t>
            </a:r>
          </a:p>
          <a:p>
            <a:r>
              <a:rPr lang="en-US" dirty="0" smtClean="0"/>
              <a:t>Relative and absolute referencing (made up data)</a:t>
            </a:r>
          </a:p>
          <a:p>
            <a:r>
              <a:rPr lang="en-US" dirty="0" smtClean="0"/>
              <a:t>Copy and paste values only (made up data)</a:t>
            </a:r>
            <a:endParaRPr lang="en-US" dirty="0"/>
          </a:p>
          <a:p>
            <a:r>
              <a:rPr lang="en-US" dirty="0" smtClean="0"/>
              <a:t>Using sort, filter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Making pivot table</a:t>
            </a:r>
            <a:r>
              <a:rPr lang="en-US" dirty="0"/>
              <a:t> 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err="1" smtClean="0"/>
              <a:t>vlookup</a:t>
            </a:r>
            <a:r>
              <a:rPr lang="en-US" dirty="0" smtClean="0"/>
              <a:t> (Jan. 28 class data set)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countif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Making scatterplot (</a:t>
            </a:r>
            <a:r>
              <a:rPr lang="en-US" dirty="0"/>
              <a:t>Jan. 28 class data set)</a:t>
            </a:r>
          </a:p>
          <a:p>
            <a:r>
              <a:rPr lang="en-US" dirty="0" smtClean="0"/>
              <a:t>Making histogram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Equation Solver (Jan. 28 class data set)</a:t>
            </a:r>
          </a:p>
          <a:p>
            <a:r>
              <a:rPr lang="en-US" dirty="0" smtClean="0"/>
              <a:t>Z-test (made up data)</a:t>
            </a:r>
            <a:endParaRPr lang="en-US" dirty="0"/>
          </a:p>
          <a:p>
            <a:r>
              <a:rPr lang="en-US" dirty="0" smtClean="0"/>
              <a:t>2-sample t-test (made up data)</a:t>
            </a:r>
          </a:p>
          <a:p>
            <a:endParaRPr lang="en-US" dirty="0" smtClean="0"/>
          </a:p>
          <a:p>
            <a:r>
              <a:rPr lang="en-US" dirty="0" smtClean="0"/>
              <a:t>Other topics?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190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1393</Words>
  <Application>Microsoft Office PowerPoint</Application>
  <PresentationFormat>On-screen Show (4:3)</PresentationFormat>
  <Paragraphs>235</Paragraphs>
  <Slides>57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Office Theme</vt:lpstr>
      <vt:lpstr>Special Topics in  Educational Data Mining</vt:lpstr>
      <vt:lpstr>Today’s Class</vt:lpstr>
      <vt:lpstr>Behavior Detection</vt:lpstr>
      <vt:lpstr>Behaviors people have detected</vt:lpstr>
      <vt:lpstr>Disengaged Behaviors</vt:lpstr>
      <vt:lpstr>Meta-Cognitive Behaviors</vt:lpstr>
      <vt:lpstr>Building off of Classification</vt:lpstr>
      <vt:lpstr>Because There’s So Much More…</vt:lpstr>
      <vt:lpstr>But before we get going</vt:lpstr>
      <vt:lpstr>Awesome…</vt:lpstr>
      <vt:lpstr>Things you need to think about…</vt:lpstr>
      <vt:lpstr>Where did the labels come from?</vt:lpstr>
      <vt:lpstr>Self-report</vt:lpstr>
      <vt:lpstr>PowerPoint Presentation</vt:lpstr>
      <vt:lpstr>Was recommended to me by CMU IRB compliance officer in 2003</vt:lpstr>
      <vt:lpstr>Field Observations</vt:lpstr>
      <vt:lpstr>Text replays</vt:lpstr>
      <vt:lpstr>Examples</vt:lpstr>
      <vt:lpstr>PowerPoint Presentation</vt:lpstr>
      <vt:lpstr>PowerPoint Presentation</vt:lpstr>
      <vt:lpstr>PowerPoint Presentation</vt:lpstr>
      <vt:lpstr>PowerPoint Presentation</vt:lpstr>
      <vt:lpstr>Major Advantages</vt:lpstr>
      <vt:lpstr>Notes</vt:lpstr>
      <vt:lpstr>Major Limitations</vt:lpstr>
      <vt:lpstr>Major Limitations</vt:lpstr>
      <vt:lpstr>Another Labeling Issue</vt:lpstr>
      <vt:lpstr>How good are the labels?</vt:lpstr>
      <vt:lpstr>How good are the labels?</vt:lpstr>
      <vt:lpstr>Some Validity Questions</vt:lpstr>
      <vt:lpstr>For what uses is my model valid?</vt:lpstr>
      <vt:lpstr>Multi-level cross-validation</vt:lpstr>
      <vt:lpstr>Multi-level cross-validation</vt:lpstr>
      <vt:lpstr>What people actually do (2013)</vt:lpstr>
      <vt:lpstr>Lack of testing across populations is a real problem!</vt:lpstr>
      <vt:lpstr>Why?</vt:lpstr>
      <vt:lpstr>Medicine</vt:lpstr>
      <vt:lpstr>We…</vt:lpstr>
      <vt:lpstr>Settings</vt:lpstr>
      <vt:lpstr>Settings</vt:lpstr>
      <vt:lpstr>Settings</vt:lpstr>
      <vt:lpstr>Why not?</vt:lpstr>
      <vt:lpstr>Challenges</vt:lpstr>
      <vt:lpstr>However</vt:lpstr>
      <vt:lpstr>However</vt:lpstr>
      <vt:lpstr>Another validation question</vt:lpstr>
      <vt:lpstr>Another validation question</vt:lpstr>
      <vt:lpstr>Moment-to-Moment and Overall Assessment</vt:lpstr>
      <vt:lpstr>If I intervene based on this model, will it still work?</vt:lpstr>
      <vt:lpstr>If I intervene based on this model, will it still work?</vt:lpstr>
      <vt:lpstr>Leveraging Detector Confidence</vt:lpstr>
      <vt:lpstr>Leveraging Detector Confidence</vt:lpstr>
      <vt:lpstr>Comments or Questions</vt:lpstr>
      <vt:lpstr>Next Class</vt:lpstr>
      <vt:lpstr>Excel</vt:lpstr>
      <vt:lpstr>Topics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Topics in  Educational Data Mining</dc:title>
  <dc:creator>CIS</dc:creator>
  <cp:lastModifiedBy>CIS</cp:lastModifiedBy>
  <cp:revision>36</cp:revision>
  <dcterms:created xsi:type="dcterms:W3CDTF">2013-02-16T23:54:35Z</dcterms:created>
  <dcterms:modified xsi:type="dcterms:W3CDTF">2013-02-20T17:52:27Z</dcterms:modified>
</cp:coreProperties>
</file>