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450" r:id="rId3"/>
    <p:sldId id="500" r:id="rId4"/>
    <p:sldId id="502" r:id="rId5"/>
    <p:sldId id="934" r:id="rId6"/>
    <p:sldId id="946" r:id="rId7"/>
    <p:sldId id="945" r:id="rId8"/>
    <p:sldId id="935" r:id="rId9"/>
    <p:sldId id="937" r:id="rId10"/>
    <p:sldId id="501" r:id="rId11"/>
    <p:sldId id="504" r:id="rId12"/>
    <p:sldId id="938" r:id="rId13"/>
    <p:sldId id="936" r:id="rId14"/>
    <p:sldId id="526" r:id="rId15"/>
    <p:sldId id="939" r:id="rId16"/>
    <p:sldId id="940" r:id="rId17"/>
    <p:sldId id="944" r:id="rId18"/>
    <p:sldId id="503" r:id="rId19"/>
    <p:sldId id="947" r:id="rId20"/>
    <p:sldId id="948" r:id="rId21"/>
    <p:sldId id="506" r:id="rId22"/>
    <p:sldId id="507" r:id="rId23"/>
    <p:sldId id="941" r:id="rId24"/>
    <p:sldId id="943" r:id="rId25"/>
    <p:sldId id="527" r:id="rId26"/>
    <p:sldId id="508" r:id="rId27"/>
    <p:sldId id="931" r:id="rId28"/>
    <p:sldId id="932" r:id="rId29"/>
    <p:sldId id="488" r:id="rId30"/>
    <p:sldId id="514" r:id="rId31"/>
    <p:sldId id="510" r:id="rId32"/>
    <p:sldId id="511" r:id="rId33"/>
    <p:sldId id="513" r:id="rId34"/>
    <p:sldId id="512" r:id="rId35"/>
    <p:sldId id="516" r:id="rId36"/>
    <p:sldId id="515" r:id="rId37"/>
    <p:sldId id="509" r:id="rId38"/>
    <p:sldId id="54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11" autoAdjust="0"/>
    <p:restoredTop sz="68229" autoAdjust="0"/>
  </p:normalViewPr>
  <p:slideViewPr>
    <p:cSldViewPr>
      <p:cViewPr varScale="1">
        <p:scale>
          <a:sx n="104" d="100"/>
          <a:sy n="104" d="100"/>
        </p:scale>
        <p:origin x="101" y="1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2/2/2025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February 6, 2025</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Reports for School Personnel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 looked at Infinite Campus </a:t>
            </a:r>
            <a:br>
              <a:rPr lang="en-US" dirty="0"/>
            </a:br>
            <a:r>
              <a:rPr lang="en-US" dirty="0"/>
              <a:t>last week</a:t>
            </a:r>
          </a:p>
        </p:txBody>
      </p:sp>
      <p:sp>
        <p:nvSpPr>
          <p:cNvPr id="5" name="Content Placeholder 4">
            <a:extLst>
              <a:ext uri="{FF2B5EF4-FFF2-40B4-BE49-F238E27FC236}">
                <a16:creationId xmlns:a16="http://schemas.microsoft.com/office/drawing/2014/main" id="{A593D1FD-06F1-FA2A-9AD7-BE0B5A357B6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19404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575345"/>
            <a:ext cx="9143999" cy="872455"/>
          </a:xfrm>
        </p:spPr>
        <p:txBody>
          <a:bodyPr>
            <a:normAutofit fontScale="90000"/>
          </a:bodyPr>
          <a:lstStyle/>
          <a:p>
            <a:r>
              <a:rPr lang="en-US" dirty="0"/>
              <a:t>Some additional systems</a:t>
            </a:r>
            <a:br>
              <a:rPr lang="en-US" dirty="0"/>
            </a:br>
            <a:r>
              <a:rPr lang="en-US" dirty="0"/>
              <a:t>with reports for school personnel</a:t>
            </a:r>
            <a:br>
              <a:rPr lang="en-US" dirty="0"/>
            </a:br>
            <a:r>
              <a:rPr lang="en-US" dirty="0"/>
              <a:t>(historical and contemporary)</a:t>
            </a:r>
          </a:p>
        </p:txBody>
      </p:sp>
    </p:spTree>
    <p:extLst>
      <p:ext uri="{BB962C8B-B14F-4D97-AF65-F5344CB8AC3E}">
        <p14:creationId xmlns:p14="http://schemas.microsoft.com/office/powerpoint/2010/main" val="2338841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12F02B0-3E36-467E-BAD3-C0CE01163375}"/>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BAD1AE7-F054-4FD6-9AE5-E4F369A307D0}"/>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6BEAFCB1-27F6-430A-B940-209DEBE0CCF2}"/>
              </a:ext>
            </a:extLst>
          </p:cNvPr>
          <p:cNvSpPr>
            <a:spLocks noGrp="1"/>
          </p:cNvSpPr>
          <p:nvPr>
            <p:ph type="title"/>
          </p:nvPr>
        </p:nvSpPr>
        <p:spPr/>
        <p:txBody>
          <a:bodyPr/>
          <a:lstStyle/>
          <a:p>
            <a:pPr algn="l"/>
            <a:r>
              <a:rPr lang="en-US" dirty="0" err="1"/>
              <a:t>BrightBytes</a:t>
            </a:r>
            <a:endParaRPr lang="en-US" dirty="0"/>
          </a:p>
        </p:txBody>
      </p:sp>
      <p:pic>
        <p:nvPicPr>
          <p:cNvPr id="6" name="Picture 5">
            <a:extLst>
              <a:ext uri="{FF2B5EF4-FFF2-40B4-BE49-F238E27FC236}">
                <a16:creationId xmlns:a16="http://schemas.microsoft.com/office/drawing/2014/main" id="{55EA576F-E030-CCD3-01F0-94946B0B8028}"/>
              </a:ext>
            </a:extLst>
          </p:cNvPr>
          <p:cNvPicPr>
            <a:picLocks noChangeAspect="1"/>
          </p:cNvPicPr>
          <p:nvPr/>
        </p:nvPicPr>
        <p:blipFill>
          <a:blip r:embed="rId2"/>
          <a:stretch>
            <a:fillRect/>
          </a:stretch>
        </p:blipFill>
        <p:spPr>
          <a:xfrm>
            <a:off x="1757509" y="1091962"/>
            <a:ext cx="5676481" cy="5766038"/>
          </a:xfrm>
          <a:prstGeom prst="rect">
            <a:avLst/>
          </a:prstGeom>
        </p:spPr>
      </p:pic>
    </p:spTree>
    <p:extLst>
      <p:ext uri="{BB962C8B-B14F-4D97-AF65-F5344CB8AC3E}">
        <p14:creationId xmlns:p14="http://schemas.microsoft.com/office/powerpoint/2010/main" val="11661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029ECF2-4E4E-A8BF-F295-FDDF94FE9621}"/>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F53F7B02-5F5E-C140-A3EB-DB54A325B1DC}"/>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13FA275E-6102-59E7-F811-EB683C04367B}"/>
              </a:ext>
            </a:extLst>
          </p:cNvPr>
          <p:cNvSpPr>
            <a:spLocks noGrp="1"/>
          </p:cNvSpPr>
          <p:nvPr>
            <p:ph type="title"/>
          </p:nvPr>
        </p:nvSpPr>
        <p:spPr/>
        <p:txBody>
          <a:bodyPr/>
          <a:lstStyle/>
          <a:p>
            <a:pPr algn="l"/>
            <a:r>
              <a:rPr lang="en-US" dirty="0"/>
              <a:t>Course Signals</a:t>
            </a:r>
          </a:p>
        </p:txBody>
      </p:sp>
      <p:pic>
        <p:nvPicPr>
          <p:cNvPr id="5" name="Picture 2" descr="https://blogischnl.files.wordpress.com/2016/09/coursesignals.png">
            <a:extLst>
              <a:ext uri="{FF2B5EF4-FFF2-40B4-BE49-F238E27FC236}">
                <a16:creationId xmlns:a16="http://schemas.microsoft.com/office/drawing/2014/main" id="{5EC08AC8-9BAC-0E1E-1E65-E2B49FC29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0172" y="1295400"/>
            <a:ext cx="6646627" cy="5439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890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C583B-2509-22B5-F2A4-32A9CD8F3890}"/>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6CEB86E-9BCE-E010-0678-2B63A932CDFA}"/>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FEE8583E-F63A-1348-5F20-FA72D5A19A00}"/>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AA7C8B31-74C1-0802-5E3A-B0E16BAAEA7B}"/>
              </a:ext>
            </a:extLst>
          </p:cNvPr>
          <p:cNvSpPr>
            <a:spLocks noGrp="1"/>
          </p:cNvSpPr>
          <p:nvPr>
            <p:ph type="title"/>
          </p:nvPr>
        </p:nvSpPr>
        <p:spPr/>
        <p:txBody>
          <a:bodyPr/>
          <a:lstStyle/>
          <a:p>
            <a:pPr algn="l"/>
            <a:r>
              <a:rPr lang="en-US" dirty="0" err="1"/>
              <a:t>iReady</a:t>
            </a:r>
            <a:endParaRPr lang="en-US" dirty="0"/>
          </a:p>
        </p:txBody>
      </p:sp>
      <p:pic>
        <p:nvPicPr>
          <p:cNvPr id="5" name="Google Shape;101;p20">
            <a:extLst>
              <a:ext uri="{FF2B5EF4-FFF2-40B4-BE49-F238E27FC236}">
                <a16:creationId xmlns:a16="http://schemas.microsoft.com/office/drawing/2014/main" id="{3597EACF-4B6E-B9E3-0AB8-A42D63CB12CA}"/>
              </a:ext>
            </a:extLst>
          </p:cNvPr>
          <p:cNvPicPr preferRelativeResize="0"/>
          <p:nvPr/>
        </p:nvPicPr>
        <p:blipFill>
          <a:blip r:embed="rId2">
            <a:alphaModFix/>
          </a:blip>
          <a:stretch>
            <a:fillRect/>
          </a:stretch>
        </p:blipFill>
        <p:spPr>
          <a:xfrm>
            <a:off x="933517" y="1625600"/>
            <a:ext cx="7324465" cy="5178056"/>
          </a:xfrm>
          <a:prstGeom prst="rect">
            <a:avLst/>
          </a:prstGeom>
          <a:noFill/>
          <a:ln>
            <a:noFill/>
          </a:ln>
        </p:spPr>
      </p:pic>
    </p:spTree>
    <p:extLst>
      <p:ext uri="{BB962C8B-B14F-4D97-AF65-F5344CB8AC3E}">
        <p14:creationId xmlns:p14="http://schemas.microsoft.com/office/powerpoint/2010/main" val="2762782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21A2292-8B15-4002-98D6-B38C3B76447F}"/>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7E4B9DF2-FB74-4CC4-93EF-DBDD61D80A8C}"/>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4CE4893D-8E0F-4828-9181-867F96F7A4AA}"/>
              </a:ext>
            </a:extLst>
          </p:cNvPr>
          <p:cNvSpPr>
            <a:spLocks noGrp="1"/>
          </p:cNvSpPr>
          <p:nvPr>
            <p:ph type="title"/>
          </p:nvPr>
        </p:nvSpPr>
        <p:spPr/>
        <p:txBody>
          <a:bodyPr/>
          <a:lstStyle/>
          <a:p>
            <a:pPr algn="l"/>
            <a:r>
              <a:rPr lang="en-US" dirty="0"/>
              <a:t>NWEA MAP</a:t>
            </a:r>
          </a:p>
        </p:txBody>
      </p:sp>
      <p:pic>
        <p:nvPicPr>
          <p:cNvPr id="5" name="Google Shape;99;p20">
            <a:extLst>
              <a:ext uri="{FF2B5EF4-FFF2-40B4-BE49-F238E27FC236}">
                <a16:creationId xmlns:a16="http://schemas.microsoft.com/office/drawing/2014/main" id="{7BC61B87-FEB6-48F7-AE86-A500C9B1CAF4}"/>
              </a:ext>
            </a:extLst>
          </p:cNvPr>
          <p:cNvPicPr preferRelativeResize="0"/>
          <p:nvPr/>
        </p:nvPicPr>
        <p:blipFill>
          <a:blip r:embed="rId2">
            <a:alphaModFix/>
          </a:blip>
          <a:stretch>
            <a:fillRect/>
          </a:stretch>
        </p:blipFill>
        <p:spPr>
          <a:xfrm>
            <a:off x="181126" y="872455"/>
            <a:ext cx="8674924" cy="5807076"/>
          </a:xfrm>
          <a:prstGeom prst="rect">
            <a:avLst/>
          </a:prstGeom>
          <a:noFill/>
          <a:ln>
            <a:noFill/>
          </a:ln>
        </p:spPr>
      </p:pic>
    </p:spTree>
    <p:extLst>
      <p:ext uri="{BB962C8B-B14F-4D97-AF65-F5344CB8AC3E}">
        <p14:creationId xmlns:p14="http://schemas.microsoft.com/office/powerpoint/2010/main" val="600199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5B07FF6-8892-4DD4-883D-323593E6E955}"/>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CC715BD2-5E1C-4D67-9D82-48402A9B58F2}"/>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19684D0A-C1C1-451F-9066-EA39B7425ECA}"/>
              </a:ext>
            </a:extLst>
          </p:cNvPr>
          <p:cNvSpPr>
            <a:spLocks noGrp="1"/>
          </p:cNvSpPr>
          <p:nvPr>
            <p:ph type="title"/>
          </p:nvPr>
        </p:nvSpPr>
        <p:spPr/>
        <p:txBody>
          <a:bodyPr/>
          <a:lstStyle/>
          <a:p>
            <a:pPr algn="l"/>
            <a:r>
              <a:rPr lang="en-US" dirty="0"/>
              <a:t>Panorama Education</a:t>
            </a:r>
          </a:p>
        </p:txBody>
      </p:sp>
      <p:pic>
        <p:nvPicPr>
          <p:cNvPr id="5" name="Google Shape;117;p22">
            <a:extLst>
              <a:ext uri="{FF2B5EF4-FFF2-40B4-BE49-F238E27FC236}">
                <a16:creationId xmlns:a16="http://schemas.microsoft.com/office/drawing/2014/main" id="{5D935796-7595-47C4-9813-AFFB41EF92CA}"/>
              </a:ext>
            </a:extLst>
          </p:cNvPr>
          <p:cNvPicPr preferRelativeResize="0"/>
          <p:nvPr/>
        </p:nvPicPr>
        <p:blipFill>
          <a:blip r:embed="rId2">
            <a:alphaModFix/>
          </a:blip>
          <a:stretch>
            <a:fillRect/>
          </a:stretch>
        </p:blipFill>
        <p:spPr>
          <a:xfrm>
            <a:off x="685800" y="872455"/>
            <a:ext cx="7905927" cy="5985545"/>
          </a:xfrm>
          <a:prstGeom prst="rect">
            <a:avLst/>
          </a:prstGeom>
          <a:noFill/>
          <a:ln>
            <a:noFill/>
          </a:ln>
        </p:spPr>
      </p:pic>
    </p:spTree>
    <p:extLst>
      <p:ext uri="{BB962C8B-B14F-4D97-AF65-F5344CB8AC3E}">
        <p14:creationId xmlns:p14="http://schemas.microsoft.com/office/powerpoint/2010/main" val="662668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Ocumpaugh</a:t>
            </a:r>
            <a:r>
              <a:rPr lang="en-US" dirty="0"/>
              <a:t> et al</a:t>
            </a:r>
          </a:p>
        </p:txBody>
      </p:sp>
      <p:pic>
        <p:nvPicPr>
          <p:cNvPr id="6" name="Picture 5"/>
          <p:cNvPicPr>
            <a:picLocks noChangeAspect="1"/>
          </p:cNvPicPr>
          <p:nvPr/>
        </p:nvPicPr>
        <p:blipFill>
          <a:blip r:embed="rId2"/>
          <a:stretch>
            <a:fillRect/>
          </a:stretch>
        </p:blipFill>
        <p:spPr>
          <a:xfrm>
            <a:off x="5184633" y="0"/>
            <a:ext cx="3938996" cy="6858000"/>
          </a:xfrm>
          <a:prstGeom prst="rect">
            <a:avLst/>
          </a:prstGeom>
        </p:spPr>
      </p:pic>
    </p:spTree>
    <p:extLst>
      <p:ext uri="{BB962C8B-B14F-4D97-AF65-F5344CB8AC3E}">
        <p14:creationId xmlns:p14="http://schemas.microsoft.com/office/powerpoint/2010/main" val="1704757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a:t>ASSISTments</a:t>
            </a:r>
            <a:endParaRPr lang="en-US" dirty="0"/>
          </a:p>
        </p:txBody>
      </p:sp>
      <p:pic>
        <p:nvPicPr>
          <p:cNvPr id="7" name="Picture 6"/>
          <p:cNvPicPr>
            <a:picLocks noChangeAspect="1"/>
          </p:cNvPicPr>
          <p:nvPr/>
        </p:nvPicPr>
        <p:blipFill>
          <a:blip r:embed="rId2"/>
          <a:stretch>
            <a:fillRect/>
          </a:stretch>
        </p:blipFill>
        <p:spPr>
          <a:xfrm>
            <a:off x="-1" y="995761"/>
            <a:ext cx="9144000" cy="5855449"/>
          </a:xfrm>
          <a:prstGeom prst="rect">
            <a:avLst/>
          </a:prstGeom>
        </p:spPr>
      </p:pic>
    </p:spTree>
    <p:extLst>
      <p:ext uri="{BB962C8B-B14F-4D97-AF65-F5344CB8AC3E}">
        <p14:creationId xmlns:p14="http://schemas.microsoft.com/office/powerpoint/2010/main" val="3386451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4D944EC-DF25-40B6-879D-8E777323D061}"/>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B5C52EF0-DAA6-474C-9AFA-A8565CD6009A}"/>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FCDA186D-6E8E-4225-80D3-E6B38B9D45E7}"/>
              </a:ext>
            </a:extLst>
          </p:cNvPr>
          <p:cNvSpPr>
            <a:spLocks noGrp="1"/>
          </p:cNvSpPr>
          <p:nvPr>
            <p:ph type="title"/>
          </p:nvPr>
        </p:nvSpPr>
        <p:spPr/>
        <p:txBody>
          <a:bodyPr/>
          <a:lstStyle/>
          <a:p>
            <a:pPr algn="l"/>
            <a:r>
              <a:rPr lang="en-US" dirty="0" err="1"/>
              <a:t>ASSISTments</a:t>
            </a:r>
            <a:endParaRPr lang="en-US" dirty="0"/>
          </a:p>
        </p:txBody>
      </p:sp>
      <p:pic>
        <p:nvPicPr>
          <p:cNvPr id="5" name="Google Shape;235;p39">
            <a:extLst>
              <a:ext uri="{FF2B5EF4-FFF2-40B4-BE49-F238E27FC236}">
                <a16:creationId xmlns:a16="http://schemas.microsoft.com/office/drawing/2014/main" id="{CF2D1201-2FF2-4B7D-9E15-6A4AFAD90E9B}"/>
              </a:ext>
            </a:extLst>
          </p:cNvPr>
          <p:cNvPicPr preferRelativeResize="0"/>
          <p:nvPr/>
        </p:nvPicPr>
        <p:blipFill rotWithShape="1">
          <a:blip r:embed="rId2">
            <a:alphaModFix/>
          </a:blip>
          <a:srcRect l="37764" t="26477" r="4109" b="9164"/>
          <a:stretch/>
        </p:blipFill>
        <p:spPr>
          <a:xfrm>
            <a:off x="300787" y="1217218"/>
            <a:ext cx="8843212" cy="5523701"/>
          </a:xfrm>
          <a:prstGeom prst="rect">
            <a:avLst/>
          </a:prstGeom>
          <a:noFill/>
          <a:ln>
            <a:noFill/>
          </a:ln>
        </p:spPr>
      </p:pic>
    </p:spTree>
    <p:extLst>
      <p:ext uri="{BB962C8B-B14F-4D97-AF65-F5344CB8AC3E}">
        <p14:creationId xmlns:p14="http://schemas.microsoft.com/office/powerpoint/2010/main" val="101252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50B91D-A34D-49B7-A8A5-AB69389C87F2}"/>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EC15BAA4-0B5E-4930-984B-CFD6292FC437}"/>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09A7010E-A084-47E0-AFF9-8C8E8CE23E00}"/>
              </a:ext>
            </a:extLst>
          </p:cNvPr>
          <p:cNvSpPr>
            <a:spLocks noGrp="1"/>
          </p:cNvSpPr>
          <p:nvPr>
            <p:ph type="title"/>
          </p:nvPr>
        </p:nvSpPr>
        <p:spPr/>
        <p:txBody>
          <a:bodyPr/>
          <a:lstStyle/>
          <a:p>
            <a:pPr algn="l"/>
            <a:r>
              <a:rPr lang="en-US" dirty="0"/>
              <a:t>Newsela</a:t>
            </a:r>
          </a:p>
        </p:txBody>
      </p:sp>
      <p:pic>
        <p:nvPicPr>
          <p:cNvPr id="5" name="Google Shape;109;p21">
            <a:extLst>
              <a:ext uri="{FF2B5EF4-FFF2-40B4-BE49-F238E27FC236}">
                <a16:creationId xmlns:a16="http://schemas.microsoft.com/office/drawing/2014/main" id="{3D6E7D33-D9B8-4AB0-899F-62DBC51EE162}"/>
              </a:ext>
            </a:extLst>
          </p:cNvPr>
          <p:cNvPicPr preferRelativeResize="0"/>
          <p:nvPr/>
        </p:nvPicPr>
        <p:blipFill>
          <a:blip r:embed="rId2">
            <a:alphaModFix/>
          </a:blip>
          <a:stretch>
            <a:fillRect/>
          </a:stretch>
        </p:blipFill>
        <p:spPr>
          <a:xfrm>
            <a:off x="723669" y="1275522"/>
            <a:ext cx="7744161" cy="5057016"/>
          </a:xfrm>
          <a:prstGeom prst="rect">
            <a:avLst/>
          </a:prstGeom>
          <a:noFill/>
          <a:ln>
            <a:noFill/>
          </a:ln>
        </p:spPr>
      </p:pic>
    </p:spTree>
    <p:extLst>
      <p:ext uri="{BB962C8B-B14F-4D97-AF65-F5344CB8AC3E}">
        <p14:creationId xmlns:p14="http://schemas.microsoft.com/office/powerpoint/2010/main" val="2801163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Inq</a:t>
            </a:r>
            <a:r>
              <a:rPr lang="en-US" dirty="0"/>
              <a:t>-Blotter</a:t>
            </a:r>
          </a:p>
        </p:txBody>
      </p:sp>
      <p:pic>
        <p:nvPicPr>
          <p:cNvPr id="6" name="Picture 5">
            <a:extLst>
              <a:ext uri="{FF2B5EF4-FFF2-40B4-BE49-F238E27FC236}">
                <a16:creationId xmlns:a16="http://schemas.microsoft.com/office/drawing/2014/main" id="{D11539D0-F366-483D-AA59-E7296D7F65DC}"/>
              </a:ext>
            </a:extLst>
          </p:cNvPr>
          <p:cNvPicPr>
            <a:picLocks noChangeAspect="1"/>
          </p:cNvPicPr>
          <p:nvPr/>
        </p:nvPicPr>
        <p:blipFill>
          <a:blip r:embed="rId2"/>
          <a:stretch>
            <a:fillRect/>
          </a:stretch>
        </p:blipFill>
        <p:spPr>
          <a:xfrm>
            <a:off x="76200" y="1905000"/>
            <a:ext cx="9168455" cy="4043362"/>
          </a:xfrm>
          <a:prstGeom prst="rect">
            <a:avLst/>
          </a:prstGeom>
        </p:spPr>
      </p:pic>
    </p:spTree>
    <p:extLst>
      <p:ext uri="{BB962C8B-B14F-4D97-AF65-F5344CB8AC3E}">
        <p14:creationId xmlns:p14="http://schemas.microsoft.com/office/powerpoint/2010/main" val="1736370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8" name="Picture 7">
            <a:extLst>
              <a:ext uri="{FF2B5EF4-FFF2-40B4-BE49-F238E27FC236}">
                <a16:creationId xmlns:a16="http://schemas.microsoft.com/office/drawing/2014/main" id="{578C680B-9A9B-458C-A02A-8E3F66E15771}"/>
              </a:ext>
            </a:extLst>
          </p:cNvPr>
          <p:cNvPicPr>
            <a:picLocks noChangeAspect="1"/>
          </p:cNvPicPr>
          <p:nvPr/>
        </p:nvPicPr>
        <p:blipFill>
          <a:blip r:embed="rId2"/>
          <a:stretch>
            <a:fillRect/>
          </a:stretch>
        </p:blipFill>
        <p:spPr>
          <a:xfrm>
            <a:off x="322590" y="1295400"/>
            <a:ext cx="8821410" cy="4618707"/>
          </a:xfrm>
          <a:prstGeom prst="rect">
            <a:avLst/>
          </a:prstGeom>
        </p:spPr>
      </p:pic>
    </p:spTree>
    <p:extLst>
      <p:ext uri="{BB962C8B-B14F-4D97-AF65-F5344CB8AC3E}">
        <p14:creationId xmlns:p14="http://schemas.microsoft.com/office/powerpoint/2010/main" val="162116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6" name="Picture 5">
            <a:extLst>
              <a:ext uri="{FF2B5EF4-FFF2-40B4-BE49-F238E27FC236}">
                <a16:creationId xmlns:a16="http://schemas.microsoft.com/office/drawing/2014/main" id="{4409B0DE-7844-4147-9F3A-191CEEA62A32}"/>
              </a:ext>
            </a:extLst>
          </p:cNvPr>
          <p:cNvPicPr>
            <a:picLocks noChangeAspect="1"/>
          </p:cNvPicPr>
          <p:nvPr/>
        </p:nvPicPr>
        <p:blipFill>
          <a:blip r:embed="rId2"/>
          <a:stretch>
            <a:fillRect/>
          </a:stretch>
        </p:blipFill>
        <p:spPr>
          <a:xfrm>
            <a:off x="681037" y="1004887"/>
            <a:ext cx="7781925" cy="4848225"/>
          </a:xfrm>
          <a:prstGeom prst="rect">
            <a:avLst/>
          </a:prstGeom>
        </p:spPr>
      </p:pic>
    </p:spTree>
    <p:extLst>
      <p:ext uri="{BB962C8B-B14F-4D97-AF65-F5344CB8AC3E}">
        <p14:creationId xmlns:p14="http://schemas.microsoft.com/office/powerpoint/2010/main" val="1065656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F7226A-9607-91A0-30B5-E83E1AD3BFA9}"/>
              </a:ext>
            </a:extLst>
          </p:cNvPr>
          <p:cNvSpPr>
            <a:spLocks noGrp="1"/>
          </p:cNvSpPr>
          <p:nvPr>
            <p:ph type="title"/>
          </p:nvPr>
        </p:nvSpPr>
        <p:spPr/>
        <p:txBody>
          <a:bodyPr/>
          <a:lstStyle/>
          <a:p>
            <a:r>
              <a:rPr lang="en-US" dirty="0" err="1"/>
              <a:t>Khosravi</a:t>
            </a:r>
            <a:r>
              <a:rPr lang="en-US" dirty="0"/>
              <a:t> et al. 2021</a:t>
            </a:r>
          </a:p>
        </p:txBody>
      </p:sp>
      <p:pic>
        <p:nvPicPr>
          <p:cNvPr id="6" name="Picture 5">
            <a:extLst>
              <a:ext uri="{FF2B5EF4-FFF2-40B4-BE49-F238E27FC236}">
                <a16:creationId xmlns:a16="http://schemas.microsoft.com/office/drawing/2014/main" id="{4E1FE99F-6987-BBCA-AD85-E1AB98E789E0}"/>
              </a:ext>
            </a:extLst>
          </p:cNvPr>
          <p:cNvPicPr>
            <a:picLocks noChangeAspect="1"/>
          </p:cNvPicPr>
          <p:nvPr/>
        </p:nvPicPr>
        <p:blipFill>
          <a:blip r:embed="rId2"/>
          <a:stretch>
            <a:fillRect/>
          </a:stretch>
        </p:blipFill>
        <p:spPr>
          <a:xfrm>
            <a:off x="0" y="1447800"/>
            <a:ext cx="9273310" cy="2743200"/>
          </a:xfrm>
          <a:prstGeom prst="rect">
            <a:avLst/>
          </a:prstGeom>
        </p:spPr>
      </p:pic>
      <p:sp>
        <p:nvSpPr>
          <p:cNvPr id="7" name="TextBox 6">
            <a:extLst>
              <a:ext uri="{FF2B5EF4-FFF2-40B4-BE49-F238E27FC236}">
                <a16:creationId xmlns:a16="http://schemas.microsoft.com/office/drawing/2014/main" id="{3BAF8940-AE79-550F-2551-99388634D20F}"/>
              </a:ext>
            </a:extLst>
          </p:cNvPr>
          <p:cNvSpPr txBox="1"/>
          <p:nvPr/>
        </p:nvSpPr>
        <p:spPr>
          <a:xfrm>
            <a:off x="381000" y="4495800"/>
            <a:ext cx="83058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Discover groups of students with biggest difference in behavior or performance from rest of class</a:t>
            </a:r>
          </a:p>
          <a:p>
            <a:pPr marL="285750" indent="-285750">
              <a:buFont typeface="Arial" panose="020B0604020202020204" pitchFamily="34" charset="0"/>
              <a:buChar char="•"/>
            </a:pPr>
            <a:r>
              <a:rPr lang="en-US" dirty="0"/>
              <a:t>Scaffold instructor in understanding why and/or taking action</a:t>
            </a:r>
          </a:p>
        </p:txBody>
      </p:sp>
    </p:spTree>
    <p:extLst>
      <p:ext uri="{BB962C8B-B14F-4D97-AF65-F5344CB8AC3E}">
        <p14:creationId xmlns:p14="http://schemas.microsoft.com/office/powerpoint/2010/main" val="1519230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a:t>Holstein et al., 2018</a:t>
            </a:r>
          </a:p>
        </p:txBody>
      </p:sp>
      <p:pic>
        <p:nvPicPr>
          <p:cNvPr id="5" name="Picture 4"/>
          <p:cNvPicPr>
            <a:picLocks noChangeAspect="1"/>
          </p:cNvPicPr>
          <p:nvPr/>
        </p:nvPicPr>
        <p:blipFill>
          <a:blip r:embed="rId2"/>
          <a:stretch>
            <a:fillRect/>
          </a:stretch>
        </p:blipFill>
        <p:spPr>
          <a:xfrm>
            <a:off x="690562" y="766762"/>
            <a:ext cx="7762875" cy="5324475"/>
          </a:xfrm>
          <a:prstGeom prst="rect">
            <a:avLst/>
          </a:prstGeom>
        </p:spPr>
      </p:pic>
    </p:spTree>
    <p:extLst>
      <p:ext uri="{BB962C8B-B14F-4D97-AF65-F5344CB8AC3E}">
        <p14:creationId xmlns:p14="http://schemas.microsoft.com/office/powerpoint/2010/main" val="2642207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F82CA-DFFF-64C2-38B8-261B64DE08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F27628-F17B-2309-452C-08AD1966CBBE}"/>
              </a:ext>
            </a:extLst>
          </p:cNvPr>
          <p:cNvSpPr>
            <a:spLocks noGrp="1"/>
          </p:cNvSpPr>
          <p:nvPr>
            <p:ph type="title"/>
          </p:nvPr>
        </p:nvSpPr>
        <p:spPr/>
        <p:txBody>
          <a:bodyPr/>
          <a:lstStyle/>
          <a:p>
            <a:pPr algn="l"/>
            <a:r>
              <a:rPr lang="en-US" dirty="0" err="1"/>
              <a:t>Kasepalu</a:t>
            </a:r>
            <a:r>
              <a:rPr lang="en-US" dirty="0"/>
              <a:t> et al., 2023</a:t>
            </a:r>
          </a:p>
        </p:txBody>
      </p:sp>
      <p:pic>
        <p:nvPicPr>
          <p:cNvPr id="7" name="Picture 6">
            <a:extLst>
              <a:ext uri="{FF2B5EF4-FFF2-40B4-BE49-F238E27FC236}">
                <a16:creationId xmlns:a16="http://schemas.microsoft.com/office/drawing/2014/main" id="{450A370D-E86D-E542-9D32-179276EC9C33}"/>
              </a:ext>
            </a:extLst>
          </p:cNvPr>
          <p:cNvPicPr>
            <a:picLocks noChangeAspect="1"/>
          </p:cNvPicPr>
          <p:nvPr/>
        </p:nvPicPr>
        <p:blipFill>
          <a:blip r:embed="rId2"/>
          <a:stretch>
            <a:fillRect/>
          </a:stretch>
        </p:blipFill>
        <p:spPr>
          <a:xfrm>
            <a:off x="1524000" y="1066800"/>
            <a:ext cx="6453694" cy="5717821"/>
          </a:xfrm>
          <a:prstGeom prst="rect">
            <a:avLst/>
          </a:prstGeom>
        </p:spPr>
      </p:pic>
    </p:spTree>
    <p:extLst>
      <p:ext uri="{BB962C8B-B14F-4D97-AF65-F5344CB8AC3E}">
        <p14:creationId xmlns:p14="http://schemas.microsoft.com/office/powerpoint/2010/main" val="2889523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E254BA-85E7-E851-478A-B7282932659F}"/>
              </a:ext>
            </a:extLst>
          </p:cNvPr>
          <p:cNvPicPr>
            <a:picLocks noChangeAspect="1"/>
          </p:cNvPicPr>
          <p:nvPr/>
        </p:nvPicPr>
        <p:blipFill>
          <a:blip r:embed="rId2"/>
          <a:stretch>
            <a:fillRect/>
          </a:stretch>
        </p:blipFill>
        <p:spPr>
          <a:xfrm>
            <a:off x="0" y="1131419"/>
            <a:ext cx="9144000" cy="4595161"/>
          </a:xfrm>
          <a:prstGeom prst="rect">
            <a:avLst/>
          </a:prstGeom>
        </p:spPr>
      </p:pic>
      <p:sp>
        <p:nvSpPr>
          <p:cNvPr id="7" name="Title 3">
            <a:extLst>
              <a:ext uri="{FF2B5EF4-FFF2-40B4-BE49-F238E27FC236}">
                <a16:creationId xmlns:a16="http://schemas.microsoft.com/office/drawing/2014/main" id="{AD805C41-02A4-6B9B-9600-52ABEB700152}"/>
              </a:ext>
            </a:extLst>
          </p:cNvPr>
          <p:cNvSpPr>
            <a:spLocks noGrp="1"/>
          </p:cNvSpPr>
          <p:nvPr>
            <p:ph type="title"/>
          </p:nvPr>
        </p:nvSpPr>
        <p:spPr>
          <a:xfrm>
            <a:off x="23751" y="0"/>
            <a:ext cx="8674924" cy="872455"/>
          </a:xfrm>
        </p:spPr>
        <p:txBody>
          <a:bodyPr/>
          <a:lstStyle/>
          <a:p>
            <a:pPr algn="l"/>
            <a:r>
              <a:rPr lang="en-US" dirty="0" err="1"/>
              <a:t>Pozdniakov</a:t>
            </a:r>
            <a:r>
              <a:rPr lang="en-US" dirty="0"/>
              <a:t> et al., 2025</a:t>
            </a:r>
          </a:p>
        </p:txBody>
      </p:sp>
    </p:spTree>
    <p:extLst>
      <p:ext uri="{BB962C8B-B14F-4D97-AF65-F5344CB8AC3E}">
        <p14:creationId xmlns:p14="http://schemas.microsoft.com/office/powerpoint/2010/main" val="3300991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25600"/>
            <a:ext cx="8458200" cy="369332"/>
          </a:xfrm>
          <a:prstGeom prst="rect">
            <a:avLst/>
          </a:prstGeom>
        </p:spPr>
        <p:txBody>
          <a:bodyPr wrap="square">
            <a:spAutoFit/>
          </a:bodyPr>
          <a:lstStyle/>
          <a:p>
            <a:r>
              <a:rPr lang="en-US" dirty="0"/>
              <a:t>https://www.youtube.com/watch?v=kGxQsN0DBUU</a:t>
            </a:r>
          </a:p>
        </p:txBody>
      </p:sp>
    </p:spTree>
    <p:extLst>
      <p:ext uri="{BB962C8B-B14F-4D97-AF65-F5344CB8AC3E}">
        <p14:creationId xmlns:p14="http://schemas.microsoft.com/office/powerpoint/2010/main" val="375157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00200"/>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teacher.” (Miller et al., 2015)</a:t>
            </a:r>
          </a:p>
        </p:txBody>
      </p:sp>
    </p:spTree>
    <p:extLst>
      <p:ext uri="{BB962C8B-B14F-4D97-AF65-F5344CB8AC3E}">
        <p14:creationId xmlns:p14="http://schemas.microsoft.com/office/powerpoint/2010/main" val="3245110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4708981"/>
          </a:xfrm>
          <a:prstGeom prst="rect">
            <a:avLst/>
          </a:prstGeom>
        </p:spPr>
        <p:txBody>
          <a:bodyPr wrap="square">
            <a:spAutoFit/>
          </a:bodyPr>
          <a:lstStyle/>
          <a:p>
            <a:r>
              <a:rPr lang="en-US" sz="2000" b="1" dirty="0"/>
              <a:t>Whole-class scaffolding, </a:t>
            </a:r>
            <a:r>
              <a:rPr lang="en-US" sz="2000" dirty="0"/>
              <a:t>devoting more attention to explaining specific concepts that were difficult for students: “I [could] even adjust sometimes on the fly during the semester if it seems like students are not learning what they are hoping to learn in the class, or not learning what I think I want them to be learning in the course”</a:t>
            </a:r>
          </a:p>
          <a:p>
            <a:endParaRPr lang="en-US" sz="2000" dirty="0"/>
          </a:p>
          <a:p>
            <a:r>
              <a:rPr lang="en-US" sz="2000" b="1" dirty="0"/>
              <a:t>Targeted scaffolding, </a:t>
            </a:r>
            <a:r>
              <a:rPr lang="en-US" sz="2000" dirty="0"/>
              <a:t>focusing attention on particular students… who seemed to be disengaged or struggling: “I intervened with them a bit earlier than I might have otherwise as they hadn’t missed so many classes”</a:t>
            </a:r>
          </a:p>
          <a:p>
            <a:endParaRPr lang="en-US" sz="2000" dirty="0"/>
          </a:p>
          <a:p>
            <a:r>
              <a:rPr lang="en-US" sz="2000" b="1" dirty="0"/>
              <a:t>Revising the course elements: </a:t>
            </a:r>
            <a:r>
              <a:rPr lang="en-US" sz="2000" dirty="0"/>
              <a:t>“There may be an option to get the quizzes out of being a separate activity or to have them be part of the video to make it more engaging”, “It tells us we might need to look at a question again. For example, ‘is this written well?’ or ‘do we need to change the question?’”</a:t>
            </a:r>
          </a:p>
        </p:txBody>
      </p:sp>
      <p:sp>
        <p:nvSpPr>
          <p:cNvPr id="6" name="Title 3">
            <a:extLst>
              <a:ext uri="{FF2B5EF4-FFF2-40B4-BE49-F238E27FC236}">
                <a16:creationId xmlns:a16="http://schemas.microsoft.com/office/drawing/2014/main" id="{C957EB88-16B3-4C70-9744-D4B3EC45174A}"/>
              </a:ext>
            </a:extLst>
          </p:cNvPr>
          <p:cNvSpPr>
            <a:spLocks noGrp="1"/>
          </p:cNvSpPr>
          <p:nvPr>
            <p:ph type="title"/>
          </p:nvPr>
        </p:nvSpPr>
        <p:spPr>
          <a:xfrm>
            <a:off x="0" y="76200"/>
            <a:ext cx="9143999" cy="872455"/>
          </a:xfrm>
        </p:spPr>
        <p:txBody>
          <a:bodyPr>
            <a:normAutofit fontScale="90000"/>
          </a:bodyPr>
          <a:lstStyle/>
          <a:p>
            <a:r>
              <a:rPr lang="en-US" dirty="0"/>
              <a:t>How teachers use reports: example</a:t>
            </a:r>
            <a:br>
              <a:rPr lang="en-US" dirty="0"/>
            </a:br>
            <a:r>
              <a:rPr lang="en-US" dirty="0"/>
              <a:t>Wise &amp; Jung</a:t>
            </a:r>
          </a:p>
        </p:txBody>
      </p:sp>
    </p:spTree>
    <p:extLst>
      <p:ext uri="{BB962C8B-B14F-4D97-AF65-F5344CB8AC3E}">
        <p14:creationId xmlns:p14="http://schemas.microsoft.com/office/powerpoint/2010/main" val="1415218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
            <a:ext cx="9143999" cy="872455"/>
          </a:xfrm>
        </p:spPr>
        <p:txBody>
          <a:bodyPr>
            <a:normAutofit fontScale="90000"/>
          </a:bodyPr>
          <a:lstStyle/>
          <a:p>
            <a:r>
              <a:rPr lang="en-US" dirty="0"/>
              <a:t>How teachers use reports: example</a:t>
            </a:r>
            <a:br>
              <a:rPr lang="en-US" dirty="0"/>
            </a:br>
            <a:r>
              <a:rPr lang="en-US" dirty="0"/>
              <a:t>Wise &amp; Jung</a:t>
            </a:r>
          </a:p>
        </p:txBody>
      </p:sp>
      <p:sp>
        <p:nvSpPr>
          <p:cNvPr id="5" name="Rectangle 4"/>
          <p:cNvSpPr/>
          <p:nvPr/>
        </p:nvSpPr>
        <p:spPr>
          <a:xfrm>
            <a:off x="533400" y="1600200"/>
            <a:ext cx="7924800" cy="1015663"/>
          </a:xfrm>
          <a:prstGeom prst="rect">
            <a:avLst/>
          </a:prstGeom>
        </p:spPr>
        <p:txBody>
          <a:bodyPr wrap="square">
            <a:spAutoFit/>
          </a:bodyPr>
          <a:lstStyle/>
          <a:p>
            <a:r>
              <a:rPr lang="en-US" sz="2000" b="1" dirty="0"/>
              <a:t>“</a:t>
            </a:r>
            <a:r>
              <a:rPr lang="en-US" sz="2000" dirty="0"/>
              <a:t>Across all three kinds of actions, there was a tendency to take a deficit perspective, taking action based on students not engaging with the materials or materials not receiving attention.”</a:t>
            </a:r>
          </a:p>
        </p:txBody>
      </p:sp>
    </p:spTree>
    <p:extLst>
      <p:ext uri="{BB962C8B-B14F-4D97-AF65-F5344CB8AC3E}">
        <p14:creationId xmlns:p14="http://schemas.microsoft.com/office/powerpoint/2010/main" val="3576668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DB125-C52D-41E4-8877-771D6FDC1F51}"/>
              </a:ext>
            </a:extLst>
          </p:cNvPr>
          <p:cNvSpPr>
            <a:spLocks noGrp="1"/>
          </p:cNvSpPr>
          <p:nvPr>
            <p:ph type="title"/>
          </p:nvPr>
        </p:nvSpPr>
        <p:spPr>
          <a:xfrm>
            <a:off x="0" y="152400"/>
            <a:ext cx="9143999" cy="872455"/>
          </a:xfrm>
        </p:spPr>
        <p:txBody>
          <a:bodyPr>
            <a:normAutofit fontScale="90000"/>
          </a:bodyPr>
          <a:lstStyle/>
          <a:p>
            <a:r>
              <a:rPr lang="en-US" dirty="0"/>
              <a:t>How teachers use reports: example</a:t>
            </a:r>
            <a:br>
              <a:rPr lang="en-US" dirty="0"/>
            </a:br>
            <a:r>
              <a:rPr lang="en-US" dirty="0"/>
              <a:t>(</a:t>
            </a:r>
            <a:r>
              <a:rPr lang="en-US" dirty="0" err="1"/>
              <a:t>Dickler</a:t>
            </a:r>
            <a:r>
              <a:rPr lang="en-US" dirty="0"/>
              <a:t> et al., 2021)</a:t>
            </a:r>
          </a:p>
        </p:txBody>
      </p:sp>
      <p:pic>
        <p:nvPicPr>
          <p:cNvPr id="6" name="Picture 5">
            <a:extLst>
              <a:ext uri="{FF2B5EF4-FFF2-40B4-BE49-F238E27FC236}">
                <a16:creationId xmlns:a16="http://schemas.microsoft.com/office/drawing/2014/main" id="{E5CADE89-34E3-43A6-8B94-9F11023A3833}"/>
              </a:ext>
            </a:extLst>
          </p:cNvPr>
          <p:cNvPicPr>
            <a:picLocks noChangeAspect="1"/>
          </p:cNvPicPr>
          <p:nvPr/>
        </p:nvPicPr>
        <p:blipFill>
          <a:blip r:embed="rId2"/>
          <a:stretch>
            <a:fillRect/>
          </a:stretch>
        </p:blipFill>
        <p:spPr>
          <a:xfrm>
            <a:off x="1252537" y="1138237"/>
            <a:ext cx="6638925" cy="4581525"/>
          </a:xfrm>
          <a:prstGeom prst="rect">
            <a:avLst/>
          </a:prstGeom>
        </p:spPr>
      </p:pic>
    </p:spTree>
    <p:extLst>
      <p:ext uri="{BB962C8B-B14F-4D97-AF65-F5344CB8AC3E}">
        <p14:creationId xmlns:p14="http://schemas.microsoft.com/office/powerpoint/2010/main" val="1156601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00200"/>
            <a:ext cx="7924800" cy="1200329"/>
          </a:xfrm>
          <a:prstGeom prst="rect">
            <a:avLst/>
          </a:prstGeom>
        </p:spPr>
        <p:txBody>
          <a:bodyPr wrap="square">
            <a:spAutoFit/>
          </a:bodyPr>
          <a:lstStyle/>
          <a:p>
            <a:pPr marL="342900" indent="-342900">
              <a:buFont typeface="Arial" panose="020B0604020202020204" pitchFamily="34" charset="0"/>
              <a:buChar char="•"/>
            </a:pPr>
            <a:r>
              <a:rPr lang="en-US" sz="2400" dirty="0"/>
              <a:t>Sending emails proposed by the learning system</a:t>
            </a:r>
          </a:p>
          <a:p>
            <a:pPr marL="800100" lvl="1" indent="-342900">
              <a:buFont typeface="Arial" panose="020B0604020202020204" pitchFamily="34" charset="0"/>
              <a:buChar char="•"/>
            </a:pPr>
            <a:r>
              <a:rPr lang="en-US" sz="2400" dirty="0"/>
              <a:t>Sometimes modified</a:t>
            </a:r>
          </a:p>
          <a:p>
            <a:pPr marL="800100" lvl="1" indent="-342900">
              <a:buFont typeface="Arial" panose="020B0604020202020204" pitchFamily="34" charset="0"/>
              <a:buChar char="•"/>
            </a:pPr>
            <a:r>
              <a:rPr lang="en-US" sz="2400" dirty="0"/>
              <a:t>Often sent as-is</a:t>
            </a:r>
          </a:p>
        </p:txBody>
      </p:sp>
    </p:spTree>
    <p:extLst>
      <p:ext uri="{BB962C8B-B14F-4D97-AF65-F5344CB8AC3E}">
        <p14:creationId xmlns:p14="http://schemas.microsoft.com/office/powerpoint/2010/main" val="1660008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0A51-7E8B-4AD4-88CF-FDBFE901516D}"/>
              </a:ext>
            </a:extLst>
          </p:cNvPr>
          <p:cNvSpPr>
            <a:spLocks noGrp="1"/>
          </p:cNvSpPr>
          <p:nvPr>
            <p:ph type="title"/>
          </p:nvPr>
        </p:nvSpPr>
        <p:spPr/>
        <p:txBody>
          <a:bodyPr/>
          <a:lstStyle/>
          <a:p>
            <a:r>
              <a:rPr lang="en-US" dirty="0" err="1"/>
              <a:t>OnTask</a:t>
            </a:r>
            <a:r>
              <a:rPr lang="en-US" dirty="0"/>
              <a:t> Learning</a:t>
            </a:r>
          </a:p>
        </p:txBody>
      </p:sp>
      <p:sp>
        <p:nvSpPr>
          <p:cNvPr id="3" name="Content Placeholder 2">
            <a:extLst>
              <a:ext uri="{FF2B5EF4-FFF2-40B4-BE49-F238E27FC236}">
                <a16:creationId xmlns:a16="http://schemas.microsoft.com/office/drawing/2014/main" id="{76B65346-5B72-4A69-B5A8-F59F3405BC2F}"/>
              </a:ext>
            </a:extLst>
          </p:cNvPr>
          <p:cNvSpPr>
            <a:spLocks noGrp="1"/>
          </p:cNvSpPr>
          <p:nvPr>
            <p:ph idx="1"/>
          </p:nvPr>
        </p:nvSpPr>
        <p:spPr/>
        <p:txBody>
          <a:bodyPr/>
          <a:lstStyle/>
          <a:p>
            <a:endParaRPr lang="en-US"/>
          </a:p>
        </p:txBody>
      </p:sp>
      <p:pic>
        <p:nvPicPr>
          <p:cNvPr id="1028" name="Picture 4">
            <a:extLst>
              <a:ext uri="{FF2B5EF4-FFF2-40B4-BE49-F238E27FC236}">
                <a16:creationId xmlns:a16="http://schemas.microsoft.com/office/drawing/2014/main" id="{061AADD8-3C01-47E2-B116-836B8C97A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55" y="1499958"/>
            <a:ext cx="8001000" cy="5378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720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F387-AA94-40A9-B7D5-6175AD4E20AC}"/>
              </a:ext>
            </a:extLst>
          </p:cNvPr>
          <p:cNvSpPr>
            <a:spLocks noGrp="1"/>
          </p:cNvSpPr>
          <p:nvPr>
            <p:ph type="title"/>
          </p:nvPr>
        </p:nvSpPr>
        <p:spPr/>
        <p:txBody>
          <a:bodyPr/>
          <a:lstStyle/>
          <a:p>
            <a:r>
              <a:rPr lang="en-US" dirty="0" err="1"/>
              <a:t>OnTask</a:t>
            </a:r>
            <a:r>
              <a:rPr lang="en-US" dirty="0"/>
              <a:t> Learning</a:t>
            </a:r>
          </a:p>
        </p:txBody>
      </p:sp>
      <p:sp>
        <p:nvSpPr>
          <p:cNvPr id="3" name="Content Placeholder 2">
            <a:extLst>
              <a:ext uri="{FF2B5EF4-FFF2-40B4-BE49-F238E27FC236}">
                <a16:creationId xmlns:a16="http://schemas.microsoft.com/office/drawing/2014/main" id="{6FBEB462-EEBE-49BC-B52B-DC346228A84E}"/>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D24D7AC9-945D-4F55-97ED-61DFAFD43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52968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745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60918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features of a good report?</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634814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some things to avoid </a:t>
            </a:r>
            <a:br>
              <a:rPr lang="en-US" dirty="0"/>
            </a:br>
            <a:r>
              <a:rPr lang="en-US" dirty="0"/>
              <a:t>in designing a report?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33006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can we support new (better) pedagogical practices using reports?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01242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could reports reinforce bad </a:t>
            </a:r>
            <a:br>
              <a:rPr lang="en-US" dirty="0"/>
            </a:br>
            <a:r>
              <a:rPr lang="en-US" dirty="0"/>
              <a:t>pedagogical practices?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6761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should be different in reports for guidance counselors, principals…</a:t>
            </a:r>
          </a:p>
        </p:txBody>
      </p:sp>
      <p:sp>
        <p:nvSpPr>
          <p:cNvPr id="3" name="Content Placeholder 2"/>
          <p:cNvSpPr>
            <a:spLocks noGrp="1"/>
          </p:cNvSpPr>
          <p:nvPr>
            <p:ph idx="1"/>
          </p:nvPr>
        </p:nvSpPr>
        <p:spPr/>
        <p:txBody>
          <a:bodyPr/>
          <a:lstStyle/>
          <a:p>
            <a:r>
              <a:rPr lang="en-US" dirty="0"/>
              <a:t>How can we better support stakeholders beyond teachers?</a:t>
            </a:r>
          </a:p>
        </p:txBody>
      </p:sp>
    </p:spTree>
    <p:extLst>
      <p:ext uri="{BB962C8B-B14F-4D97-AF65-F5344CB8AC3E}">
        <p14:creationId xmlns:p14="http://schemas.microsoft.com/office/powerpoint/2010/main" val="1836657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tensions in report design</a:t>
            </a:r>
            <a:br>
              <a:rPr lang="en-US" dirty="0"/>
            </a:br>
            <a:r>
              <a:rPr lang="en-US" dirty="0"/>
              <a:t>(Duncan et al)</a:t>
            </a:r>
          </a:p>
        </p:txBody>
      </p:sp>
      <p:sp>
        <p:nvSpPr>
          <p:cNvPr id="3" name="Content Placeholder 2"/>
          <p:cNvSpPr>
            <a:spLocks noGrp="1"/>
          </p:cNvSpPr>
          <p:nvPr>
            <p:ph idx="1"/>
          </p:nvPr>
        </p:nvSpPr>
        <p:spPr/>
        <p:txBody>
          <a:bodyPr/>
          <a:lstStyle/>
          <a:p>
            <a:r>
              <a:rPr lang="en-US" dirty="0"/>
              <a:t>Detail versus big picture</a:t>
            </a:r>
          </a:p>
          <a:p>
            <a:r>
              <a:rPr lang="en-US" dirty="0"/>
              <a:t>Mastery versus progress</a:t>
            </a:r>
          </a:p>
          <a:p>
            <a:r>
              <a:rPr lang="en-US" dirty="0"/>
              <a:t>Benchmarking between students or with reference to a goal</a:t>
            </a:r>
          </a:p>
        </p:txBody>
      </p:sp>
    </p:spTree>
    <p:extLst>
      <p:ext uri="{BB962C8B-B14F-4D97-AF65-F5344CB8AC3E}">
        <p14:creationId xmlns:p14="http://schemas.microsoft.com/office/powerpoint/2010/main" val="941378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94287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p:txBody>
          <a:bodyPr>
            <a:normAutofit fontScale="85000" lnSpcReduction="20000"/>
          </a:bodyPr>
          <a:lstStyle/>
          <a:p>
            <a:r>
              <a:rPr lang="en-US" dirty="0"/>
              <a:t>Feb 3. VIVI-SD 1 Due</a:t>
            </a:r>
          </a:p>
          <a:p>
            <a:r>
              <a:rPr lang="en-US" dirty="0"/>
              <a:t>Feb 6. Reports for School Personnel </a:t>
            </a:r>
          </a:p>
          <a:p>
            <a:r>
              <a:rPr lang="en-US" dirty="0"/>
              <a:t>Feb 10. VIVI-SD 2 Due</a:t>
            </a:r>
          </a:p>
          <a:p>
            <a:r>
              <a:rPr lang="en-US" dirty="0"/>
              <a:t>Feb 13. Reports for Parents</a:t>
            </a:r>
          </a:p>
          <a:p>
            <a:r>
              <a:rPr lang="en-US" dirty="0"/>
              <a:t>Feb 17 Project Assignment 1 due</a:t>
            </a:r>
          </a:p>
          <a:p>
            <a:r>
              <a:rPr lang="en-US" dirty="0"/>
              <a:t>Feb 20. Project Assignment 1 response posts due</a:t>
            </a:r>
          </a:p>
          <a:p>
            <a:r>
              <a:rPr lang="en-US" dirty="0"/>
              <a:t>Feb 20. Automated Intervention. Both sections VIRTUAL.</a:t>
            </a:r>
          </a:p>
          <a:p>
            <a:r>
              <a:rPr lang="en-US" dirty="0"/>
              <a:t>Feb 24. VIVI-SD 3 Due</a:t>
            </a:r>
          </a:p>
          <a:p>
            <a:r>
              <a:rPr lang="en-US" dirty="0"/>
              <a:t>Feb 27. Validity.</a:t>
            </a:r>
          </a:p>
          <a:p>
            <a:r>
              <a:rPr lang="en-US" dirty="0"/>
              <a:t>Mar 6. Generalizability.</a:t>
            </a:r>
          </a:p>
        </p:txBody>
      </p:sp>
    </p:spTree>
    <p:extLst>
      <p:ext uri="{BB962C8B-B14F-4D97-AF65-F5344CB8AC3E}">
        <p14:creationId xmlns:p14="http://schemas.microsoft.com/office/powerpoint/2010/main" val="4154596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682</Words>
  <Application>Microsoft Office PowerPoint</Application>
  <PresentationFormat>On-screen Show (4:3)</PresentationFormat>
  <Paragraphs>66</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Avenir Black</vt:lpstr>
      <vt:lpstr>Avenir Book</vt:lpstr>
      <vt:lpstr>Arial</vt:lpstr>
      <vt:lpstr>Calibri</vt:lpstr>
      <vt:lpstr>Office Theme</vt:lpstr>
      <vt:lpstr>Big Data, Education, and Society</vt:lpstr>
      <vt:lpstr>Reports for School Personnel</vt:lpstr>
      <vt:lpstr>We looked at Infinite Campus  last week</vt:lpstr>
      <vt:lpstr>Some additional systems with reports for school personnel (historical and contemporary)</vt:lpstr>
      <vt:lpstr>BrightBytes</vt:lpstr>
      <vt:lpstr>Course Signals</vt:lpstr>
      <vt:lpstr>iReady</vt:lpstr>
      <vt:lpstr>NWEA MAP</vt:lpstr>
      <vt:lpstr>Panorama Education</vt:lpstr>
      <vt:lpstr>Ocumpaugh et al</vt:lpstr>
      <vt:lpstr>ASSISTments</vt:lpstr>
      <vt:lpstr>ASSISTments</vt:lpstr>
      <vt:lpstr>Newsela</vt:lpstr>
      <vt:lpstr>Inq-Blotter</vt:lpstr>
      <vt:lpstr>Wise &amp; Jung</vt:lpstr>
      <vt:lpstr>Wise &amp; Jung</vt:lpstr>
      <vt:lpstr>Khosravi et al. 2021</vt:lpstr>
      <vt:lpstr>Holstein et al., 2018</vt:lpstr>
      <vt:lpstr>Kasepalu et al., 2023</vt:lpstr>
      <vt:lpstr>Pozdniakov et al., 2025</vt:lpstr>
      <vt:lpstr>How teachers use reports: example</vt:lpstr>
      <vt:lpstr>How teachers use reports: example</vt:lpstr>
      <vt:lpstr>How teachers use reports: example Wise &amp; Jung</vt:lpstr>
      <vt:lpstr>How teachers use reports: example Wise &amp; Jung</vt:lpstr>
      <vt:lpstr>How teachers use reports: example (Dickler et al., 2021)</vt:lpstr>
      <vt:lpstr>How teachers use reports: example</vt:lpstr>
      <vt:lpstr>OnTask Learning</vt:lpstr>
      <vt:lpstr>OnTask Learning</vt:lpstr>
      <vt:lpstr>Questions? Comments?</vt:lpstr>
      <vt:lpstr>Discussion</vt:lpstr>
      <vt:lpstr>What are the features of a good report?</vt:lpstr>
      <vt:lpstr>What are some things to avoid  in designing a report?</vt:lpstr>
      <vt:lpstr>How can we support new (better) pedagogical practices using reports?</vt:lpstr>
      <vt:lpstr>How could reports reinforce bad  pedagogical practices?</vt:lpstr>
      <vt:lpstr>What should be different in reports for guidance counselors, principals…</vt:lpstr>
      <vt:lpstr>Some tensions in report design (Duncan et al)</vt:lpstr>
      <vt:lpstr>Questions? Comments?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161</cp:revision>
  <dcterms:created xsi:type="dcterms:W3CDTF">2013-08-27T11:33:40Z</dcterms:created>
  <dcterms:modified xsi:type="dcterms:W3CDTF">2025-02-02T11:00:02Z</dcterms:modified>
</cp:coreProperties>
</file>