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534" r:id="rId3"/>
    <p:sldId id="553" r:id="rId4"/>
    <p:sldId id="523" r:id="rId5"/>
    <p:sldId id="535" r:id="rId6"/>
    <p:sldId id="524" r:id="rId7"/>
    <p:sldId id="536" r:id="rId8"/>
    <p:sldId id="537" r:id="rId9"/>
    <p:sldId id="538" r:id="rId10"/>
    <p:sldId id="539" r:id="rId11"/>
    <p:sldId id="540" r:id="rId12"/>
    <p:sldId id="541" r:id="rId13"/>
    <p:sldId id="525" r:id="rId14"/>
    <p:sldId id="526" r:id="rId15"/>
    <p:sldId id="527" r:id="rId16"/>
    <p:sldId id="542" r:id="rId17"/>
    <p:sldId id="529" r:id="rId18"/>
    <p:sldId id="531" r:id="rId19"/>
    <p:sldId id="528" r:id="rId20"/>
    <p:sldId id="530" r:id="rId21"/>
    <p:sldId id="547" r:id="rId22"/>
    <p:sldId id="548" r:id="rId23"/>
    <p:sldId id="549" r:id="rId24"/>
    <p:sldId id="550" r:id="rId25"/>
    <p:sldId id="532" r:id="rId26"/>
    <p:sldId id="551" r:id="rId27"/>
    <p:sldId id="533" r:id="rId28"/>
    <p:sldId id="519" r:id="rId29"/>
    <p:sldId id="520" r:id="rId30"/>
    <p:sldId id="521" r:id="rId31"/>
    <p:sldId id="545" r:id="rId32"/>
    <p:sldId id="546" r:id="rId33"/>
    <p:sldId id="522" r:id="rId34"/>
    <p:sldId id="517" r:id="rId35"/>
    <p:sldId id="544" r:id="rId36"/>
    <p:sldId id="55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75B7DA3-CBEB-4069-9000-0E08C0EB43F0}">
          <p14:sldIdLst>
            <p14:sldId id="256"/>
            <p14:sldId id="534"/>
            <p14:sldId id="553"/>
            <p14:sldId id="523"/>
            <p14:sldId id="535"/>
            <p14:sldId id="524"/>
            <p14:sldId id="536"/>
            <p14:sldId id="537"/>
            <p14:sldId id="538"/>
            <p14:sldId id="539"/>
            <p14:sldId id="540"/>
            <p14:sldId id="541"/>
            <p14:sldId id="525"/>
            <p14:sldId id="526"/>
            <p14:sldId id="527"/>
            <p14:sldId id="542"/>
            <p14:sldId id="529"/>
            <p14:sldId id="531"/>
            <p14:sldId id="528"/>
            <p14:sldId id="530"/>
            <p14:sldId id="547"/>
            <p14:sldId id="548"/>
            <p14:sldId id="549"/>
            <p14:sldId id="550"/>
            <p14:sldId id="532"/>
            <p14:sldId id="551"/>
            <p14:sldId id="533"/>
            <p14:sldId id="519"/>
            <p14:sldId id="520"/>
            <p14:sldId id="521"/>
            <p14:sldId id="545"/>
            <p14:sldId id="546"/>
            <p14:sldId id="522"/>
            <p14:sldId id="517"/>
            <p14:sldId id="544"/>
            <p14:sldId id="5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605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15, 2024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E882E-7708-4CB7-AE6B-0BFDA11FB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assignment?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08B23-F49B-45B7-A2D8-D55491A0D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*tomorrow*</a:t>
            </a:r>
          </a:p>
          <a:p>
            <a:endParaRPr lang="en-US" dirty="0"/>
          </a:p>
          <a:p>
            <a:r>
              <a:rPr lang="en-US" dirty="0"/>
              <a:t>Post on discussion forum </a:t>
            </a:r>
          </a:p>
          <a:p>
            <a:endParaRPr lang="en-US" dirty="0"/>
          </a:p>
          <a:p>
            <a:r>
              <a:rPr lang="en-US" dirty="0"/>
              <a:t>Do not forget to post in response to your classmates</a:t>
            </a:r>
          </a:p>
        </p:txBody>
      </p:sp>
    </p:spTree>
    <p:extLst>
      <p:ext uri="{BB962C8B-B14F-4D97-AF65-F5344CB8AC3E}">
        <p14:creationId xmlns:p14="http://schemas.microsoft.com/office/powerpoint/2010/main" val="344266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7D8FD-9EE6-9C7D-EBFA-AA8B0775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ED7B8-69C6-D9E0-6AD9-09EEA17F4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Would you like to now pick your VIVI-SD groups for rest of semester? (starting </a:t>
            </a:r>
            <a:r>
              <a:rPr lang="en-US" dirty="0" err="1"/>
              <a:t>asgn</a:t>
            </a:r>
            <a:r>
              <a:rPr lang="en-US"/>
              <a:t> 4)</a:t>
            </a:r>
            <a:endParaRPr lang="en-US" dirty="0"/>
          </a:p>
          <a:p>
            <a:r>
              <a:rPr lang="en-US" dirty="0"/>
              <a:t>Or stay with current system?</a:t>
            </a:r>
          </a:p>
          <a:p>
            <a:endParaRPr lang="en-US" dirty="0"/>
          </a:p>
          <a:p>
            <a:r>
              <a:rPr lang="en-US" dirty="0"/>
              <a:t>I will aggregate vote across both sections and let you know results</a:t>
            </a:r>
          </a:p>
        </p:txBody>
      </p:sp>
    </p:spTree>
    <p:extLst>
      <p:ext uri="{BB962C8B-B14F-4D97-AF65-F5344CB8AC3E}">
        <p14:creationId xmlns:p14="http://schemas.microsoft.com/office/powerpoint/2010/main" val="3760763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8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parents usually get from schools?</a:t>
            </a:r>
          </a:p>
        </p:txBody>
      </p:sp>
    </p:spTree>
    <p:extLst>
      <p:ext uri="{BB962C8B-B14F-4D97-AF65-F5344CB8AC3E}">
        <p14:creationId xmlns:p14="http://schemas.microsoft.com/office/powerpoint/2010/main" val="443758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Subject-level grades</a:t>
            </a:r>
          </a:p>
          <a:p>
            <a:r>
              <a:rPr lang="en-US" dirty="0"/>
              <a:t>Percentile scores for subjects overall</a:t>
            </a:r>
          </a:p>
          <a:p>
            <a:r>
              <a:rPr lang="en-US" dirty="0"/>
              <a:t>Uninterpretable competencies with 1-3 scores</a:t>
            </a:r>
          </a:p>
          <a:p>
            <a:r>
              <a:rPr lang="en-US" dirty="0"/>
              <a:t>Your child was absent</a:t>
            </a:r>
          </a:p>
          <a:p>
            <a:r>
              <a:rPr lang="en-US" dirty="0"/>
              <a:t>Your child is behind on school work</a:t>
            </a:r>
          </a:p>
        </p:txBody>
      </p:sp>
    </p:spTree>
    <p:extLst>
      <p:ext uri="{BB962C8B-B14F-4D97-AF65-F5344CB8AC3E}">
        <p14:creationId xmlns:p14="http://schemas.microsoft.com/office/powerpoint/2010/main" val="3383830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85967-A4ED-4845-881C-F5AEBD6B1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A7526-8D0A-4966-A938-7CB7ED69B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8A67EB-7C56-4EBB-816D-ABA49D669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9144000" cy="484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9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49A89-A3C1-485C-A753-778F15049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22B0B-9C94-470D-853A-B27B2D353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9D693-DBE0-4080-AA0A-0F35E2710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38" y="1417638"/>
            <a:ext cx="9144000" cy="571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88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75805-A5D7-4065-8823-76F1484B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D8658-2DB2-4B3B-ADC7-4DF667A89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12D60-9802-4AE5-8585-5E2686365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8" y="1481706"/>
            <a:ext cx="9144000" cy="537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78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3394F3-6673-4CE1-A7EA-665B4FEB4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1" y="1600200"/>
            <a:ext cx="9144000" cy="57931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7B0AFA-D8AB-4CE4-AA73-0761148C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PowerSchool</a:t>
            </a:r>
          </a:p>
        </p:txBody>
      </p:sp>
    </p:spTree>
    <p:extLst>
      <p:ext uri="{BB962C8B-B14F-4D97-AF65-F5344CB8AC3E}">
        <p14:creationId xmlns:p14="http://schemas.microsoft.com/office/powerpoint/2010/main" val="2252611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1158-9346-4998-9C3C-C73D2DC4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parent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74158-51AE-4BBB-9464-146716B0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this information</a:t>
            </a:r>
          </a:p>
        </p:txBody>
      </p:sp>
    </p:spTree>
    <p:extLst>
      <p:ext uri="{BB962C8B-B14F-4D97-AF65-F5344CB8AC3E}">
        <p14:creationId xmlns:p14="http://schemas.microsoft.com/office/powerpoint/2010/main" val="4088768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1158-9346-4998-9C3C-C73D2DC4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parent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74158-51AE-4BBB-9464-146716B0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this information</a:t>
            </a:r>
          </a:p>
          <a:p>
            <a:endParaRPr lang="en-US" dirty="0"/>
          </a:p>
          <a:p>
            <a:r>
              <a:rPr lang="en-US" dirty="0"/>
              <a:t>Little </a:t>
            </a:r>
            <a:r>
              <a:rPr lang="en-US" dirty="0" err="1"/>
              <a:t>Fnordkin</a:t>
            </a:r>
            <a:r>
              <a:rPr lang="en-US" dirty="0"/>
              <a:t> got a C- on the test, but what options do the parents have?</a:t>
            </a:r>
          </a:p>
        </p:txBody>
      </p:sp>
    </p:spTree>
    <p:extLst>
      <p:ext uri="{BB962C8B-B14F-4D97-AF65-F5344CB8AC3E}">
        <p14:creationId xmlns:p14="http://schemas.microsoft.com/office/powerpoint/2010/main" val="3279514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499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5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710"/>
            <a:ext cx="9144000" cy="665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45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Explicitly designed at teacher request not to allow parent to communicate through reports, to reduce parent communication to them</a:t>
            </a:r>
          </a:p>
        </p:txBody>
      </p:sp>
    </p:spTree>
    <p:extLst>
      <p:ext uri="{BB962C8B-B14F-4D97-AF65-F5344CB8AC3E}">
        <p14:creationId xmlns:p14="http://schemas.microsoft.com/office/powerpoint/2010/main" val="3980512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Explicitly designed at teacher request not to allow parent to communicate through reports, to reduce parent communication to them</a:t>
            </a:r>
          </a:p>
          <a:p>
            <a:endParaRPr lang="en-US" dirty="0"/>
          </a:p>
          <a:p>
            <a:r>
              <a:rPr lang="en-US" dirty="0"/>
              <a:t>What are your opinions of this decision?</a:t>
            </a:r>
          </a:p>
        </p:txBody>
      </p:sp>
    </p:spTree>
    <p:extLst>
      <p:ext uri="{BB962C8B-B14F-4D97-AF65-F5344CB8AC3E}">
        <p14:creationId xmlns:p14="http://schemas.microsoft.com/office/powerpoint/2010/main" val="1998414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Limited use by parents</a:t>
            </a:r>
          </a:p>
          <a:p>
            <a:r>
              <a:rPr lang="en-US" dirty="0"/>
              <a:t>Mildly positive responses on parent survey</a:t>
            </a:r>
          </a:p>
          <a:p>
            <a:pPr lvl="1"/>
            <a:r>
              <a:rPr lang="en-US" dirty="0"/>
              <a:t>More parents felt like they understood what was being covered in math class, and how their student was performing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66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91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(Bergman)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Emails and text messages to parents informing them when assignment not handed in</a:t>
            </a:r>
          </a:p>
          <a:p>
            <a:endParaRPr lang="en-US" dirty="0"/>
          </a:p>
          <a:p>
            <a:r>
              <a:rPr lang="en-US" dirty="0"/>
              <a:t>Significant though small positive impact on student GPA</a:t>
            </a:r>
          </a:p>
        </p:txBody>
      </p:sp>
    </p:spTree>
    <p:extLst>
      <p:ext uri="{BB962C8B-B14F-4D97-AF65-F5344CB8AC3E}">
        <p14:creationId xmlns:p14="http://schemas.microsoft.com/office/powerpoint/2010/main" val="3848067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39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6B2F8-5430-E180-7CBD-2AFEFA9B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(absenteeism)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497D8-CD66-6338-A1C9-8CDD5773A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B0904-6994-81DD-7E67-D9E9D3ECF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857" y="1427470"/>
            <a:ext cx="2462286" cy="516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18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223A1-6B95-4C3D-7A92-2E34063A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(progress)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AB845-8A91-AF76-C332-1745D5425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4F1537-077C-C90C-8ED8-8BD3F323F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4520"/>
            <a:ext cx="9144000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44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271E6-A30A-BFDA-40C7-0A832755D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F44DCE-9828-86B3-E859-0178DAABE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3780"/>
            <a:ext cx="9144000" cy="37504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718FE8-1CD5-A948-3BB6-26DC0DAD3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Parent reporting (progress)</a:t>
            </a:r>
          </a:p>
        </p:txBody>
      </p:sp>
    </p:spTree>
    <p:extLst>
      <p:ext uri="{BB962C8B-B14F-4D97-AF65-F5344CB8AC3E}">
        <p14:creationId xmlns:p14="http://schemas.microsoft.com/office/powerpoint/2010/main" val="4020955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F13C9-10F8-6A62-522F-08115A43A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8B7FC-355F-92F2-F8A1-2D4260515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AF68E-8EF3-753A-0EF4-F70FF207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94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features of a good parent report?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24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8DB4C-CC93-7F1C-2C38-FCE32A69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other parenting reporting systems have you seen?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FBD24-1B56-9D64-F7F0-3E7C65325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07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to avoid </a:t>
            </a:r>
            <a:br>
              <a:rPr lang="en-US" dirty="0"/>
            </a:br>
            <a:r>
              <a:rPr lang="en-US" dirty="0"/>
              <a:t>in designing a parent report?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52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Assemble into </a:t>
            </a:r>
            <a:br>
              <a:rPr lang="en-US" dirty="0"/>
            </a:br>
            <a:r>
              <a:rPr lang="en-US" dirty="0"/>
              <a:t>random breakout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Not your assignment or VIVI-SD groups</a:t>
            </a:r>
          </a:p>
          <a:p>
            <a:endParaRPr lang="en-US" i="1" dirty="0"/>
          </a:p>
          <a:p>
            <a:endParaRPr lang="en-US" i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20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Design a report</a:t>
            </a:r>
            <a:br>
              <a:rPr lang="en-US" dirty="0"/>
            </a:br>
            <a:r>
              <a:rPr lang="en-US" sz="3600" dirty="0"/>
              <a:t>(reminder: these slides are on course webpage)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1 &amp; 2. Teachers of students using an adaptive homework system for math</a:t>
            </a:r>
          </a:p>
          <a:p>
            <a:pPr marL="0" indent="0">
              <a:buNone/>
            </a:pPr>
            <a:r>
              <a:rPr lang="en-US" dirty="0"/>
              <a:t>3 &amp; 4. For teachers of students using an adaptive flash card system for a foreign language</a:t>
            </a:r>
          </a:p>
          <a:p>
            <a:pPr marL="0" indent="0">
              <a:buNone/>
            </a:pPr>
            <a:r>
              <a:rPr lang="en-US" dirty="0"/>
              <a:t>5 &amp; 6. For parents of students using a blended learning system in math class</a:t>
            </a:r>
          </a:p>
          <a:p>
            <a:pPr marL="0" indent="0">
              <a:buNone/>
            </a:pPr>
            <a:r>
              <a:rPr lang="en-US" dirty="0"/>
              <a:t>7 &amp; 8. For teachers of students using a history game (such as Civilization) in class</a:t>
            </a:r>
          </a:p>
        </p:txBody>
      </p:sp>
    </p:spTree>
    <p:extLst>
      <p:ext uri="{BB962C8B-B14F-4D97-AF65-F5344CB8AC3E}">
        <p14:creationId xmlns:p14="http://schemas.microsoft.com/office/powerpoint/2010/main" val="3288791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Design a report</a:t>
            </a:r>
            <a:br>
              <a:rPr lang="en-US" dirty="0"/>
            </a:br>
            <a:r>
              <a:rPr lang="en-US" sz="3600" dirty="0"/>
              <a:t>(reminder: these slides are on course webpage)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9&amp;10. For parents of students at an alternative school for children with behavioral problems</a:t>
            </a:r>
          </a:p>
          <a:p>
            <a:pPr marL="0" indent="0">
              <a:buNone/>
            </a:pPr>
            <a:r>
              <a:rPr lang="en-US" dirty="0"/>
              <a:t>11 &amp; 12. For teachers of students doing a computer-mediated programming project at home (group project in Scratch)</a:t>
            </a:r>
          </a:p>
          <a:p>
            <a:pPr marL="0" indent="0">
              <a:buNone/>
            </a:pPr>
            <a:r>
              <a:rPr lang="en-US" dirty="0"/>
              <a:t>13 &amp; 14. For the parents of students practicing </a:t>
            </a:r>
            <a:r>
              <a:rPr lang="en-US" dirty="0" err="1"/>
              <a:t>tae</a:t>
            </a:r>
            <a:r>
              <a:rPr lang="en-US" dirty="0"/>
              <a:t> kwon do in a dojo</a:t>
            </a:r>
          </a:p>
          <a:p>
            <a:pPr marL="0" indent="0">
              <a:buNone/>
            </a:pPr>
            <a:r>
              <a:rPr lang="en-US" dirty="0"/>
              <a:t>15 &amp; 16. For teachers of undergraduates doing a group creative writing project (in a system where drafts are instrumented)</a:t>
            </a:r>
          </a:p>
        </p:txBody>
      </p:sp>
    </p:spTree>
    <p:extLst>
      <p:ext uri="{BB962C8B-B14F-4D97-AF65-F5344CB8AC3E}">
        <p14:creationId xmlns:p14="http://schemas.microsoft.com/office/powerpoint/2010/main" val="1921827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E94D5-D08C-4BF6-9672-552EB0A19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publicly available location is fine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33225-922A-49CF-B43A-3F6F70493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might find aggie.io useful</a:t>
            </a:r>
          </a:p>
          <a:p>
            <a:endParaRPr lang="en-US" dirty="0"/>
          </a:p>
          <a:p>
            <a:r>
              <a:rPr lang="en-US" dirty="0"/>
              <a:t>Please make sure to write your goal at the top and your team email addresses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535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7DB00-EABC-4549-B5DC-F47543D99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 for N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F25C0-A204-40CC-9761-A6C7C666B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come around between groups and harvest your links</a:t>
            </a:r>
          </a:p>
          <a:p>
            <a:endParaRPr lang="en-US" dirty="0"/>
          </a:p>
          <a:p>
            <a:r>
              <a:rPr lang="en-US" dirty="0"/>
              <a:t>Then I will redistribute your link to another group who will send you critique and feedback, cc’ing me</a:t>
            </a:r>
          </a:p>
          <a:p>
            <a:endParaRPr lang="en-US" dirty="0"/>
          </a:p>
          <a:p>
            <a:r>
              <a:rPr lang="en-US" dirty="0"/>
              <a:t>Any questions before we start?</a:t>
            </a:r>
          </a:p>
        </p:txBody>
      </p:sp>
    </p:spTree>
    <p:extLst>
      <p:ext uri="{BB962C8B-B14F-4D97-AF65-F5344CB8AC3E}">
        <p14:creationId xmlns:p14="http://schemas.microsoft.com/office/powerpoint/2010/main" val="39735473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Reminder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 your feedback to the group, cc me and Vivian</a:t>
            </a:r>
          </a:p>
        </p:txBody>
      </p:sp>
    </p:spTree>
    <p:extLst>
      <p:ext uri="{BB962C8B-B14F-4D97-AF65-F5344CB8AC3E}">
        <p14:creationId xmlns:p14="http://schemas.microsoft.com/office/powerpoint/2010/main" val="11834996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2672-6C57-49C2-A4B3-98C2D9E0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comments/discussion?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99E32-70A9-440C-96D2-2FF8AE9B6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787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Feb 16 Project Assignment 1 due</a:t>
            </a:r>
          </a:p>
          <a:p>
            <a:r>
              <a:rPr lang="en-US" dirty="0"/>
              <a:t>Feb 19 Project Assignment 1 posts due</a:t>
            </a:r>
          </a:p>
          <a:p>
            <a:r>
              <a:rPr lang="en-US" dirty="0"/>
              <a:t>Feb 22 VIRTUAL. Automated Intervention</a:t>
            </a:r>
          </a:p>
          <a:p>
            <a:r>
              <a:rPr lang="en-US" dirty="0"/>
              <a:t>Feb 26 VIVI-SD 3 Due</a:t>
            </a:r>
          </a:p>
          <a:p>
            <a:r>
              <a:rPr lang="en-US" dirty="0"/>
              <a:t>Feb 29 Validity</a:t>
            </a:r>
          </a:p>
          <a:p>
            <a:r>
              <a:rPr lang="en-US" dirty="0"/>
              <a:t>Mar 7 NO CLASS SPRING BREAK</a:t>
            </a:r>
          </a:p>
          <a:p>
            <a:r>
              <a:rPr lang="en-US" dirty="0"/>
              <a:t>Mar 14 Rational Modeling and Model Validity</a:t>
            </a:r>
          </a:p>
          <a:p>
            <a:r>
              <a:rPr lang="en-US" dirty="0"/>
              <a:t>Mar 15 Project Assignment 2 first draft due</a:t>
            </a:r>
          </a:p>
          <a:p>
            <a:r>
              <a:rPr lang="en-US" dirty="0"/>
              <a:t>Mar 21 Generalizability</a:t>
            </a:r>
          </a:p>
          <a:p>
            <a:pPr lvl="1"/>
            <a:r>
              <a:rPr lang="en-US" dirty="0"/>
              <a:t>Both Sections Virtual, 9a (45min early) and 7p (1 </a:t>
            </a:r>
            <a:r>
              <a:rPr lang="en-US" dirty="0" err="1"/>
              <a:t>hr</a:t>
            </a:r>
            <a:r>
              <a:rPr lang="en-US" dirty="0"/>
              <a:t> late)</a:t>
            </a:r>
          </a:p>
          <a:p>
            <a:r>
              <a:rPr lang="en-US" dirty="0"/>
              <a:t>Mar 22 Project Assignment 2 final version due</a:t>
            </a:r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686</Words>
  <Application>Microsoft Office PowerPoint</Application>
  <PresentationFormat>On-screen Show (4:3)</PresentationFormat>
  <Paragraphs>96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Big Data, Education, and Society</vt:lpstr>
      <vt:lpstr>Questions about assignment?</vt:lpstr>
      <vt:lpstr>Quick vote</vt:lpstr>
      <vt:lpstr>Parent reporting</vt:lpstr>
      <vt:lpstr>Parent reporting</vt:lpstr>
      <vt:lpstr>Parent reporting</vt:lpstr>
      <vt:lpstr>PowerSchool</vt:lpstr>
      <vt:lpstr>PowerSchool</vt:lpstr>
      <vt:lpstr>PowerSchool</vt:lpstr>
      <vt:lpstr>PowerSchool</vt:lpstr>
      <vt:lpstr>What’s a parent to do?</vt:lpstr>
      <vt:lpstr>What’s a parent to do?</vt:lpstr>
      <vt:lpstr>Parent reporting (Broderick et al.)</vt:lpstr>
      <vt:lpstr>PowerPoint Presentation</vt:lpstr>
      <vt:lpstr>Parent reporting (Broderick et al.)</vt:lpstr>
      <vt:lpstr>Parent reporting (Broderick et al.)</vt:lpstr>
      <vt:lpstr>Parent reporting (Broderick et al.)</vt:lpstr>
      <vt:lpstr>Questions? Comments?</vt:lpstr>
      <vt:lpstr>Parent reporting (Bergman)</vt:lpstr>
      <vt:lpstr>Questions? Comments?</vt:lpstr>
      <vt:lpstr>Parent reporting (absenteeism)</vt:lpstr>
      <vt:lpstr>Parent reporting (progress)</vt:lpstr>
      <vt:lpstr>Parent reporting (progress)</vt:lpstr>
      <vt:lpstr>Questions? Comments?</vt:lpstr>
      <vt:lpstr>What are the features of a good parent report?</vt:lpstr>
      <vt:lpstr>What other parenting reporting systems have you seen?</vt:lpstr>
      <vt:lpstr>What are some things to avoid  in designing a parent report?</vt:lpstr>
      <vt:lpstr>Assemble into  random breakout groups</vt:lpstr>
      <vt:lpstr>Design a report (reminder: these slides are on course webpage)</vt:lpstr>
      <vt:lpstr>Design a report (reminder: these slides are on course webpage)</vt:lpstr>
      <vt:lpstr>Any publicly available location is fine</vt:lpstr>
      <vt:lpstr>Draw for N minutes</vt:lpstr>
      <vt:lpstr>Reminder</vt:lpstr>
      <vt:lpstr>Questions? Comments?</vt:lpstr>
      <vt:lpstr>Further comments/discussion?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171</cp:revision>
  <dcterms:created xsi:type="dcterms:W3CDTF">2013-08-27T11:33:40Z</dcterms:created>
  <dcterms:modified xsi:type="dcterms:W3CDTF">2024-02-10T12:29:55Z</dcterms:modified>
</cp:coreProperties>
</file>