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644" r:id="rId3"/>
    <p:sldId id="645" r:id="rId4"/>
    <p:sldId id="646" r:id="rId5"/>
    <p:sldId id="647" r:id="rId6"/>
    <p:sldId id="648" r:id="rId7"/>
    <p:sldId id="649" r:id="rId8"/>
    <p:sldId id="650" r:id="rId9"/>
    <p:sldId id="653" r:id="rId10"/>
    <p:sldId id="651" r:id="rId11"/>
    <p:sldId id="654" r:id="rId12"/>
    <p:sldId id="652" r:id="rId13"/>
    <p:sldId id="558" r:id="rId14"/>
    <p:sldId id="655" r:id="rId15"/>
    <p:sldId id="656" r:id="rId16"/>
    <p:sldId id="688" r:id="rId17"/>
    <p:sldId id="657" r:id="rId18"/>
    <p:sldId id="658" r:id="rId19"/>
    <p:sldId id="659" r:id="rId20"/>
    <p:sldId id="660" r:id="rId21"/>
    <p:sldId id="661" r:id="rId22"/>
    <p:sldId id="662" r:id="rId23"/>
    <p:sldId id="663" r:id="rId24"/>
    <p:sldId id="664" r:id="rId25"/>
    <p:sldId id="689" r:id="rId26"/>
    <p:sldId id="690" r:id="rId27"/>
    <p:sldId id="665" r:id="rId28"/>
    <p:sldId id="666" r:id="rId29"/>
    <p:sldId id="668" r:id="rId30"/>
    <p:sldId id="669" r:id="rId31"/>
    <p:sldId id="670" r:id="rId32"/>
    <p:sldId id="671" r:id="rId33"/>
    <p:sldId id="672" r:id="rId34"/>
    <p:sldId id="674" r:id="rId35"/>
    <p:sldId id="676" r:id="rId36"/>
    <p:sldId id="673" r:id="rId37"/>
    <p:sldId id="678" r:id="rId38"/>
    <p:sldId id="677" r:id="rId39"/>
    <p:sldId id="681" r:id="rId40"/>
    <p:sldId id="680" r:id="rId41"/>
    <p:sldId id="679" r:id="rId42"/>
    <p:sldId id="682" r:id="rId43"/>
    <p:sldId id="684" r:id="rId44"/>
    <p:sldId id="683" r:id="rId45"/>
    <p:sldId id="685" r:id="rId46"/>
    <p:sldId id="686" r:id="rId47"/>
    <p:sldId id="687" r:id="rId48"/>
    <p:sldId id="41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27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4/10/2018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studentprivacymatters.org/inbloom-timelin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Data, Education, and Society</a:t>
            </a:r>
            <a:endParaRPr lang="en-US" dirty="0"/>
          </a:p>
        </p:txBody>
      </p:sp>
      <p:sp>
        <p:nvSpPr>
          <p:cNvPr id="3" name="Subtitle 2"/>
          <p:cNvSpPr>
            <a:spLocks noGrp="1"/>
          </p:cNvSpPr>
          <p:nvPr>
            <p:ph type="subTitle" idx="1"/>
          </p:nvPr>
        </p:nvSpPr>
        <p:spPr/>
        <p:txBody>
          <a:bodyPr/>
          <a:lstStyle/>
          <a:p>
            <a:r>
              <a:rPr lang="en-US" dirty="0" smtClean="0"/>
              <a:t>April 11, 2018</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Finishing our activity from last time</a:t>
            </a:r>
            <a:endParaRPr lang="en-US" dirty="0"/>
          </a:p>
        </p:txBody>
      </p:sp>
      <p:sp>
        <p:nvSpPr>
          <p:cNvPr id="3" name="Content Placeholder 2"/>
          <p:cNvSpPr>
            <a:spLocks noGrp="1"/>
          </p:cNvSpPr>
          <p:nvPr>
            <p:ph idx="1"/>
          </p:nvPr>
        </p:nvSpPr>
        <p:spPr/>
        <p:txBody>
          <a:bodyPr/>
          <a:lstStyle/>
          <a:p>
            <a:r>
              <a:rPr lang="en-US" dirty="0" smtClean="0"/>
              <a:t>Please re-assemble into your groups from last time</a:t>
            </a:r>
            <a:endParaRPr lang="en-US" dirty="0"/>
          </a:p>
        </p:txBody>
      </p:sp>
    </p:spTree>
    <p:extLst>
      <p:ext uri="{BB962C8B-B14F-4D97-AF65-F5344CB8AC3E}">
        <p14:creationId xmlns:p14="http://schemas.microsoft.com/office/powerpoint/2010/main" val="1251636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of Activity</a:t>
            </a:r>
            <a:endParaRPr lang="en-US" dirty="0"/>
          </a:p>
        </p:txBody>
      </p:sp>
      <p:sp>
        <p:nvSpPr>
          <p:cNvPr id="3" name="Content Placeholder 2"/>
          <p:cNvSpPr>
            <a:spLocks noGrp="1"/>
          </p:cNvSpPr>
          <p:nvPr>
            <p:ph idx="1"/>
          </p:nvPr>
        </p:nvSpPr>
        <p:spPr/>
        <p:txBody>
          <a:bodyPr/>
          <a:lstStyle/>
          <a:p>
            <a:r>
              <a:rPr lang="en-US" dirty="0" smtClean="0"/>
              <a:t>You are the implementation director for Bob’s Discount Math Curriculum (BDMC)</a:t>
            </a:r>
          </a:p>
          <a:p>
            <a:endParaRPr lang="en-US" dirty="0"/>
          </a:p>
          <a:p>
            <a:r>
              <a:rPr lang="en-US" dirty="0" smtClean="0"/>
              <a:t>1000 teachers use your system</a:t>
            </a:r>
          </a:p>
          <a:p>
            <a:endParaRPr lang="en-US" dirty="0"/>
          </a:p>
          <a:p>
            <a:r>
              <a:rPr lang="en-US" dirty="0" smtClean="0"/>
              <a:t>Each teacher’s classes produce $3000 of profit after all expenses </a:t>
            </a:r>
            <a:r>
              <a:rPr lang="en-US" i="1" dirty="0" smtClean="0"/>
              <a:t>except</a:t>
            </a:r>
            <a:r>
              <a:rPr lang="en-US" dirty="0" smtClean="0"/>
              <a:t> implementation/PD/support</a:t>
            </a:r>
            <a:endParaRPr lang="en-US" dirty="0"/>
          </a:p>
        </p:txBody>
      </p:sp>
    </p:spTree>
    <p:extLst>
      <p:ext uri="{BB962C8B-B14F-4D97-AF65-F5344CB8AC3E}">
        <p14:creationId xmlns:p14="http://schemas.microsoft.com/office/powerpoint/2010/main" val="1575681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Costs</a:t>
            </a:r>
            <a:endParaRPr lang="en-US" dirty="0"/>
          </a:p>
        </p:txBody>
      </p:sp>
      <p:sp>
        <p:nvSpPr>
          <p:cNvPr id="3" name="Content Placeholder 2"/>
          <p:cNvSpPr>
            <a:spLocks noGrp="1"/>
          </p:cNvSpPr>
          <p:nvPr>
            <p:ph idx="1"/>
          </p:nvPr>
        </p:nvSpPr>
        <p:spPr/>
        <p:txBody>
          <a:bodyPr/>
          <a:lstStyle/>
          <a:p>
            <a:r>
              <a:rPr lang="en-US" dirty="0" smtClean="0"/>
              <a:t>Based on assumption of salary as $50,000 year, doubled for benefits, equipment, office space</a:t>
            </a:r>
          </a:p>
          <a:p>
            <a:pPr lvl="1"/>
            <a:endParaRPr lang="en-US" dirty="0" smtClean="0"/>
          </a:p>
          <a:p>
            <a:pPr lvl="1"/>
            <a:endParaRPr lang="en-US" dirty="0"/>
          </a:p>
        </p:txBody>
      </p:sp>
    </p:spTree>
    <p:extLst>
      <p:ext uri="{BB962C8B-B14F-4D97-AF65-F5344CB8AC3E}">
        <p14:creationId xmlns:p14="http://schemas.microsoft.com/office/powerpoint/2010/main" val="306021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Costs</a:t>
            </a:r>
            <a:endParaRPr lang="en-US" dirty="0"/>
          </a:p>
        </p:txBody>
      </p:sp>
      <p:graphicFrame>
        <p:nvGraphicFramePr>
          <p:cNvPr id="5" name="Table 4"/>
          <p:cNvGraphicFramePr>
            <a:graphicFrameLocks noGrp="1"/>
          </p:cNvGraphicFramePr>
          <p:nvPr>
            <p:extLst/>
          </p:nvPr>
        </p:nvGraphicFramePr>
        <p:xfrm>
          <a:off x="917864" y="1828800"/>
          <a:ext cx="7540335" cy="4343400"/>
        </p:xfrm>
        <a:graphic>
          <a:graphicData uri="http://schemas.openxmlformats.org/drawingml/2006/table">
            <a:tbl>
              <a:tblPr>
                <a:tableStyleId>{5C22544A-7EE6-4342-B048-85BDC9FD1C3A}</a:tableStyleId>
              </a:tblPr>
              <a:tblGrid>
                <a:gridCol w="5000433"/>
                <a:gridCol w="1269951"/>
                <a:gridCol w="1269951"/>
              </a:tblGrid>
              <a:tr h="542925">
                <a:tc>
                  <a:txBody>
                    <a:bodyPr/>
                    <a:lstStyle/>
                    <a:p>
                      <a:pPr algn="l" fontAlgn="b"/>
                      <a:r>
                        <a:rPr lang="en-US" sz="2400" u="none" strike="noStrike" dirty="0">
                          <a:effectLst/>
                        </a:rPr>
                        <a:t>"trouble-spotting data analysis"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a:effectLst/>
                        </a:rPr>
                        <a:t>1 day</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350</a:t>
                      </a:r>
                      <a:endParaRPr lang="en-US" sz="2400" b="0" i="0" u="none" strike="noStrike">
                        <a:solidFill>
                          <a:srgbClr val="000000"/>
                        </a:solidFill>
                        <a:effectLst/>
                        <a:latin typeface="Calibri" panose="020F0502020204030204" pitchFamily="34" charset="0"/>
                      </a:endParaRPr>
                    </a:p>
                  </a:txBody>
                  <a:tcPr marL="9525" marR="9525" marT="9525" marB="0" anchor="b"/>
                </a:tc>
              </a:tr>
              <a:tr h="542925">
                <a:tc>
                  <a:txBody>
                    <a:bodyPr/>
                    <a:lstStyle/>
                    <a:p>
                      <a:pPr algn="l" fontAlgn="b"/>
                      <a:r>
                        <a:rPr lang="en-US" sz="2400" u="none" strike="noStrike" dirty="0">
                          <a:effectLst/>
                        </a:rPr>
                        <a:t>specific teacher data analysis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a:effectLst/>
                        </a:rPr>
                        <a:t>0.5 days</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150</a:t>
                      </a:r>
                      <a:endParaRPr lang="en-US" sz="2400" b="0" i="0" u="none" strike="noStrike">
                        <a:solidFill>
                          <a:srgbClr val="000000"/>
                        </a:solidFill>
                        <a:effectLst/>
                        <a:latin typeface="Calibri" panose="020F0502020204030204" pitchFamily="34" charset="0"/>
                      </a:endParaRPr>
                    </a:p>
                  </a:txBody>
                  <a:tcPr marL="9525" marR="9525" marT="9525" marB="0" anchor="b"/>
                </a:tc>
              </a:tr>
              <a:tr h="542925">
                <a:tc>
                  <a:txBody>
                    <a:bodyPr/>
                    <a:lstStyle/>
                    <a:p>
                      <a:pPr algn="l" fontAlgn="b"/>
                      <a:r>
                        <a:rPr lang="en-US" sz="2400" u="none" strike="noStrike" dirty="0">
                          <a:effectLst/>
                        </a:rPr>
                        <a:t>specific teacher classroom observation</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a:effectLst/>
                        </a:rPr>
                        <a:t>1 day</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500</a:t>
                      </a:r>
                      <a:endParaRPr lang="en-US" sz="2400" b="0" i="0" u="none" strike="noStrike">
                        <a:solidFill>
                          <a:srgbClr val="000000"/>
                        </a:solidFill>
                        <a:effectLst/>
                        <a:latin typeface="Calibri" panose="020F0502020204030204" pitchFamily="34" charset="0"/>
                      </a:endParaRPr>
                    </a:p>
                  </a:txBody>
                  <a:tcPr marL="9525" marR="9525" marT="9525" marB="0" anchor="b"/>
                </a:tc>
              </a:tr>
              <a:tr h="542925">
                <a:tc>
                  <a:txBody>
                    <a:bodyPr/>
                    <a:lstStyle/>
                    <a:p>
                      <a:pPr algn="l" fontAlgn="b"/>
                      <a:r>
                        <a:rPr lang="en-US" sz="2400" u="none" strike="noStrike">
                          <a:effectLst/>
                        </a:rPr>
                        <a:t>single-teacher PD</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dirty="0">
                          <a:effectLst/>
                        </a:rPr>
                        <a:t>0.5 days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250</a:t>
                      </a:r>
                      <a:endParaRPr lang="en-US" sz="2400" b="0" i="0" u="none" strike="noStrike">
                        <a:solidFill>
                          <a:srgbClr val="000000"/>
                        </a:solidFill>
                        <a:effectLst/>
                        <a:latin typeface="Calibri" panose="020F0502020204030204" pitchFamily="34" charset="0"/>
                      </a:endParaRPr>
                    </a:p>
                  </a:txBody>
                  <a:tcPr marL="9525" marR="9525" marT="9525" marB="0" anchor="b"/>
                </a:tc>
              </a:tr>
              <a:tr h="542925">
                <a:tc>
                  <a:txBody>
                    <a:bodyPr/>
                    <a:lstStyle/>
                    <a:p>
                      <a:pPr algn="l" fontAlgn="b"/>
                      <a:r>
                        <a:rPr lang="en-US" sz="2400" u="none" strike="noStrike">
                          <a:effectLst/>
                        </a:rPr>
                        <a:t>full-day multi-teacher PD</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dirty="0">
                          <a:effectLst/>
                        </a:rPr>
                        <a:t>2 days</a:t>
                      </a:r>
                      <a:endParaRPr lang="en-US" sz="2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a:effectLst/>
                        </a:rPr>
                        <a:t>1000</a:t>
                      </a:r>
                      <a:endParaRPr lang="en-US" sz="2400" b="0" i="0" u="none" strike="noStrike">
                        <a:solidFill>
                          <a:srgbClr val="000000"/>
                        </a:solidFill>
                        <a:effectLst/>
                        <a:latin typeface="Calibri" panose="020F0502020204030204" pitchFamily="34" charset="0"/>
                      </a:endParaRPr>
                    </a:p>
                  </a:txBody>
                  <a:tcPr marL="9525" marR="9525" marT="9525" marB="0" anchor="b"/>
                </a:tc>
              </a:tr>
              <a:tr h="542925">
                <a:tc>
                  <a:txBody>
                    <a:bodyPr/>
                    <a:lstStyle/>
                    <a:p>
                      <a:pPr algn="l" fontAlgn="b"/>
                      <a:r>
                        <a:rPr lang="en-US" sz="2400" u="none" strike="noStrike">
                          <a:effectLst/>
                        </a:rPr>
                        <a:t>half-day multi-teacher PD</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a:effectLst/>
                        </a:rPr>
                        <a:t>0.5 days</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250</a:t>
                      </a:r>
                      <a:endParaRPr lang="en-US" sz="2400" b="0" i="0" u="none" strike="noStrike" dirty="0">
                        <a:solidFill>
                          <a:srgbClr val="000000"/>
                        </a:solidFill>
                        <a:effectLst/>
                        <a:latin typeface="Calibri" panose="020F0502020204030204" pitchFamily="34" charset="0"/>
                      </a:endParaRPr>
                    </a:p>
                  </a:txBody>
                  <a:tcPr marL="9525" marR="9525" marT="9525" marB="0" anchor="b"/>
                </a:tc>
              </a:tr>
              <a:tr h="542925">
                <a:tc>
                  <a:txBody>
                    <a:bodyPr/>
                    <a:lstStyle/>
                    <a:p>
                      <a:pPr algn="l" fontAlgn="b"/>
                      <a:r>
                        <a:rPr lang="en-US" sz="2400" u="none" strike="noStrike">
                          <a:effectLst/>
                        </a:rPr>
                        <a:t>multi-teacher PD prep</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2400" u="none" strike="noStrike">
                          <a:effectLst/>
                        </a:rPr>
                        <a:t>3 days</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900</a:t>
                      </a:r>
                      <a:endParaRPr lang="en-US" sz="2400" b="0" i="0" u="none" strike="noStrike" dirty="0">
                        <a:solidFill>
                          <a:srgbClr val="000000"/>
                        </a:solidFill>
                        <a:effectLst/>
                        <a:latin typeface="Calibri" panose="020F0502020204030204" pitchFamily="34" charset="0"/>
                      </a:endParaRPr>
                    </a:p>
                  </a:txBody>
                  <a:tcPr marL="9525" marR="9525" marT="9525" marB="0" anchor="b"/>
                </a:tc>
              </a:tr>
              <a:tr h="542925">
                <a:tc>
                  <a:txBody>
                    <a:bodyPr/>
                    <a:lstStyle/>
                    <a:p>
                      <a:pPr algn="l" fontAlgn="b"/>
                      <a:r>
                        <a:rPr lang="en-US" sz="2400" u="none" strike="noStrike">
                          <a:effectLst/>
                        </a:rPr>
                        <a:t>books and materials</a:t>
                      </a:r>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2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400" u="none" strike="noStrike" dirty="0">
                          <a:effectLst/>
                        </a:rPr>
                        <a:t>100</a:t>
                      </a:r>
                      <a:endParaRPr lang="en-US" sz="2400" b="0"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3391621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 created a plan for implementation</a:t>
            </a:r>
            <a:endParaRPr lang="en-US" dirty="0"/>
          </a:p>
        </p:txBody>
      </p:sp>
      <p:sp>
        <p:nvSpPr>
          <p:cNvPr id="3" name="Content Placeholder 2"/>
          <p:cNvSpPr>
            <a:spLocks noGrp="1"/>
          </p:cNvSpPr>
          <p:nvPr>
            <p:ph idx="1"/>
          </p:nvPr>
        </p:nvSpPr>
        <p:spPr/>
        <p:txBody>
          <a:bodyPr/>
          <a:lstStyle/>
          <a:p>
            <a:r>
              <a:rPr lang="en-US" dirty="0" smtClean="0"/>
              <a:t>In groups of 3-4</a:t>
            </a:r>
          </a:p>
          <a:p>
            <a:endParaRPr lang="en-US" dirty="0"/>
          </a:p>
          <a:p>
            <a:r>
              <a:rPr lang="en-US" dirty="0" smtClean="0"/>
              <a:t>What forms of support will you use?</a:t>
            </a:r>
          </a:p>
          <a:p>
            <a:r>
              <a:rPr lang="en-US" dirty="0" smtClean="0"/>
              <a:t>How much profit is left over after support?</a:t>
            </a:r>
          </a:p>
        </p:txBody>
      </p:sp>
    </p:spTree>
    <p:extLst>
      <p:ext uri="{BB962C8B-B14F-4D97-AF65-F5344CB8AC3E}">
        <p14:creationId xmlns:p14="http://schemas.microsoft.com/office/powerpoint/2010/main" val="202374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Each group read out your final profit</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136926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Each group read out your final profit</a:t>
            </a:r>
            <a:endParaRPr lang="en-US" dirty="0"/>
          </a:p>
        </p:txBody>
      </p:sp>
      <p:sp>
        <p:nvSpPr>
          <p:cNvPr id="3" name="Content Placeholder 2"/>
          <p:cNvSpPr>
            <a:spLocks noGrp="1"/>
          </p:cNvSpPr>
          <p:nvPr>
            <p:ph idx="1"/>
          </p:nvPr>
        </p:nvSpPr>
        <p:spPr/>
        <p:txBody>
          <a:bodyPr/>
          <a:lstStyle/>
          <a:p>
            <a:r>
              <a:rPr lang="en-US" dirty="0" smtClean="0"/>
              <a:t>Highest-profit group and lowest-profit group </a:t>
            </a:r>
          </a:p>
          <a:p>
            <a:endParaRPr lang="en-US" dirty="0"/>
          </a:p>
          <a:p>
            <a:r>
              <a:rPr lang="en-US" dirty="0" smtClean="0"/>
              <a:t>Please read out what implementation support you offered, and why you chose this combination</a:t>
            </a:r>
            <a:endParaRPr lang="en-US" dirty="0"/>
          </a:p>
        </p:txBody>
      </p:sp>
    </p:spTree>
    <p:extLst>
      <p:ext uri="{BB962C8B-B14F-4D97-AF65-F5344CB8AC3E}">
        <p14:creationId xmlns:p14="http://schemas.microsoft.com/office/powerpoint/2010/main" val="2895211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groups</a:t>
            </a:r>
            <a:endParaRPr lang="en-US" dirty="0"/>
          </a:p>
        </p:txBody>
      </p:sp>
      <p:sp>
        <p:nvSpPr>
          <p:cNvPr id="3" name="Content Placeholder 2"/>
          <p:cNvSpPr>
            <a:spLocks noGrp="1"/>
          </p:cNvSpPr>
          <p:nvPr>
            <p:ph idx="1"/>
          </p:nvPr>
        </p:nvSpPr>
        <p:spPr/>
        <p:txBody>
          <a:bodyPr/>
          <a:lstStyle/>
          <a:p>
            <a:r>
              <a:rPr lang="en-US" dirty="0" smtClean="0"/>
              <a:t>Did you do anything else interesting and different?</a:t>
            </a:r>
            <a:endParaRPr lang="en-US" dirty="0"/>
          </a:p>
        </p:txBody>
      </p:sp>
    </p:spTree>
    <p:extLst>
      <p:ext uri="{BB962C8B-B14F-4D97-AF65-F5344CB8AC3E}">
        <p14:creationId xmlns:p14="http://schemas.microsoft.com/office/powerpoint/2010/main" val="3719148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the cost calculation change…</a:t>
            </a:r>
            <a:endParaRPr lang="en-US" dirty="0"/>
          </a:p>
        </p:txBody>
      </p:sp>
      <p:sp>
        <p:nvSpPr>
          <p:cNvPr id="3" name="Content Placeholder 2"/>
          <p:cNvSpPr>
            <a:spLocks noGrp="1"/>
          </p:cNvSpPr>
          <p:nvPr>
            <p:ph idx="1"/>
          </p:nvPr>
        </p:nvSpPr>
        <p:spPr/>
        <p:txBody>
          <a:bodyPr>
            <a:normAutofit/>
          </a:bodyPr>
          <a:lstStyle/>
          <a:p>
            <a:r>
              <a:rPr lang="en-US" dirty="0" smtClean="0"/>
              <a:t>For a non-profit like Reasoning Mind</a:t>
            </a:r>
          </a:p>
          <a:p>
            <a:r>
              <a:rPr lang="en-US" dirty="0" smtClean="0"/>
              <a:t>Compared to a for-profit like Carnegie Learning?</a:t>
            </a:r>
          </a:p>
          <a:p>
            <a:endParaRPr lang="en-US" dirty="0"/>
          </a:p>
        </p:txBody>
      </p:sp>
    </p:spTree>
    <p:extLst>
      <p:ext uri="{BB962C8B-B14F-4D97-AF65-F5344CB8AC3E}">
        <p14:creationId xmlns:p14="http://schemas.microsoft.com/office/powerpoint/2010/main" val="1112187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Should the cost calculation change…</a:t>
            </a:r>
            <a:endParaRPr lang="en-US" dirty="0"/>
          </a:p>
        </p:txBody>
      </p:sp>
      <p:sp>
        <p:nvSpPr>
          <p:cNvPr id="3" name="Content Placeholder 2"/>
          <p:cNvSpPr>
            <a:spLocks noGrp="1"/>
          </p:cNvSpPr>
          <p:nvPr>
            <p:ph idx="1"/>
          </p:nvPr>
        </p:nvSpPr>
        <p:spPr/>
        <p:txBody>
          <a:bodyPr>
            <a:normAutofit/>
          </a:bodyPr>
          <a:lstStyle/>
          <a:p>
            <a:r>
              <a:rPr lang="en-US" dirty="0" smtClean="0"/>
              <a:t>For a non-profit like Reasoning Mind</a:t>
            </a:r>
          </a:p>
          <a:p>
            <a:r>
              <a:rPr lang="en-US" dirty="0" smtClean="0"/>
              <a:t>Compared to a for-profit like Carnegie Learning?</a:t>
            </a:r>
          </a:p>
          <a:p>
            <a:endParaRPr lang="en-US" dirty="0"/>
          </a:p>
          <a:p>
            <a:r>
              <a:rPr lang="en-US" dirty="0" smtClean="0"/>
              <a:t>Last class, we discussed the risks of having poor implementation support </a:t>
            </a:r>
          </a:p>
          <a:p>
            <a:r>
              <a:rPr lang="en-US" dirty="0" smtClean="0"/>
              <a:t>What are the risks of too low a profit for each type of organization</a:t>
            </a:r>
            <a:r>
              <a:rPr lang="en-US" dirty="0"/>
              <a:t>?</a:t>
            </a:r>
            <a:endParaRPr lang="en-US" dirty="0" smtClean="0"/>
          </a:p>
        </p:txBody>
      </p:sp>
    </p:spTree>
    <p:extLst>
      <p:ext uri="{BB962C8B-B14F-4D97-AF65-F5344CB8AC3E}">
        <p14:creationId xmlns:p14="http://schemas.microsoft.com/office/powerpoint/2010/main" val="4127513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Last Questions/Comments</a:t>
            </a:r>
            <a:r>
              <a:rPr lang="en-US" dirty="0"/>
              <a:t> </a:t>
            </a:r>
            <a:r>
              <a:rPr lang="en-US" dirty="0" smtClean="0"/>
              <a:t>on Implementation?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08392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3</a:t>
            </a:r>
            <a:endParaRPr lang="en-US" dirty="0"/>
          </a:p>
        </p:txBody>
      </p:sp>
      <p:sp>
        <p:nvSpPr>
          <p:cNvPr id="3" name="Content Placeholder 2"/>
          <p:cNvSpPr>
            <a:spLocks noGrp="1"/>
          </p:cNvSpPr>
          <p:nvPr>
            <p:ph idx="1"/>
          </p:nvPr>
        </p:nvSpPr>
        <p:spPr/>
        <p:txBody>
          <a:bodyPr/>
          <a:lstStyle/>
          <a:p>
            <a:r>
              <a:rPr lang="en-US" dirty="0" smtClean="0"/>
              <a:t>Any questions about assignment 3?</a:t>
            </a:r>
          </a:p>
          <a:p>
            <a:endParaRPr lang="en-US" dirty="0"/>
          </a:p>
        </p:txBody>
      </p:sp>
    </p:spTree>
    <p:extLst>
      <p:ext uri="{BB962C8B-B14F-4D97-AF65-F5344CB8AC3E}">
        <p14:creationId xmlns:p14="http://schemas.microsoft.com/office/powerpoint/2010/main" val="4237622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Privacy and the </a:t>
            </a:r>
            <a:br>
              <a:rPr lang="en-US" dirty="0" smtClean="0"/>
            </a:br>
            <a:r>
              <a:rPr lang="en-US" dirty="0" smtClean="0"/>
              <a:t>Perception of Malevolence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81988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1026" name="Picture 2" descr="privacy and data security violation blo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600200"/>
            <a:ext cx="8258175" cy="531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723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2050" name="Picture 2" descr="Image result for monster in the clo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46863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177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2012</a:t>
            </a:r>
            <a:endParaRPr lang="en-US" dirty="0"/>
          </a:p>
        </p:txBody>
      </p:sp>
      <p:sp>
        <p:nvSpPr>
          <p:cNvPr id="3" name="Content Placeholder 2"/>
          <p:cNvSpPr>
            <a:spLocks noGrp="1"/>
          </p:cNvSpPr>
          <p:nvPr>
            <p:ph idx="1"/>
          </p:nvPr>
        </p:nvSpPr>
        <p:spPr/>
        <p:txBody>
          <a:bodyPr/>
          <a:lstStyle/>
          <a:p>
            <a:r>
              <a:rPr lang="en-US" dirty="0" smtClean="0"/>
              <a:t>Prof. </a:t>
            </a:r>
            <a:r>
              <a:rPr lang="en-US" dirty="0" err="1" smtClean="0"/>
              <a:t>Shaundra</a:t>
            </a:r>
            <a:r>
              <a:rPr lang="en-US" dirty="0" smtClean="0"/>
              <a:t> Daily, at Clemson University, did a research trial of Galvanic Skin Response bracelets in Alabama classrooms</a:t>
            </a:r>
          </a:p>
          <a:p>
            <a:endParaRPr lang="en-US" dirty="0"/>
          </a:p>
          <a:p>
            <a:r>
              <a:rPr lang="en-US" dirty="0" smtClean="0"/>
              <a:t>A 1-paragraph blurb was placed on the Gates Foundation website</a:t>
            </a:r>
            <a:endParaRPr lang="en-US" dirty="0"/>
          </a:p>
        </p:txBody>
      </p:sp>
    </p:spTree>
    <p:extLst>
      <p:ext uri="{BB962C8B-B14F-4D97-AF65-F5344CB8AC3E}">
        <p14:creationId xmlns:p14="http://schemas.microsoft.com/office/powerpoint/2010/main" val="977744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Paragraph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t>
            </a:r>
            <a:r>
              <a:rPr lang="en-US" dirty="0"/>
              <a:t>Purpose: to work with members of the Measuring Effective Teachers (MET) team to measure engagement physiologically with Galvanic Skin Response (GSR) bracelets which will determine the feasibility and utility of using such devices regularly in schools with students and </a:t>
            </a:r>
            <a:r>
              <a:rPr lang="en-US" dirty="0" smtClean="0"/>
              <a:t>teachers”</a:t>
            </a:r>
          </a:p>
          <a:p>
            <a:endParaRPr lang="en-US" dirty="0"/>
          </a:p>
          <a:p>
            <a:r>
              <a:rPr lang="en-US" dirty="0" smtClean="0"/>
              <a:t>A basic research project studying whether engagement can be detected with GSR bracelets in schools</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18</a:t>
            </a:fld>
            <a:endParaRPr lang="en-US"/>
          </a:p>
        </p:txBody>
      </p:sp>
    </p:spTree>
    <p:extLst>
      <p:ext uri="{BB962C8B-B14F-4D97-AF65-F5344CB8AC3E}">
        <p14:creationId xmlns:p14="http://schemas.microsoft.com/office/powerpoint/2010/main" val="171023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Response (1)</a:t>
            </a:r>
            <a:endParaRPr lang="en-US" dirty="0"/>
          </a:p>
        </p:txBody>
      </p:sp>
      <p:sp>
        <p:nvSpPr>
          <p:cNvPr id="3" name="Content Placeholder 2"/>
          <p:cNvSpPr>
            <a:spLocks noGrp="1"/>
          </p:cNvSpPr>
          <p:nvPr>
            <p:ph idx="1"/>
          </p:nvPr>
        </p:nvSpPr>
        <p:spPr/>
        <p:txBody>
          <a:bodyPr>
            <a:normAutofit fontScale="70000" lnSpcReduction="20000"/>
          </a:bodyPr>
          <a:lstStyle/>
          <a:p>
            <a:pPr marL="0" indent="0" fontAlgn="base">
              <a:buNone/>
            </a:pPr>
            <a:r>
              <a:rPr lang="en-US" dirty="0" smtClean="0"/>
              <a:t>“</a:t>
            </a:r>
            <a:r>
              <a:rPr lang="en-US" dirty="0"/>
              <a:t>Gates Foundation: one more step into the dystopian future with electronic bracelets for students &amp; </a:t>
            </a:r>
            <a:r>
              <a:rPr lang="en-US" dirty="0" smtClean="0"/>
              <a:t>teachers…</a:t>
            </a:r>
          </a:p>
          <a:p>
            <a:pPr marL="0" indent="0" fontAlgn="base">
              <a:buNone/>
            </a:pPr>
            <a:endParaRPr lang="en-US" i="1" dirty="0"/>
          </a:p>
          <a:p>
            <a:pPr marL="0" indent="0" fontAlgn="base">
              <a:buNone/>
            </a:pPr>
            <a:r>
              <a:rPr lang="en-US" dirty="0" smtClean="0"/>
              <a:t>Put </a:t>
            </a:r>
            <a:r>
              <a:rPr lang="en-US" dirty="0"/>
              <a:t>a Galvanic Skin Response (GSR) bracelet on every kid in the class and you can measure teacher effectiveness in keeping their attention.</a:t>
            </a:r>
          </a:p>
          <a:p>
            <a:pPr marL="0" indent="0" fontAlgn="base">
              <a:buNone/>
            </a:pPr>
            <a:r>
              <a:rPr lang="en-US" dirty="0" smtClean="0"/>
              <a:t/>
            </a:r>
            <a:br>
              <a:rPr lang="en-US" dirty="0" smtClean="0"/>
            </a:br>
            <a:r>
              <a:rPr lang="en-US" dirty="0" smtClean="0"/>
              <a:t>Maybe </a:t>
            </a:r>
            <a:r>
              <a:rPr lang="en-US" dirty="0"/>
              <a:t>the next step is for the bracelet to zap them with electric current when their attention wanders.</a:t>
            </a:r>
          </a:p>
          <a:p>
            <a:pPr marL="0" indent="0" fontAlgn="base">
              <a:buNone/>
            </a:pPr>
            <a:r>
              <a:rPr lang="en-US" dirty="0"/>
              <a:t/>
            </a:r>
            <a:br>
              <a:rPr lang="en-US" dirty="0"/>
            </a:br>
            <a:r>
              <a:rPr lang="en-US" dirty="0" smtClean="0"/>
              <a:t>And </a:t>
            </a:r>
            <a:r>
              <a:rPr lang="en-US" dirty="0"/>
              <a:t>then the next generation will be the Galvanic Skin Response bracelet on every teacher–to zap her when she veers from the Common Core curriculum. Then. . . bring on the drones to eliminate such teachers</a:t>
            </a:r>
            <a:r>
              <a:rPr lang="en-US" dirty="0" smtClean="0"/>
              <a:t>.” </a:t>
            </a:r>
            <a:br>
              <a:rPr lang="en-US" dirty="0" smtClean="0"/>
            </a:br>
            <a:r>
              <a:rPr lang="en-US" dirty="0" smtClean="0"/>
              <a:t/>
            </a:r>
            <a:br>
              <a:rPr lang="en-US" dirty="0" smtClean="0"/>
            </a:br>
            <a:r>
              <a:rPr lang="en-US" dirty="0" smtClean="0"/>
              <a:t>– Leonie </a:t>
            </a:r>
            <a:r>
              <a:rPr lang="en-US" dirty="0" err="1" smtClean="0"/>
              <a:t>Haimson</a:t>
            </a:r>
            <a:r>
              <a:rPr lang="en-US" dirty="0" smtClean="0"/>
              <a:t>, NYC blogger and non-profit director</a:t>
            </a:r>
            <a:endParaRPr lang="en-US" dirty="0"/>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19</a:t>
            </a:fld>
            <a:endParaRPr lang="en-US"/>
          </a:p>
        </p:txBody>
      </p:sp>
    </p:spTree>
    <p:extLst>
      <p:ext uri="{BB962C8B-B14F-4D97-AF65-F5344CB8AC3E}">
        <p14:creationId xmlns:p14="http://schemas.microsoft.com/office/powerpoint/2010/main" val="2606125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Response (2)</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dirty="0" smtClean="0"/>
              <a:t>“</a:t>
            </a:r>
            <a:r>
              <a:rPr lang="en-US" dirty="0"/>
              <a:t>What can I say? Shades of Brave New </a:t>
            </a:r>
            <a:r>
              <a:rPr lang="en-US" dirty="0" smtClean="0"/>
              <a:t>World. </a:t>
            </a:r>
            <a:br>
              <a:rPr lang="en-US" dirty="0" smtClean="0"/>
            </a:br>
            <a:r>
              <a:rPr lang="en-US" dirty="0" smtClean="0"/>
              <a:t/>
            </a:r>
            <a:br>
              <a:rPr lang="en-US" dirty="0" smtClean="0"/>
            </a:br>
            <a:r>
              <a:rPr lang="en-US" dirty="0" smtClean="0"/>
              <a:t>Which </a:t>
            </a:r>
            <a:r>
              <a:rPr lang="en-US" dirty="0"/>
              <a:t>district will be first to put the bracelets on their students and teachers? Will charter school students have to wear them, or only children in public schools? Who will pay for them? Will schools raise money by selling the data to Amazon and Google and other data-mining corporations? Have we lost all common sense</a:t>
            </a:r>
            <a:r>
              <a:rPr lang="en-US" dirty="0" smtClean="0"/>
              <a:t>?” – </a:t>
            </a:r>
            <a:br>
              <a:rPr lang="en-US" dirty="0" smtClean="0"/>
            </a:br>
            <a:r>
              <a:rPr lang="en-US" dirty="0" smtClean="0"/>
              <a:t/>
            </a:r>
            <a:br>
              <a:rPr lang="en-US" dirty="0" smtClean="0"/>
            </a:br>
            <a:r>
              <a:rPr lang="en-US" dirty="0" smtClean="0"/>
              <a:t>Diane </a:t>
            </a:r>
            <a:r>
              <a:rPr lang="en-US" dirty="0" err="1" smtClean="0"/>
              <a:t>Ravitch</a:t>
            </a:r>
            <a:r>
              <a:rPr lang="en-US" dirty="0" smtClean="0"/>
              <a:t>, Former U.S. Assistant Secretary of Education</a:t>
            </a:r>
            <a:endParaRPr lang="en-US" dirty="0"/>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20</a:t>
            </a:fld>
            <a:endParaRPr lang="en-US"/>
          </a:p>
        </p:txBody>
      </p:sp>
    </p:spTree>
    <p:extLst>
      <p:ext uri="{BB962C8B-B14F-4D97-AF65-F5344CB8AC3E}">
        <p14:creationId xmlns:p14="http://schemas.microsoft.com/office/powerpoint/2010/main" val="222231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Response (3)</a:t>
            </a:r>
            <a:endParaRPr lang="en-US" dirty="0"/>
          </a:p>
        </p:txBody>
      </p:sp>
      <p:sp>
        <p:nvSpPr>
          <p:cNvPr id="3" name="Content Placeholder 2"/>
          <p:cNvSpPr>
            <a:spLocks noGrp="1"/>
          </p:cNvSpPr>
          <p:nvPr>
            <p:ph idx="1"/>
          </p:nvPr>
        </p:nvSpPr>
        <p:spPr/>
        <p:txBody>
          <a:bodyPr>
            <a:normAutofit fontScale="62500" lnSpcReduction="20000"/>
          </a:bodyPr>
          <a:lstStyle/>
          <a:p>
            <a:pPr marL="0" indent="0" fontAlgn="base">
              <a:buNone/>
            </a:pPr>
            <a:r>
              <a:rPr lang="en-US" dirty="0" smtClean="0"/>
              <a:t>“</a:t>
            </a:r>
            <a:r>
              <a:rPr lang="en-US" dirty="0"/>
              <a:t>Let’s see now. The teacher who keeps the class in a state of high anxiety gets points on the “effectiveness” scale. The teacher whose students are feeling at ease in the classroom will get a low rating.</a:t>
            </a:r>
          </a:p>
          <a:p>
            <a:pPr marL="0" indent="0" fontAlgn="base">
              <a:buNone/>
            </a:pPr>
            <a:r>
              <a:rPr lang="en-US" dirty="0" smtClean="0"/>
              <a:t/>
            </a:r>
            <a:br>
              <a:rPr lang="en-US" dirty="0" smtClean="0"/>
            </a:br>
            <a:r>
              <a:rPr lang="en-US" dirty="0" smtClean="0"/>
              <a:t>If </a:t>
            </a:r>
            <a:r>
              <a:rPr lang="en-US" dirty="0"/>
              <a:t>this reader saw through this flaw, why did no one at the Gates Foundation</a:t>
            </a:r>
            <a:r>
              <a:rPr lang="en-US" dirty="0" smtClean="0"/>
              <a:t>?”</a:t>
            </a:r>
          </a:p>
          <a:p>
            <a:pPr marL="0" indent="0" fontAlgn="base">
              <a:buNone/>
            </a:pPr>
            <a:endParaRPr lang="en-US" dirty="0"/>
          </a:p>
          <a:p>
            <a:pPr marL="0" indent="0" fontAlgn="base">
              <a:buNone/>
            </a:pPr>
            <a:r>
              <a:rPr lang="en-US" dirty="0" smtClean="0"/>
              <a:t>“I </a:t>
            </a:r>
            <a:r>
              <a:rPr lang="en-US" dirty="0"/>
              <a:t>personally object to the Big Brother aspect of the project, as well as to the suggestion that “learning” can be measured by physiological reactions rather than by that yet-</a:t>
            </a:r>
            <a:r>
              <a:rPr lang="en-US" dirty="0" err="1"/>
              <a:t>unmeasurable</a:t>
            </a:r>
            <a:r>
              <a:rPr lang="en-US" dirty="0"/>
              <a:t> thing called understanding</a:t>
            </a:r>
            <a:r>
              <a:rPr lang="en-US" dirty="0" smtClean="0"/>
              <a:t>.”</a:t>
            </a:r>
            <a:endParaRPr lang="en-US" dirty="0"/>
          </a:p>
          <a:p>
            <a:pPr marL="0" indent="0">
              <a:buNone/>
            </a:pPr>
            <a:endParaRPr lang="en-US" dirty="0" smtClean="0"/>
          </a:p>
          <a:p>
            <a:pPr marL="0" indent="0">
              <a:buNone/>
            </a:pPr>
            <a:r>
              <a:rPr lang="en-US" dirty="0" smtClean="0"/>
              <a:t>“</a:t>
            </a:r>
            <a:r>
              <a:rPr lang="en-US" dirty="0"/>
              <a:t>This is getting to sound more like “1984″ every time someone steps up to defend this unethical invasion of children’s bodies</a:t>
            </a:r>
            <a:r>
              <a:rPr lang="en-US" dirty="0" smtClean="0"/>
              <a:t>.”</a:t>
            </a:r>
          </a:p>
          <a:p>
            <a:pPr marL="0" indent="0">
              <a:buNone/>
            </a:pPr>
            <a:endParaRPr lang="en-US" dirty="0"/>
          </a:p>
          <a:p>
            <a:pPr marL="0" indent="0">
              <a:buNone/>
            </a:pPr>
            <a:r>
              <a:rPr lang="en-US" dirty="0" smtClean="0"/>
              <a:t>-- Diane </a:t>
            </a:r>
            <a:r>
              <a:rPr lang="en-US" dirty="0" err="1"/>
              <a:t>Ravitch</a:t>
            </a:r>
            <a:r>
              <a:rPr lang="en-US" dirty="0"/>
              <a:t>, Former U.S. Assistant Secretary of Education</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21</a:t>
            </a:fld>
            <a:endParaRPr lang="en-US"/>
          </a:p>
        </p:txBody>
      </p:sp>
    </p:spTree>
    <p:extLst>
      <p:ext uri="{BB962C8B-B14F-4D97-AF65-F5344CB8AC3E}">
        <p14:creationId xmlns:p14="http://schemas.microsoft.com/office/powerpoint/2010/main" val="1064149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Response (3):</a:t>
            </a:r>
            <a:br>
              <a:rPr lang="en-US" dirty="0" smtClean="0"/>
            </a:br>
            <a:r>
              <a:rPr lang="en-US" dirty="0" smtClean="0"/>
              <a:t>Comments on </a:t>
            </a:r>
            <a:r>
              <a:rPr lang="en-US" dirty="0" err="1" smtClean="0"/>
              <a:t>Ravitch</a:t>
            </a:r>
            <a:r>
              <a:rPr lang="en-US" dirty="0" smtClean="0"/>
              <a:t> Blog post</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a:t>
            </a:r>
            <a:r>
              <a:rPr lang="en-US" dirty="0"/>
              <a:t>Bill and Melinda Gates are engaging in all kinds of “scientific” experiments on the “little folk” through their </a:t>
            </a:r>
            <a:r>
              <a:rPr lang="en-US" dirty="0" err="1"/>
              <a:t>malanthropic</a:t>
            </a:r>
            <a:r>
              <a:rPr lang="en-US" dirty="0"/>
              <a:t> foundation</a:t>
            </a:r>
            <a:r>
              <a:rPr lang="en-US" dirty="0" smtClean="0"/>
              <a:t>.”</a:t>
            </a:r>
          </a:p>
          <a:p>
            <a:pPr marL="0" indent="0">
              <a:buNone/>
            </a:pPr>
            <a:r>
              <a:rPr lang="en-US" dirty="0" smtClean="0"/>
              <a:t>“Those </a:t>
            </a:r>
            <a:r>
              <a:rPr lang="en-US" dirty="0"/>
              <a:t>criminals – the Gates – portray themselves as the super heroes we were waiting for to save our education system. They seem to like authoritarianism sadistic cruel environment in which people obey and fulfill their function as submissive parts in the crony capitalistic machine the Gates are running. </a:t>
            </a:r>
            <a:r>
              <a:rPr lang="en-US" dirty="0" smtClean="0"/>
              <a:t>”</a:t>
            </a:r>
          </a:p>
          <a:p>
            <a:pPr marL="0" indent="0">
              <a:buNone/>
            </a:pPr>
            <a:r>
              <a:rPr lang="en-US" dirty="0" smtClean="0"/>
              <a:t>“I </a:t>
            </a:r>
            <a:r>
              <a:rPr lang="en-US" dirty="0"/>
              <a:t>could see it bundled with a lithium powered cattle prod, and you’ve got it. Call it the I-Prod</a:t>
            </a:r>
            <a:r>
              <a:rPr lang="en-US" dirty="0" smtClean="0"/>
              <a:t>.”</a:t>
            </a:r>
          </a:p>
          <a:p>
            <a:pPr marL="0" indent="0">
              <a:buNone/>
            </a:pPr>
            <a:r>
              <a:rPr lang="en-US" dirty="0" smtClean="0"/>
              <a:t>“</a:t>
            </a:r>
            <a:r>
              <a:rPr lang="en-US" dirty="0"/>
              <a:t>Let’s hope it also is provides indisputable proof of the danger which undisciplined megalomaniacs like Gates pose to the evolution of mankind and highly principled civilized society</a:t>
            </a:r>
            <a:r>
              <a:rPr lang="en-US" dirty="0" smtClean="0"/>
              <a:t>.”</a:t>
            </a:r>
          </a:p>
          <a:p>
            <a:pPr marL="0" indent="0">
              <a:buNone/>
            </a:pPr>
            <a:r>
              <a:rPr lang="en-US" dirty="0" smtClean="0"/>
              <a:t>“</a:t>
            </a:r>
            <a:r>
              <a:rPr lang="en-US" dirty="0"/>
              <a:t>This research should be deemed immoral and illegal not handsomely rewarded. Melinda and Bill should go to jail for funding it</a:t>
            </a:r>
            <a:r>
              <a:rPr lang="en-US" dirty="0" smtClean="0"/>
              <a:t>.”</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22</a:t>
            </a:fld>
            <a:endParaRPr lang="en-US"/>
          </a:p>
        </p:txBody>
      </p:sp>
    </p:spTree>
    <p:extLst>
      <p:ext uri="{BB962C8B-B14F-4D97-AF65-F5344CB8AC3E}">
        <p14:creationId xmlns:p14="http://schemas.microsoft.com/office/powerpoint/2010/main" val="2980121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Response (4):</a:t>
            </a:r>
            <a:br>
              <a:rPr lang="en-US" dirty="0" smtClean="0"/>
            </a:br>
            <a:r>
              <a:rPr lang="en-US" dirty="0" smtClean="0"/>
              <a:t>Video segment on Glenn Beck show</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“Is Big Data Big Brother?”</a:t>
            </a:r>
          </a:p>
          <a:p>
            <a:pPr marL="0" indent="0">
              <a:buNone/>
            </a:pPr>
            <a:endParaRPr lang="en-US" dirty="0"/>
          </a:p>
          <a:p>
            <a:pPr marL="0" indent="0">
              <a:buNone/>
            </a:pPr>
            <a:r>
              <a:rPr lang="en-US" dirty="0" smtClean="0"/>
              <a:t>[video segment no longer available online]</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23</a:t>
            </a:fld>
            <a:endParaRPr lang="en-US"/>
          </a:p>
        </p:txBody>
      </p:sp>
    </p:spTree>
    <p:extLst>
      <p:ext uri="{BB962C8B-B14F-4D97-AF65-F5344CB8AC3E}">
        <p14:creationId xmlns:p14="http://schemas.microsoft.com/office/powerpoint/2010/main" val="9194636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Response (5):</a:t>
            </a:r>
            <a:br>
              <a:rPr lang="en-US" dirty="0" smtClean="0"/>
            </a:br>
            <a:r>
              <a:rPr lang="en-US" dirty="0" smtClean="0"/>
              <a:t>Additional commentary and response</a:t>
            </a:r>
            <a:endParaRPr lang="en-US" dirty="0"/>
          </a:p>
        </p:txBody>
      </p:sp>
      <p:sp>
        <p:nvSpPr>
          <p:cNvPr id="3" name="Content Placeholder 2"/>
          <p:cNvSpPr>
            <a:spLocks noGrp="1"/>
          </p:cNvSpPr>
          <p:nvPr>
            <p:ph idx="1"/>
          </p:nvPr>
        </p:nvSpPr>
        <p:spPr/>
        <p:txBody>
          <a:bodyPr>
            <a:normAutofit/>
          </a:bodyPr>
          <a:lstStyle/>
          <a:p>
            <a:r>
              <a:rPr lang="en-US" dirty="0" smtClean="0"/>
              <a:t>Stop </a:t>
            </a:r>
            <a:r>
              <a:rPr lang="en-US" dirty="0"/>
              <a:t>C</a:t>
            </a:r>
            <a:r>
              <a:rPr lang="en-US" dirty="0" smtClean="0"/>
              <a:t>ommon Core in Michigan</a:t>
            </a:r>
          </a:p>
          <a:p>
            <a:r>
              <a:rPr lang="en-US" dirty="0" smtClean="0"/>
              <a:t>Tom McMillan – republican politician in Michigan; on state school board</a:t>
            </a:r>
          </a:p>
          <a:p>
            <a:r>
              <a:rPr lang="en-US" dirty="0" smtClean="0"/>
              <a:t>Jew World Order</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24</a:t>
            </a:fld>
            <a:endParaRPr lang="en-US"/>
          </a:p>
        </p:txBody>
      </p:sp>
    </p:spTree>
    <p:extLst>
      <p:ext uri="{BB962C8B-B14F-4D97-AF65-F5344CB8AC3E}">
        <p14:creationId xmlns:p14="http://schemas.microsoft.com/office/powerpoint/2010/main" val="3877105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Privacy Concerns and the </a:t>
            </a:r>
            <a:br>
              <a:rPr lang="en-US" dirty="0" smtClean="0"/>
            </a:br>
            <a:r>
              <a:rPr lang="en-US" dirty="0" smtClean="0"/>
              <a:t>Perception of Malevolence</a:t>
            </a:r>
            <a:endParaRPr lang="en-US" dirty="0"/>
          </a:p>
        </p:txBody>
      </p:sp>
      <p:sp>
        <p:nvSpPr>
          <p:cNvPr id="3" name="Content Placeholder 2"/>
          <p:cNvSpPr>
            <a:spLocks noGrp="1"/>
          </p:cNvSpPr>
          <p:nvPr>
            <p:ph idx="1"/>
          </p:nvPr>
        </p:nvSpPr>
        <p:spPr/>
        <p:txBody>
          <a:bodyPr/>
          <a:lstStyle/>
          <a:p>
            <a:r>
              <a:rPr lang="en-US" dirty="0" smtClean="0"/>
              <a:t>Not a right/left kind of political issue</a:t>
            </a:r>
          </a:p>
          <a:p>
            <a:endParaRPr lang="en-US" dirty="0"/>
          </a:p>
          <a:p>
            <a:r>
              <a:rPr lang="en-US" dirty="0" smtClean="0"/>
              <a:t>More of an “extremes on both sides” versus “center” kind of political issue</a:t>
            </a:r>
            <a:endParaRPr lang="en-US" dirty="0"/>
          </a:p>
        </p:txBody>
      </p:sp>
    </p:spTree>
    <p:extLst>
      <p:ext uri="{BB962C8B-B14F-4D97-AF65-F5344CB8AC3E}">
        <p14:creationId xmlns:p14="http://schemas.microsoft.com/office/powerpoint/2010/main" val="1832225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5467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failure of </a:t>
            </a:r>
            <a:r>
              <a:rPr lang="en-US" dirty="0" err="1" smtClean="0"/>
              <a:t>InBloom</a:t>
            </a:r>
            <a:endParaRPr lang="en-US" dirty="0"/>
          </a:p>
        </p:txBody>
      </p:sp>
      <p:sp>
        <p:nvSpPr>
          <p:cNvPr id="3" name="Content Placeholder 2"/>
          <p:cNvSpPr>
            <a:spLocks noGrp="1"/>
          </p:cNvSpPr>
          <p:nvPr>
            <p:ph idx="1"/>
          </p:nvPr>
        </p:nvSpPr>
        <p:spPr/>
        <p:txBody>
          <a:bodyPr/>
          <a:lstStyle/>
          <a:p>
            <a:r>
              <a:rPr lang="en-US" dirty="0" smtClean="0"/>
              <a:t>Timeline </a:t>
            </a:r>
          </a:p>
          <a:p>
            <a:r>
              <a:rPr lang="en-US" dirty="0" smtClean="0"/>
              <a:t>Abbreviated from </a:t>
            </a:r>
            <a:r>
              <a:rPr lang="en-US" dirty="0" smtClean="0">
                <a:hlinkClick r:id="rId2"/>
              </a:rPr>
              <a:t>https</a:t>
            </a:r>
            <a:r>
              <a:rPr lang="en-US" dirty="0">
                <a:hlinkClick r:id="rId2"/>
              </a:rPr>
              <a:t>://www.studentprivacymatters.org/inbloom-timeline</a:t>
            </a:r>
            <a:r>
              <a:rPr lang="en-US" dirty="0" smtClean="0">
                <a:hlinkClick r:id="rId2"/>
              </a:rPr>
              <a:t>/</a:t>
            </a:r>
            <a:endParaRPr lang="en-US" dirty="0" smtClean="0"/>
          </a:p>
          <a:p>
            <a:pPr lvl="1"/>
            <a:r>
              <a:rPr lang="en-US" dirty="0" smtClean="0"/>
              <a:t>Not exactly a neutral source, but relatively factual on dates</a:t>
            </a:r>
            <a:endParaRPr lang="en-US" dirty="0"/>
          </a:p>
        </p:txBody>
      </p:sp>
    </p:spTree>
    <p:extLst>
      <p:ext uri="{BB962C8B-B14F-4D97-AF65-F5344CB8AC3E}">
        <p14:creationId xmlns:p14="http://schemas.microsoft.com/office/powerpoint/2010/main" val="1773592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May 2011 – NYS approves no-bid contract with Wireless Generation for state educational data system, shortly after NYC school chancellor moves to WG – media becomes interested</a:t>
            </a:r>
          </a:p>
          <a:p>
            <a:endParaRPr lang="en-US" dirty="0"/>
          </a:p>
          <a:p>
            <a:r>
              <a:rPr lang="en-US" dirty="0" smtClean="0"/>
              <a:t>July 2011 – Political campaign – led by Democratic and left-leaning bloggers including Leonie </a:t>
            </a:r>
            <a:r>
              <a:rPr lang="en-US" dirty="0" err="1" smtClean="0"/>
              <a:t>Haimson</a:t>
            </a:r>
            <a:r>
              <a:rPr lang="en-US" dirty="0" smtClean="0"/>
              <a:t> -- against WG contract due to Rupert Murdoch/News Corp ties and ongoing News Corp phone-hacking scandal in UK</a:t>
            </a:r>
          </a:p>
          <a:p>
            <a:pPr marL="0" indent="0">
              <a:buNone/>
            </a:pPr>
            <a:endParaRPr lang="en-US" dirty="0"/>
          </a:p>
          <a:p>
            <a:r>
              <a:rPr lang="en-US" dirty="0" smtClean="0"/>
              <a:t>August 2011 – NYS Comptroller vetoes WG contract due to News Corp ties</a:t>
            </a:r>
          </a:p>
          <a:p>
            <a:endParaRPr lang="en-US" dirty="0"/>
          </a:p>
          <a:p>
            <a:r>
              <a:rPr lang="en-US" dirty="0" smtClean="0"/>
              <a:t>August 2011 – Gates Foundation announces “Shared Learning Collaborative”, a system that will recommend learning resources to students and support transmission of student data between U.S. states – when a student moves to a new state for instance</a:t>
            </a:r>
          </a:p>
          <a:p>
            <a:endParaRPr lang="en-US" dirty="0"/>
          </a:p>
          <a:p>
            <a:r>
              <a:rPr lang="en-US" dirty="0" smtClean="0"/>
              <a:t>December 2011 – NYS approves new state educational data system to be paid for by Gates Foundation; shortly after, announcement by Gates Foundation that WG will build this state data system</a:t>
            </a:r>
            <a:endParaRPr lang="en-US" dirty="0"/>
          </a:p>
        </p:txBody>
      </p:sp>
    </p:spTree>
    <p:extLst>
      <p:ext uri="{BB962C8B-B14F-4D97-AF65-F5344CB8AC3E}">
        <p14:creationId xmlns:p14="http://schemas.microsoft.com/office/powerpoint/2010/main" val="3081673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October 2012 – Leonie </a:t>
            </a:r>
            <a:r>
              <a:rPr lang="en-US" dirty="0" err="1" smtClean="0"/>
              <a:t>Haimson</a:t>
            </a:r>
            <a:r>
              <a:rPr lang="en-US" dirty="0" smtClean="0"/>
              <a:t> holds press conference in NYC demanding details of contract, public hearing, and consent by each parent for data storage</a:t>
            </a:r>
          </a:p>
          <a:p>
            <a:endParaRPr lang="en-US" dirty="0"/>
          </a:p>
          <a:p>
            <a:r>
              <a:rPr lang="en-US" dirty="0" smtClean="0"/>
              <a:t>October 2012 – Gates Foundation announces that parental opt-out will be allowed by platform</a:t>
            </a:r>
          </a:p>
          <a:p>
            <a:pPr marL="0" indent="0">
              <a:buNone/>
            </a:pPr>
            <a:endParaRPr lang="en-US" dirty="0"/>
          </a:p>
          <a:p>
            <a:r>
              <a:rPr lang="en-US" dirty="0" smtClean="0"/>
              <a:t>November 2012 – SLC name changes to </a:t>
            </a:r>
            <a:r>
              <a:rPr lang="en-US" dirty="0" err="1" smtClean="0"/>
              <a:t>InBloom</a:t>
            </a:r>
            <a:endParaRPr lang="en-US" dirty="0" smtClean="0"/>
          </a:p>
          <a:p>
            <a:endParaRPr lang="en-US" dirty="0"/>
          </a:p>
          <a:p>
            <a:r>
              <a:rPr lang="en-US" dirty="0" smtClean="0"/>
              <a:t>December 2012 – Gates Foundation states that each school district should decide if parents are allowed to opt-out</a:t>
            </a:r>
          </a:p>
          <a:p>
            <a:endParaRPr lang="en-US" dirty="0"/>
          </a:p>
          <a:p>
            <a:r>
              <a:rPr lang="en-US" dirty="0" smtClean="0"/>
              <a:t>January 2013 – Louisiana, Kentucky, Georgia, North Carolina, Delaware, Illinois, Colorado, Massachusetts join </a:t>
            </a:r>
            <a:r>
              <a:rPr lang="en-US" dirty="0" err="1" smtClean="0"/>
              <a:t>InBloom</a:t>
            </a:r>
            <a:endParaRPr lang="en-US" dirty="0" smtClean="0"/>
          </a:p>
          <a:p>
            <a:endParaRPr lang="en-US" dirty="0" smtClean="0"/>
          </a:p>
        </p:txBody>
      </p:sp>
    </p:spTree>
    <p:extLst>
      <p:ext uri="{BB962C8B-B14F-4D97-AF65-F5344CB8AC3E}">
        <p14:creationId xmlns:p14="http://schemas.microsoft.com/office/powerpoint/2010/main" val="26125836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February 2013 – Bloggers and activists, including Diane </a:t>
            </a:r>
            <a:r>
              <a:rPr lang="en-US" dirty="0" err="1" smtClean="0"/>
              <a:t>Ravitch</a:t>
            </a:r>
            <a:r>
              <a:rPr lang="en-US" dirty="0" smtClean="0"/>
              <a:t>, generally become interested in </a:t>
            </a:r>
            <a:r>
              <a:rPr lang="en-US" dirty="0" err="1" smtClean="0"/>
              <a:t>InBloom</a:t>
            </a:r>
            <a:endParaRPr lang="en-US" dirty="0"/>
          </a:p>
          <a:p>
            <a:endParaRPr lang="en-US" dirty="0"/>
          </a:p>
          <a:p>
            <a:r>
              <a:rPr lang="en-US" dirty="0" smtClean="0"/>
              <a:t>March 2013 – Gigantic expensive party at SXSW announcing </a:t>
            </a:r>
            <a:r>
              <a:rPr lang="en-US" dirty="0" err="1" smtClean="0"/>
              <a:t>InBloom</a:t>
            </a:r>
            <a:endParaRPr lang="en-US" dirty="0" smtClean="0"/>
          </a:p>
          <a:p>
            <a:endParaRPr lang="en-US" dirty="0"/>
          </a:p>
          <a:p>
            <a:r>
              <a:rPr lang="en-US" dirty="0" smtClean="0"/>
              <a:t>March 2013 – First mainstream media coverage of </a:t>
            </a:r>
            <a:r>
              <a:rPr lang="en-US" dirty="0" err="1" smtClean="0"/>
              <a:t>InBloom</a:t>
            </a:r>
            <a:endParaRPr lang="en-US" dirty="0" smtClean="0"/>
          </a:p>
          <a:p>
            <a:endParaRPr lang="en-US" dirty="0"/>
          </a:p>
        </p:txBody>
      </p:sp>
    </p:spTree>
    <p:extLst>
      <p:ext uri="{BB962C8B-B14F-4D97-AF65-F5344CB8AC3E}">
        <p14:creationId xmlns:p14="http://schemas.microsoft.com/office/powerpoint/2010/main" val="228944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March 2013 – Introduction of legislation in NY state against sharing educational data without explicit parental consent; weaker legislation allowing opt-out later approved</a:t>
            </a:r>
          </a:p>
          <a:p>
            <a:endParaRPr lang="en-US" dirty="0"/>
          </a:p>
          <a:p>
            <a:r>
              <a:rPr lang="en-US" dirty="0" smtClean="0"/>
              <a:t>April 2013 – Louisiana withdraws from </a:t>
            </a:r>
            <a:r>
              <a:rPr lang="en-US" dirty="0" err="1" smtClean="0"/>
              <a:t>InBloom</a:t>
            </a:r>
            <a:endParaRPr lang="en-US" dirty="0" smtClean="0"/>
          </a:p>
          <a:p>
            <a:endParaRPr lang="en-US" dirty="0"/>
          </a:p>
          <a:p>
            <a:r>
              <a:rPr lang="en-US" dirty="0" smtClean="0"/>
              <a:t>May 2014 – Georgia, Delaware, Kentucky withdraw from </a:t>
            </a:r>
            <a:r>
              <a:rPr lang="en-US" dirty="0" err="1" smtClean="0"/>
              <a:t>InBloom</a:t>
            </a:r>
            <a:endParaRPr lang="en-US" dirty="0" smtClean="0"/>
          </a:p>
          <a:p>
            <a:endParaRPr lang="en-US" dirty="0"/>
          </a:p>
          <a:p>
            <a:r>
              <a:rPr lang="en-US" dirty="0" smtClean="0"/>
              <a:t>August 2013 – North Carolina withdraws from </a:t>
            </a:r>
            <a:r>
              <a:rPr lang="en-US" dirty="0" err="1" smtClean="0"/>
              <a:t>InBloom</a:t>
            </a:r>
            <a:endParaRPr lang="en-US" dirty="0" smtClean="0"/>
          </a:p>
          <a:p>
            <a:endParaRPr lang="en-US" dirty="0"/>
          </a:p>
          <a:p>
            <a:r>
              <a:rPr lang="en-US" dirty="0" smtClean="0"/>
              <a:t>October 2013 – Several NY school districts refuse state and federal funding in order to withdraw from </a:t>
            </a:r>
            <a:r>
              <a:rPr lang="en-US" dirty="0" err="1" smtClean="0"/>
              <a:t>InBloom</a:t>
            </a:r>
            <a:r>
              <a:rPr lang="en-US" dirty="0" smtClean="0"/>
              <a:t>; demand their data be deleted</a:t>
            </a:r>
          </a:p>
          <a:p>
            <a:endParaRPr lang="en-US" dirty="0"/>
          </a:p>
          <a:p>
            <a:r>
              <a:rPr lang="en-US" dirty="0" smtClean="0"/>
              <a:t>November 2013 – </a:t>
            </a:r>
            <a:r>
              <a:rPr lang="en-US" dirty="0" err="1" smtClean="0"/>
              <a:t>InBloom</a:t>
            </a:r>
            <a:r>
              <a:rPr lang="en-US" dirty="0" smtClean="0"/>
              <a:t> client school board in Colorado lose election; Illinois and Colorado withdraw from </a:t>
            </a:r>
            <a:r>
              <a:rPr lang="en-US" dirty="0" err="1" smtClean="0"/>
              <a:t>InBloom</a:t>
            </a:r>
            <a:r>
              <a:rPr lang="en-US" dirty="0" smtClean="0"/>
              <a:t> </a:t>
            </a:r>
          </a:p>
        </p:txBody>
      </p:sp>
    </p:spTree>
    <p:extLst>
      <p:ext uri="{BB962C8B-B14F-4D97-AF65-F5344CB8AC3E}">
        <p14:creationId xmlns:p14="http://schemas.microsoft.com/office/powerpoint/2010/main" val="2296281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February 2014 – New York State announces it will still share data with </a:t>
            </a:r>
            <a:r>
              <a:rPr lang="en-US" dirty="0" err="1" smtClean="0"/>
              <a:t>InBloom</a:t>
            </a:r>
            <a:endParaRPr lang="en-US" dirty="0" smtClean="0"/>
          </a:p>
          <a:p>
            <a:endParaRPr lang="en-US" dirty="0"/>
          </a:p>
          <a:p>
            <a:r>
              <a:rPr lang="en-US" dirty="0" smtClean="0"/>
              <a:t>March 2014 – NYS legislature adds amendment to state budget bill banning state from providing educational data to any company that will use data in educational dashboard</a:t>
            </a:r>
          </a:p>
          <a:p>
            <a:endParaRPr lang="en-US" dirty="0"/>
          </a:p>
          <a:p>
            <a:r>
              <a:rPr lang="en-US" dirty="0" smtClean="0"/>
              <a:t>April 2014 – NYS withdraws from </a:t>
            </a:r>
            <a:r>
              <a:rPr lang="en-US" dirty="0" err="1" smtClean="0"/>
              <a:t>InBloom</a:t>
            </a:r>
            <a:endParaRPr lang="en-US" dirty="0" smtClean="0"/>
          </a:p>
          <a:p>
            <a:endParaRPr lang="en-US" dirty="0"/>
          </a:p>
          <a:p>
            <a:r>
              <a:rPr lang="en-US" dirty="0" smtClean="0"/>
              <a:t>April 2014 – </a:t>
            </a:r>
            <a:r>
              <a:rPr lang="en-US" dirty="0" err="1" smtClean="0"/>
              <a:t>InBloom</a:t>
            </a:r>
            <a:r>
              <a:rPr lang="en-US" dirty="0" smtClean="0"/>
              <a:t> folds after several tens of millions spent</a:t>
            </a:r>
          </a:p>
        </p:txBody>
      </p:sp>
    </p:spTree>
    <p:extLst>
      <p:ext uri="{BB962C8B-B14F-4D97-AF65-F5344CB8AC3E}">
        <p14:creationId xmlns:p14="http://schemas.microsoft.com/office/powerpoint/2010/main" val="1610154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a:t>
            </a:r>
            <a:endParaRPr lang="en-US" dirty="0"/>
          </a:p>
        </p:txBody>
      </p:sp>
      <p:sp>
        <p:nvSpPr>
          <p:cNvPr id="3" name="Content Placeholder 2"/>
          <p:cNvSpPr>
            <a:spLocks noGrp="1"/>
          </p:cNvSpPr>
          <p:nvPr>
            <p:ph idx="1"/>
          </p:nvPr>
        </p:nvSpPr>
        <p:spPr/>
        <p:txBody>
          <a:bodyPr>
            <a:normAutofit/>
          </a:bodyPr>
          <a:lstStyle/>
          <a:p>
            <a:r>
              <a:rPr lang="en-US" dirty="0" smtClean="0"/>
              <a:t>Different states have different data systems – many states offload data storage responsibility to individual districts and provide data standards which are broadly ignored, leading to highly inconsistent data between districts</a:t>
            </a:r>
          </a:p>
          <a:p>
            <a:endParaRPr lang="en-US" dirty="0" smtClean="0"/>
          </a:p>
          <a:p>
            <a:r>
              <a:rPr lang="en-US" dirty="0" smtClean="0"/>
              <a:t>Schools use data dashboards in NY State, but at a district-by-district level</a:t>
            </a:r>
          </a:p>
        </p:txBody>
      </p:sp>
    </p:spTree>
    <p:extLst>
      <p:ext uri="{BB962C8B-B14F-4D97-AF65-F5344CB8AC3E}">
        <p14:creationId xmlns:p14="http://schemas.microsoft.com/office/powerpoint/2010/main" val="15603054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88294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wasn’t parental opt-out part of the original SLC/</a:t>
            </a:r>
            <a:r>
              <a:rPr lang="en-US" dirty="0" err="1" smtClean="0"/>
              <a:t>InBloom</a:t>
            </a:r>
            <a:r>
              <a:rPr lang="en-US" dirty="0" smtClean="0"/>
              <a:t>?</a:t>
            </a:r>
            <a:endParaRPr lang="en-US" dirty="0"/>
          </a:p>
        </p:txBody>
      </p:sp>
      <p:sp>
        <p:nvSpPr>
          <p:cNvPr id="3" name="Content Placeholder 2"/>
          <p:cNvSpPr>
            <a:spLocks noGrp="1"/>
          </p:cNvSpPr>
          <p:nvPr>
            <p:ph idx="1"/>
          </p:nvPr>
        </p:nvSpPr>
        <p:spPr/>
        <p:txBody>
          <a:bodyPr/>
          <a:lstStyle/>
          <a:p>
            <a:r>
              <a:rPr lang="en-US" dirty="0" smtClean="0"/>
              <a:t>What are the arguments for/against?</a:t>
            </a:r>
            <a:endParaRPr lang="en-US" dirty="0"/>
          </a:p>
        </p:txBody>
      </p:sp>
    </p:spTree>
    <p:extLst>
      <p:ext uri="{BB962C8B-B14F-4D97-AF65-F5344CB8AC3E}">
        <p14:creationId xmlns:p14="http://schemas.microsoft.com/office/powerpoint/2010/main" val="590862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students think about privacy in learning applications?</a:t>
            </a:r>
            <a:endParaRPr lang="en-US" dirty="0"/>
          </a:p>
        </p:txBody>
      </p:sp>
      <p:sp>
        <p:nvSpPr>
          <p:cNvPr id="3" name="Content Placeholder 2"/>
          <p:cNvSpPr>
            <a:spLocks noGrp="1"/>
          </p:cNvSpPr>
          <p:nvPr>
            <p:ph idx="1"/>
          </p:nvPr>
        </p:nvSpPr>
        <p:spPr/>
        <p:txBody>
          <a:bodyPr>
            <a:normAutofit/>
          </a:bodyPr>
          <a:lstStyle/>
          <a:p>
            <a:r>
              <a:rPr lang="en-US" dirty="0" smtClean="0"/>
              <a:t>(Arnold &amp; </a:t>
            </a:r>
            <a:r>
              <a:rPr lang="en-US" dirty="0" err="1" smtClean="0"/>
              <a:t>Sclater</a:t>
            </a:r>
            <a:r>
              <a:rPr lang="en-US" dirty="0" smtClean="0"/>
              <a:t>, 2017)</a:t>
            </a:r>
          </a:p>
          <a:p>
            <a:endParaRPr lang="en-US" dirty="0"/>
          </a:p>
          <a:p>
            <a:r>
              <a:rPr lang="en-US" dirty="0" smtClean="0"/>
              <a:t>Focus on higher </a:t>
            </a:r>
            <a:r>
              <a:rPr lang="en-US" dirty="0" err="1" smtClean="0"/>
              <a:t>ed</a:t>
            </a:r>
            <a:endParaRPr lang="en-US" dirty="0"/>
          </a:p>
        </p:txBody>
      </p:sp>
    </p:spTree>
    <p:extLst>
      <p:ext uri="{BB962C8B-B14F-4D97-AF65-F5344CB8AC3E}">
        <p14:creationId xmlns:p14="http://schemas.microsoft.com/office/powerpoint/2010/main" val="718104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students think about privacy in learning applications?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(Arnold &amp; </a:t>
            </a:r>
            <a:r>
              <a:rPr lang="en-US" dirty="0" err="1" smtClean="0"/>
              <a:t>Sclater</a:t>
            </a:r>
            <a:r>
              <a:rPr lang="en-US" dirty="0" smtClean="0"/>
              <a:t>, 2017)</a:t>
            </a:r>
          </a:p>
          <a:p>
            <a:endParaRPr lang="en-US" dirty="0"/>
          </a:p>
          <a:p>
            <a:r>
              <a:rPr lang="en-US" dirty="0" err="1"/>
              <a:t>i</a:t>
            </a:r>
            <a:r>
              <a:rPr lang="en-US" dirty="0"/>
              <a:t>) Would you be happy for data on your learning activities</a:t>
            </a:r>
          </a:p>
          <a:p>
            <a:pPr marL="0" indent="0">
              <a:buNone/>
            </a:pPr>
            <a:r>
              <a:rPr lang="en-US" dirty="0" smtClean="0"/>
              <a:t>to </a:t>
            </a:r>
            <a:r>
              <a:rPr lang="en-US" dirty="0"/>
              <a:t>be used if it kept you from dropping out or helped you</a:t>
            </a:r>
          </a:p>
          <a:p>
            <a:pPr marL="0" indent="0">
              <a:buNone/>
            </a:pPr>
            <a:r>
              <a:rPr lang="en-US" dirty="0"/>
              <a:t>get personalized interventions?</a:t>
            </a:r>
          </a:p>
          <a:p>
            <a:r>
              <a:rPr lang="en-US" dirty="0"/>
              <a:t>ii) Would you be happy for your data to be used if it helped</a:t>
            </a:r>
          </a:p>
          <a:p>
            <a:pPr marL="0" indent="0">
              <a:buNone/>
            </a:pPr>
            <a:r>
              <a:rPr lang="en-US" dirty="0"/>
              <a:t>improve your grades?</a:t>
            </a:r>
          </a:p>
          <a:p>
            <a:r>
              <a:rPr lang="en-US" dirty="0"/>
              <a:t>iii) Would you be happy to have your data visualized</a:t>
            </a:r>
          </a:p>
          <a:p>
            <a:pPr marL="0" indent="0">
              <a:buNone/>
            </a:pPr>
            <a:r>
              <a:rPr lang="en-US" dirty="0"/>
              <a:t>through an app where you can look to compare with</a:t>
            </a:r>
          </a:p>
          <a:p>
            <a:pPr marL="0" indent="0">
              <a:buNone/>
            </a:pPr>
            <a:r>
              <a:rPr lang="en-US" dirty="0"/>
              <a:t>your classmates?</a:t>
            </a:r>
          </a:p>
        </p:txBody>
      </p:sp>
    </p:spTree>
    <p:extLst>
      <p:ext uri="{BB962C8B-B14F-4D97-AF65-F5344CB8AC3E}">
        <p14:creationId xmlns:p14="http://schemas.microsoft.com/office/powerpoint/2010/main" val="2479399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8693" y="1828800"/>
            <a:ext cx="8666614" cy="3881438"/>
          </a:xfrm>
          <a:prstGeom prst="rect">
            <a:avLst/>
          </a:prstGeom>
        </p:spPr>
      </p:pic>
    </p:spTree>
    <p:extLst>
      <p:ext uri="{BB962C8B-B14F-4D97-AF65-F5344CB8AC3E}">
        <p14:creationId xmlns:p14="http://schemas.microsoft.com/office/powerpoint/2010/main" val="24382253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first item was not very well-designed</a:t>
            </a:r>
          </a:p>
          <a:p>
            <a:r>
              <a:rPr lang="en-US" dirty="0" smtClean="0"/>
              <a:t>But still…</a:t>
            </a:r>
          </a:p>
          <a:p>
            <a:endParaRPr lang="en-US" dirty="0"/>
          </a:p>
          <a:p>
            <a:r>
              <a:rPr lang="en-US" dirty="0" smtClean="0"/>
              <a:t>Should we be withholding 9-29% of students from effective interventions?</a:t>
            </a:r>
          </a:p>
          <a:p>
            <a:endParaRPr lang="en-US" dirty="0"/>
          </a:p>
          <a:p>
            <a:r>
              <a:rPr lang="en-US" dirty="0" smtClean="0"/>
              <a:t>Is it ethical to provide interventions in these cases, even very gentle ones?</a:t>
            </a:r>
          </a:p>
          <a:p>
            <a:r>
              <a:rPr lang="en-US" dirty="0" smtClean="0"/>
              <a:t>Is it ethical to not</a:t>
            </a:r>
            <a:r>
              <a:rPr lang="en-US" b="1" i="1" dirty="0" smtClean="0"/>
              <a:t> </a:t>
            </a:r>
            <a:r>
              <a:rPr lang="en-US" dirty="0" smtClean="0"/>
              <a:t>provide interventions in these cases?</a:t>
            </a:r>
            <a:endParaRPr lang="en-US" dirty="0"/>
          </a:p>
        </p:txBody>
      </p:sp>
    </p:spTree>
    <p:extLst>
      <p:ext uri="{BB962C8B-B14F-4D97-AF65-F5344CB8AC3E}">
        <p14:creationId xmlns:p14="http://schemas.microsoft.com/office/powerpoint/2010/main" val="476861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94345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Is </a:t>
            </a:r>
            <a:r>
              <a:rPr lang="en-US" dirty="0" err="1" smtClean="0"/>
              <a:t>deidentification</a:t>
            </a:r>
            <a:r>
              <a:rPr lang="en-US" dirty="0" smtClean="0"/>
              <a:t> a solution for research?</a:t>
            </a:r>
            <a:br>
              <a:rPr lang="en-US" dirty="0" smtClean="0"/>
            </a:br>
            <a:r>
              <a:rPr lang="en-US" dirty="0" smtClean="0"/>
              <a:t>(Khalil &amp; Barnes, 2016)</a:t>
            </a:r>
            <a:endParaRPr lang="en-US" dirty="0"/>
          </a:p>
        </p:txBody>
      </p:sp>
      <p:sp>
        <p:nvSpPr>
          <p:cNvPr id="3" name="Content Placeholder 2"/>
          <p:cNvSpPr>
            <a:spLocks noGrp="1"/>
          </p:cNvSpPr>
          <p:nvPr>
            <p:ph idx="1"/>
          </p:nvPr>
        </p:nvSpPr>
        <p:spPr/>
        <p:txBody>
          <a:bodyPr/>
          <a:lstStyle/>
          <a:p>
            <a:r>
              <a:rPr lang="en-US" dirty="0" smtClean="0"/>
              <a:t>The goal of </a:t>
            </a:r>
            <a:r>
              <a:rPr lang="en-US" dirty="0" err="1" smtClean="0"/>
              <a:t>deidentification</a:t>
            </a:r>
            <a:r>
              <a:rPr lang="en-US" dirty="0" smtClean="0"/>
              <a:t> is to make it impossible to link a student back to their individual data</a:t>
            </a:r>
          </a:p>
          <a:p>
            <a:endParaRPr lang="en-US" dirty="0"/>
          </a:p>
        </p:txBody>
      </p:sp>
    </p:spTree>
    <p:extLst>
      <p:ext uri="{BB962C8B-B14F-4D97-AF65-F5344CB8AC3E}">
        <p14:creationId xmlns:p14="http://schemas.microsoft.com/office/powerpoint/2010/main" val="4071182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a:t>
            </a:r>
            <a:r>
              <a:rPr lang="en-US" dirty="0" err="1" smtClean="0"/>
              <a:t>deidentification</a:t>
            </a:r>
            <a:r>
              <a:rPr lang="en-US" dirty="0" smtClean="0"/>
              <a:t> truly possible?</a:t>
            </a:r>
            <a:endParaRPr lang="en-US" dirty="0"/>
          </a:p>
        </p:txBody>
      </p:sp>
      <p:sp>
        <p:nvSpPr>
          <p:cNvPr id="3" name="Content Placeholder 2"/>
          <p:cNvSpPr>
            <a:spLocks noGrp="1"/>
          </p:cNvSpPr>
          <p:nvPr>
            <p:ph idx="1"/>
          </p:nvPr>
        </p:nvSpPr>
        <p:spPr/>
        <p:txBody>
          <a:bodyPr/>
          <a:lstStyle/>
          <a:p>
            <a:r>
              <a:rPr lang="en-US" dirty="0" err="1" smtClean="0"/>
              <a:t>ASSISTments</a:t>
            </a:r>
            <a:r>
              <a:rPr lang="en-US" dirty="0" smtClean="0"/>
              <a:t> twitter example</a:t>
            </a:r>
            <a:endParaRPr lang="en-US" dirty="0"/>
          </a:p>
        </p:txBody>
      </p:sp>
    </p:spTree>
    <p:extLst>
      <p:ext uri="{BB962C8B-B14F-4D97-AF65-F5344CB8AC3E}">
        <p14:creationId xmlns:p14="http://schemas.microsoft.com/office/powerpoint/2010/main" val="36890947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approaches</a:t>
            </a:r>
            <a:endParaRPr lang="en-US" dirty="0"/>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r>
              <a:rPr lang="en-US" dirty="0" smtClean="0"/>
              <a:t>Anonymization: removing all identifying information (but did we get it all?)</a:t>
            </a:r>
          </a:p>
          <a:p>
            <a:r>
              <a:rPr lang="en-US" dirty="0" smtClean="0"/>
              <a:t>De-identification: switching identifying information to a code (so the same student can still be linked within data)</a:t>
            </a:r>
          </a:p>
          <a:p>
            <a:r>
              <a:rPr lang="en-US" dirty="0" smtClean="0"/>
              <a:t>K-anonymization: at least K individuals must share set of pre-defined attributes for data to be released</a:t>
            </a:r>
          </a:p>
          <a:p>
            <a:r>
              <a:rPr lang="en-US" dirty="0" smtClean="0"/>
              <a:t>Blurring: reducing data precision or quality to minimize identification risk</a:t>
            </a:r>
          </a:p>
          <a:p>
            <a:pPr lvl="1"/>
            <a:r>
              <a:rPr lang="en-US" dirty="0" smtClean="0"/>
              <a:t>Changing values to range subcategories</a:t>
            </a:r>
          </a:p>
          <a:p>
            <a:pPr lvl="1"/>
            <a:r>
              <a:rPr lang="en-US" dirty="0" smtClean="0"/>
              <a:t>Adding noise to values</a:t>
            </a:r>
          </a:p>
          <a:p>
            <a:pPr lvl="1"/>
            <a:r>
              <a:rPr lang="en-US" dirty="0" smtClean="0"/>
              <a:t>Adding random data to proportion of fields</a:t>
            </a:r>
            <a:endParaRPr lang="en-US" dirty="0"/>
          </a:p>
        </p:txBody>
      </p:sp>
    </p:spTree>
    <p:extLst>
      <p:ext uri="{BB962C8B-B14F-4D97-AF65-F5344CB8AC3E}">
        <p14:creationId xmlns:p14="http://schemas.microsoft.com/office/powerpoint/2010/main" val="2539161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“Strictly guarded key”</a:t>
            </a:r>
            <a:br>
              <a:rPr lang="en-US" dirty="0" smtClean="0"/>
            </a:br>
            <a:r>
              <a:rPr lang="en-US" dirty="0" smtClean="0"/>
              <a:t>(</a:t>
            </a:r>
            <a:r>
              <a:rPr lang="en-US" dirty="0" err="1" smtClean="0"/>
              <a:t>Draschler</a:t>
            </a:r>
            <a:r>
              <a:rPr lang="en-US" dirty="0" smtClean="0"/>
              <a:t> &amp; Geller, 2016)</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there is legitimate value to being able to re-link educational data</a:t>
            </a:r>
          </a:p>
          <a:p>
            <a:r>
              <a:rPr lang="en-US" dirty="0" smtClean="0"/>
              <a:t>For example, to allow longitudinal follow-up on the effectiveness of an intervention</a:t>
            </a:r>
          </a:p>
          <a:p>
            <a:r>
              <a:rPr lang="en-US" dirty="0" smtClean="0"/>
              <a:t>Or to understand how student behavior now (or other variables) correlates to long-term outcomes</a:t>
            </a:r>
          </a:p>
          <a:p>
            <a:endParaRPr lang="en-US" dirty="0"/>
          </a:p>
          <a:p>
            <a:r>
              <a:rPr lang="en-US" dirty="0" smtClean="0"/>
              <a:t>Perhaps the solution is to provide the re-identification key to a trusted intermediary, with strict rules for when data can be linked</a:t>
            </a:r>
          </a:p>
          <a:p>
            <a:endParaRPr lang="en-US" dirty="0"/>
          </a:p>
          <a:p>
            <a:r>
              <a:rPr lang="en-US" dirty="0" smtClean="0"/>
              <a:t>This is the PSLC </a:t>
            </a:r>
            <a:r>
              <a:rPr lang="en-US" dirty="0" err="1" smtClean="0"/>
              <a:t>DataShop’s</a:t>
            </a:r>
            <a:r>
              <a:rPr lang="en-US" dirty="0" smtClean="0"/>
              <a:t> approach (Koedinger et al, 2010)</a:t>
            </a:r>
            <a:endParaRPr lang="en-US" dirty="0"/>
          </a:p>
        </p:txBody>
      </p:sp>
    </p:spTree>
    <p:extLst>
      <p:ext uri="{BB962C8B-B14F-4D97-AF65-F5344CB8AC3E}">
        <p14:creationId xmlns:p14="http://schemas.microsoft.com/office/powerpoint/2010/main" val="28014007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Comments?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22583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Trade-offs</a:t>
            </a:r>
            <a:endParaRPr lang="en-US" dirty="0"/>
          </a:p>
        </p:txBody>
      </p:sp>
      <p:sp>
        <p:nvSpPr>
          <p:cNvPr id="3" name="Content Placeholder 2"/>
          <p:cNvSpPr>
            <a:spLocks noGrp="1"/>
          </p:cNvSpPr>
          <p:nvPr>
            <p:ph idx="1"/>
          </p:nvPr>
        </p:nvSpPr>
        <p:spPr>
          <a:xfrm>
            <a:off x="457200" y="1600200"/>
            <a:ext cx="8229600" cy="5257800"/>
          </a:xfrm>
        </p:spPr>
        <p:txBody>
          <a:bodyPr>
            <a:normAutofit fontScale="92500" lnSpcReduction="20000"/>
          </a:bodyPr>
          <a:lstStyle/>
          <a:p>
            <a:r>
              <a:rPr lang="en-US" dirty="0" smtClean="0"/>
              <a:t>There is a clear trade-off here, which we will return to on April 25 when we discuss beneficence</a:t>
            </a:r>
          </a:p>
          <a:p>
            <a:endParaRPr lang="en-US" dirty="0"/>
          </a:p>
          <a:p>
            <a:r>
              <a:rPr lang="en-US" dirty="0" smtClean="0"/>
              <a:t>Many steps to increase data security and protect privacy</a:t>
            </a:r>
          </a:p>
          <a:p>
            <a:r>
              <a:rPr lang="en-US" dirty="0" smtClean="0"/>
              <a:t>Reduce potential benefit for students in terms of research and intervention</a:t>
            </a:r>
          </a:p>
          <a:p>
            <a:endParaRPr lang="en-US" dirty="0"/>
          </a:p>
          <a:p>
            <a:r>
              <a:rPr lang="en-US" dirty="0" smtClean="0"/>
              <a:t>Where is the right trade-off?</a:t>
            </a:r>
          </a:p>
          <a:p>
            <a:pPr lvl="1"/>
            <a:r>
              <a:rPr lang="en-US" dirty="0" smtClean="0"/>
              <a:t>Different policy and social conventions around this in different societies and for different age groups</a:t>
            </a:r>
            <a:endParaRPr lang="en-US" dirty="0"/>
          </a:p>
        </p:txBody>
      </p:sp>
    </p:spTree>
    <p:extLst>
      <p:ext uri="{BB962C8B-B14F-4D97-AF65-F5344CB8AC3E}">
        <p14:creationId xmlns:p14="http://schemas.microsoft.com/office/powerpoint/2010/main" val="854104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510692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office hours</a:t>
            </a:r>
            <a:endParaRPr lang="en-US" dirty="0"/>
          </a:p>
        </p:txBody>
      </p:sp>
      <p:sp>
        <p:nvSpPr>
          <p:cNvPr id="3" name="Content Placeholder 2"/>
          <p:cNvSpPr>
            <a:spLocks noGrp="1"/>
          </p:cNvSpPr>
          <p:nvPr>
            <p:ph idx="1"/>
          </p:nvPr>
        </p:nvSpPr>
        <p:spPr/>
        <p:txBody>
          <a:bodyPr/>
          <a:lstStyle/>
          <a:p>
            <a:r>
              <a:rPr lang="en-US" dirty="0" smtClean="0"/>
              <a:t>Next week by appointment please – am </a:t>
            </a:r>
            <a:r>
              <a:rPr lang="en-US" dirty="0" smtClean="0"/>
              <a:t>at AERA, NCME, and attending 4 </a:t>
            </a:r>
            <a:r>
              <a:rPr lang="en-US" smtClean="0"/>
              <a:t>dissertation defenses</a:t>
            </a:r>
            <a:endParaRPr lang="en-US" dirty="0" smtClean="0"/>
          </a:p>
          <a:p>
            <a:endParaRPr lang="en-US" dirty="0"/>
          </a:p>
        </p:txBody>
      </p:sp>
    </p:spTree>
    <p:extLst>
      <p:ext uri="{BB962C8B-B14F-4D97-AF65-F5344CB8AC3E}">
        <p14:creationId xmlns:p14="http://schemas.microsoft.com/office/powerpoint/2010/main" val="139149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2311</TotalTime>
  <Words>1586</Words>
  <Application>Microsoft Office PowerPoint</Application>
  <PresentationFormat>On-screen Show (4:3)</PresentationFormat>
  <Paragraphs>228</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Big Data, Education, and Society</vt:lpstr>
      <vt:lpstr>Finishing our activity from last time</vt:lpstr>
      <vt:lpstr>Reminder of Activity</vt:lpstr>
      <vt:lpstr>Costs</vt:lpstr>
      <vt:lpstr>Sample Costs</vt:lpstr>
      <vt:lpstr>You created a plan for implementation</vt:lpstr>
      <vt:lpstr>Each group read out your final profit</vt:lpstr>
      <vt:lpstr>Each group read out your final profit</vt:lpstr>
      <vt:lpstr>Other groups</vt:lpstr>
      <vt:lpstr>Should the cost calculation change…</vt:lpstr>
      <vt:lpstr>Should the cost calculation change…</vt:lpstr>
      <vt:lpstr>Last Questions/Comments on Implementation?</vt:lpstr>
      <vt:lpstr>Assignment 3</vt:lpstr>
      <vt:lpstr>Privacy and the  Perception of Malevolence</vt:lpstr>
      <vt:lpstr>Privacy and the  Perception of Malevolence</vt:lpstr>
      <vt:lpstr>Privacy and the  Perception of Malevolence</vt:lpstr>
      <vt:lpstr>2012</vt:lpstr>
      <vt:lpstr>The Paragraph</vt:lpstr>
      <vt:lpstr>The Response (1)</vt:lpstr>
      <vt:lpstr>The Response (2)</vt:lpstr>
      <vt:lpstr>The Response (3)</vt:lpstr>
      <vt:lpstr>The Response (3): Comments on Ravitch Blog post</vt:lpstr>
      <vt:lpstr>The Response (4): Video segment on Glenn Beck show</vt:lpstr>
      <vt:lpstr>The Response (5): Additional commentary and response</vt:lpstr>
      <vt:lpstr>Privacy Concerns and the  Perception of Malevolence</vt:lpstr>
      <vt:lpstr>Thoughts? Questions? Comments?</vt:lpstr>
      <vt:lpstr>The failure of InBloom</vt:lpstr>
      <vt:lpstr>Timeline</vt:lpstr>
      <vt:lpstr>Timeline</vt:lpstr>
      <vt:lpstr>Timeline</vt:lpstr>
      <vt:lpstr>Timeline</vt:lpstr>
      <vt:lpstr>Timeline</vt:lpstr>
      <vt:lpstr>Today</vt:lpstr>
      <vt:lpstr>Thoughts? Questions? Comments?</vt:lpstr>
      <vt:lpstr>Why wasn’t parental opt-out part of the original SLC/InBloom?</vt:lpstr>
      <vt:lpstr>What do students think about privacy in learning applications?</vt:lpstr>
      <vt:lpstr>What do students think about privacy in learning applications?</vt:lpstr>
      <vt:lpstr>What do students think about privacy in learning applications?</vt:lpstr>
      <vt:lpstr>Note</vt:lpstr>
      <vt:lpstr>Questions? Comments?</vt:lpstr>
      <vt:lpstr>Is deidentification a solution for research? (Khalil &amp; Barnes, 2016)</vt:lpstr>
      <vt:lpstr>Is deidentification truly possible?</vt:lpstr>
      <vt:lpstr>Some approaches</vt:lpstr>
      <vt:lpstr>“Strictly guarded key” (Draschler &amp; Geller, 2016)</vt:lpstr>
      <vt:lpstr>Thoughts? Comments? Questions?</vt:lpstr>
      <vt:lpstr>Trade-offs</vt:lpstr>
      <vt:lpstr>Comments? Questions?</vt:lpstr>
      <vt:lpstr>Upcoming office hours</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233</cp:revision>
  <dcterms:created xsi:type="dcterms:W3CDTF">2013-08-27T11:33:40Z</dcterms:created>
  <dcterms:modified xsi:type="dcterms:W3CDTF">2018-04-10T14:41:16Z</dcterms:modified>
</cp:coreProperties>
</file>