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56" r:id="rId2"/>
    <p:sldId id="534" r:id="rId3"/>
    <p:sldId id="557" r:id="rId4"/>
    <p:sldId id="558" r:id="rId5"/>
    <p:sldId id="559" r:id="rId6"/>
    <p:sldId id="560" r:id="rId7"/>
    <p:sldId id="561" r:id="rId8"/>
    <p:sldId id="562" r:id="rId9"/>
    <p:sldId id="563" r:id="rId10"/>
    <p:sldId id="578" r:id="rId11"/>
    <p:sldId id="579" r:id="rId12"/>
    <p:sldId id="564" r:id="rId13"/>
    <p:sldId id="565" r:id="rId14"/>
    <p:sldId id="566" r:id="rId15"/>
    <p:sldId id="567" r:id="rId16"/>
    <p:sldId id="568" r:id="rId17"/>
    <p:sldId id="580" r:id="rId18"/>
    <p:sldId id="569" r:id="rId19"/>
    <p:sldId id="570" r:id="rId20"/>
    <p:sldId id="571" r:id="rId21"/>
    <p:sldId id="572" r:id="rId22"/>
    <p:sldId id="575" r:id="rId23"/>
    <p:sldId id="576" r:id="rId24"/>
    <p:sldId id="577" r:id="rId25"/>
    <p:sldId id="517" r:id="rId26"/>
    <p:sldId id="411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96" y="4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9381FA-03DF-4612-AD5C-DBD9F115DD8B}" type="datetimeFigureOut">
              <a:rPr lang="en-US" smtClean="0"/>
              <a:t>3/12/2018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A07B25-3290-4178-974E-2159918888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09968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3/12/2018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23749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3/12/2018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7763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3/12/2018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9000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3/12/2018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0609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3/12/2018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83607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3/12/2018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6314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3/12/2018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8249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3/12/2018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221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3/12/2018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24186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3/12/2018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2788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3/12/2018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3926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15B9B1-4A60-4497-8B0C-3BFC9FCCD213}" type="datetimeFigureOut">
              <a:rPr lang="en-US" smtClean="0"/>
              <a:t>3/12/2018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596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upenn.edu/learninganalytics/ryanbaker/BDES2018/assignments.html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Big Data, Education, and Society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March 14</a:t>
            </a:r>
            <a:r>
              <a:rPr lang="en-US" dirty="0" smtClean="0"/>
              <a:t>, </a:t>
            </a:r>
            <a:r>
              <a:rPr lang="en-US" dirty="0" smtClean="0"/>
              <a:t>2018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289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Assignment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Great job on the whole – some really interesting ideas and really </a:t>
            </a:r>
            <a:r>
              <a:rPr lang="en-US" dirty="0" smtClean="0"/>
              <a:t>thoughtful suggestions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64820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Assignment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Several of you didn’t follow the assignment’s guidelines on participating in conversations on the forum</a:t>
            </a:r>
          </a:p>
          <a:p>
            <a:endParaRPr lang="en-US" dirty="0"/>
          </a:p>
          <a:p>
            <a:r>
              <a:rPr lang="en-US" dirty="0" smtClean="0"/>
              <a:t>Note that Assignment 2 is posted on the course webpage</a:t>
            </a:r>
          </a:p>
          <a:p>
            <a:r>
              <a:rPr lang="en-US" dirty="0">
                <a:hlinkClick r:id="rId2"/>
              </a:rPr>
              <a:t>http://</a:t>
            </a:r>
            <a:r>
              <a:rPr lang="en-US" dirty="0" smtClean="0">
                <a:hlinkClick r:id="rId2"/>
              </a:rPr>
              <a:t>www.upenn.edu/learninganalytics/ryanbaker/BDES2018/assignments.html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I encourage you to read the assignment carefully and make sure to follow the instructions there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59720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Assignment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Let’s go there and review assignment 2 now</a:t>
            </a:r>
          </a:p>
          <a:p>
            <a:endParaRPr lang="en-US" dirty="0"/>
          </a:p>
          <a:p>
            <a:r>
              <a:rPr lang="en-US" dirty="0" smtClean="0"/>
              <a:t>Any questions?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76222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Rational Modeling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Where your model is created by a smart human being, rather than an exhaustive computer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41217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Also called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Knowledge engineering</a:t>
            </a:r>
          </a:p>
          <a:p>
            <a:r>
              <a:rPr lang="en-US" dirty="0" smtClean="0"/>
              <a:t>Cognitive modeling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03345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Knowledge Engineering at its best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Knowledge engineering is the art of a human being</a:t>
            </a:r>
          </a:p>
          <a:p>
            <a:pPr lvl="1"/>
            <a:r>
              <a:rPr lang="en-US" dirty="0" smtClean="0"/>
              <a:t>Becoming deeply familiar with the target construct</a:t>
            </a:r>
          </a:p>
          <a:p>
            <a:pPr lvl="1"/>
            <a:r>
              <a:rPr lang="en-US" dirty="0" smtClean="0"/>
              <a:t>Carefully studying the data, including possibly process data (such as think-</a:t>
            </a:r>
            <a:r>
              <a:rPr lang="en-US" dirty="0" err="1" smtClean="0"/>
              <a:t>alouds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Understanding the relevant theory and how it applies</a:t>
            </a:r>
          </a:p>
          <a:p>
            <a:pPr lvl="1"/>
            <a:r>
              <a:rPr lang="en-US" dirty="0" smtClean="0"/>
              <a:t>Thoughtfully crafting an excellent model</a:t>
            </a:r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2956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Knowledge Engineering at its best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8006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In its classical version</a:t>
            </a:r>
          </a:p>
          <a:p>
            <a:pPr lvl="1"/>
            <a:r>
              <a:rPr lang="en-US" dirty="0" smtClean="0"/>
              <a:t>A knowledge engineer and a domain expert work together to model the construct</a:t>
            </a:r>
          </a:p>
          <a:p>
            <a:pPr lvl="1"/>
            <a:r>
              <a:rPr lang="en-US" dirty="0" smtClean="0"/>
              <a:t>Through an iterative process</a:t>
            </a:r>
          </a:p>
          <a:p>
            <a:pPr lvl="1"/>
            <a:r>
              <a:rPr lang="en-US" dirty="0" smtClean="0"/>
              <a:t>Where the knowledge engineer interviews the expert, creates models, goes through the model and its implications with the expert, gets feedback, enhances the models, and repeats the process </a:t>
            </a:r>
          </a:p>
          <a:p>
            <a:pPr lvl="1"/>
            <a:r>
              <a:rPr lang="en-US" dirty="0"/>
              <a:t>U</a:t>
            </a:r>
            <a:r>
              <a:rPr lang="en-US" dirty="0" smtClean="0"/>
              <a:t>ntil both the knowledge engineer and domain expert believe the model has fully captured the expert’s reasoning</a:t>
            </a:r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0482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Knowledge Engineering at its best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953000"/>
          </a:xfrm>
        </p:spPr>
        <p:txBody>
          <a:bodyPr>
            <a:normAutofit/>
          </a:bodyPr>
          <a:lstStyle/>
          <a:p>
            <a:r>
              <a:rPr lang="en-US" dirty="0" smtClean="0"/>
              <a:t>Achieves higher construct validity than data mining</a:t>
            </a:r>
          </a:p>
          <a:p>
            <a:r>
              <a:rPr lang="en-US" dirty="0" smtClean="0"/>
              <a:t>Achieves comparable performance in data</a:t>
            </a:r>
          </a:p>
          <a:p>
            <a:r>
              <a:rPr lang="en-US" dirty="0" smtClean="0"/>
              <a:t>And can transfer better to new data in some cases, by capturing more general aspects of the construct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(Paquette et al., </a:t>
            </a:r>
            <a:r>
              <a:rPr lang="en-US" dirty="0" smtClean="0"/>
              <a:t>2014, 2015</a:t>
            </a:r>
            <a:r>
              <a:rPr lang="en-US" dirty="0" smtClean="0"/>
              <a:t>)</a:t>
            </a:r>
          </a:p>
        </p:txBody>
      </p:sp>
      <p:pic>
        <p:nvPicPr>
          <p:cNvPr id="1026" name="Picture 2" descr="http://www.columbia.edu/~lp2575/images/luc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99" r="28801" b="27998"/>
          <a:stretch/>
        </p:blipFill>
        <p:spPr bwMode="auto">
          <a:xfrm>
            <a:off x="8229600" y="5496339"/>
            <a:ext cx="914400" cy="137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5293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Knowledge Engineering at its best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953000"/>
          </a:xfrm>
        </p:spPr>
        <p:txBody>
          <a:bodyPr>
            <a:normAutofit/>
          </a:bodyPr>
          <a:lstStyle/>
          <a:p>
            <a:r>
              <a:rPr lang="en-US" dirty="0" smtClean="0"/>
              <a:t>Tests a model’s sensitivity to variations in how the construct is specified 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(e.g. </a:t>
            </a:r>
            <a:r>
              <a:rPr lang="en-US" dirty="0" err="1" smtClean="0"/>
              <a:t>Kovanovic</a:t>
            </a:r>
            <a:r>
              <a:rPr lang="en-US" dirty="0"/>
              <a:t> </a:t>
            </a:r>
            <a:r>
              <a:rPr lang="en-US" dirty="0" smtClean="0"/>
              <a:t>et al., 2015)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854478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 Comments?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35662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Example of excellent knowledge engineering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err="1" smtClean="0"/>
              <a:t>Aleven</a:t>
            </a:r>
            <a:r>
              <a:rPr lang="en-US" dirty="0" smtClean="0"/>
              <a:t> et al.’s (2004, 2006) help-seeking model</a:t>
            </a:r>
            <a:endParaRPr lang="en-US" dirty="0"/>
          </a:p>
        </p:txBody>
      </p:sp>
      <p:pic>
        <p:nvPicPr>
          <p:cNvPr id="1026" name="Picture 2" descr="vincentoutdoor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5524499"/>
            <a:ext cx="1085850" cy="133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www.hcii.cmu.edu/sites/www.hcii.cmu.edu/files/styles/thumbnail/public/images/faculty/20090413-DSC_0196.jpg?itok=VOnDggC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998" y="5524499"/>
            <a:ext cx="1360004" cy="13600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www.phas.ubc.ca/sites/default/files/imagecache/profile_photo/users/ido/roll_ido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0376" y="5524498"/>
            <a:ext cx="1108700" cy="13600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pact.cs.cmu.edu/koedinger_files/image002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9076" y="5524498"/>
            <a:ext cx="896921" cy="13600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9844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 prescriptive model of good help-seeking behavior in an online tutor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474" y="1606826"/>
            <a:ext cx="8368726" cy="52776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70889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With a taxonomy of errors in student help-seeking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600200"/>
            <a:ext cx="7010400" cy="52606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0282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Developed based 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Thorough study of dozens of scientific articles</a:t>
            </a:r>
          </a:p>
          <a:p>
            <a:r>
              <a:rPr lang="en-US" dirty="0" smtClean="0"/>
              <a:t>Years of experience in designing online learning environments</a:t>
            </a:r>
          </a:p>
          <a:p>
            <a:r>
              <a:rPr lang="en-US" dirty="0" smtClean="0"/>
              <a:t>Intensive study of log files of student interaction with learning system</a:t>
            </a:r>
          </a:p>
          <a:p>
            <a:r>
              <a:rPr lang="en-US" dirty="0" smtClean="0"/>
              <a:t>Plus experience watching kids use educational software in real classrooms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9522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Resultant models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Predictive of student learning (</a:t>
            </a:r>
            <a:r>
              <a:rPr lang="en-US" dirty="0" err="1" smtClean="0"/>
              <a:t>Aleven</a:t>
            </a:r>
            <a:r>
              <a:rPr lang="en-US" dirty="0" smtClean="0"/>
              <a:t> et al., 2004, 2006) and preparation for future learning (Baker et al., 2011)</a:t>
            </a:r>
          </a:p>
          <a:p>
            <a:endParaRPr lang="en-US" dirty="0" smtClean="0"/>
          </a:p>
          <a:p>
            <a:r>
              <a:rPr lang="en-US" dirty="0" smtClean="0"/>
              <a:t>Specific aspects of model correlate to data-mined detectors of same constructs, and improve data-mined models if added to them (Roll et al., 2005)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2744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 Comments?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1803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Knowledge Engineering at its worst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953000"/>
          </a:xfrm>
        </p:spPr>
        <p:txBody>
          <a:bodyPr>
            <a:normAutofit/>
          </a:bodyPr>
          <a:lstStyle/>
          <a:p>
            <a:r>
              <a:rPr lang="en-US" dirty="0"/>
              <a:t>Knowledge engineering </a:t>
            </a:r>
            <a:r>
              <a:rPr lang="en-US" dirty="0" smtClean="0"/>
              <a:t>(and the other terms) are sometimes used to refer to</a:t>
            </a:r>
            <a:endParaRPr lang="en-US" dirty="0"/>
          </a:p>
          <a:p>
            <a:pPr lvl="1"/>
            <a:r>
              <a:rPr lang="en-US" dirty="0" smtClean="0"/>
              <a:t>Someone making up a simple model very quickly </a:t>
            </a:r>
          </a:p>
          <a:p>
            <a:pPr lvl="1"/>
            <a:r>
              <a:rPr lang="en-US" dirty="0" smtClean="0"/>
              <a:t>And then calling the resultant construct by a well-known name</a:t>
            </a:r>
          </a:p>
          <a:p>
            <a:pPr lvl="1"/>
            <a:r>
              <a:rPr lang="en-US" dirty="0" smtClean="0"/>
              <a:t>And not testing on data in any way</a:t>
            </a:r>
          </a:p>
          <a:p>
            <a:pPr lvl="1"/>
            <a:r>
              <a:rPr lang="en-US" dirty="0" smtClean="0"/>
              <a:t>And asserting that their model </a:t>
            </a:r>
            <a:r>
              <a:rPr lang="en-US" i="1" dirty="0" smtClean="0"/>
              <a:t>is</a:t>
            </a:r>
            <a:r>
              <a:rPr lang="en-US" dirty="0" smtClean="0"/>
              <a:t> the construct, despite having no evidence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6321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Knowledge Engineering at its worst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9530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Achieves poorer construct validity than data mining</a:t>
            </a:r>
          </a:p>
          <a:p>
            <a:r>
              <a:rPr lang="en-US" dirty="0" smtClean="0"/>
              <a:t>Predicts desired constructs poorly, sometimes even worse than chance</a:t>
            </a:r>
          </a:p>
          <a:p>
            <a:pPr lvl="1"/>
            <a:r>
              <a:rPr lang="en-US" dirty="0" smtClean="0"/>
              <a:t>Due to over-simplifying a complex construct</a:t>
            </a:r>
          </a:p>
          <a:p>
            <a:pPr lvl="1"/>
            <a:r>
              <a:rPr lang="en-US" dirty="0" smtClean="0"/>
              <a:t>Or even failing to match it</a:t>
            </a:r>
          </a:p>
          <a:p>
            <a:r>
              <a:rPr lang="en-US" dirty="0" smtClean="0"/>
              <a:t>Can slow scientific progress by introducing false results</a:t>
            </a:r>
          </a:p>
          <a:p>
            <a:r>
              <a:rPr lang="en-US" dirty="0" smtClean="0"/>
              <a:t>Can hurt student outcomes by intervening at the wrong times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996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How can you tell if knowledge engineering is bad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9530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If a data mining model is bad</a:t>
            </a:r>
          </a:p>
          <a:p>
            <a:pPr lvl="1"/>
            <a:r>
              <a:rPr lang="en-US" dirty="0" smtClean="0"/>
              <a:t>It’s usually relatively easy to identify, from the features, the validation procedure, or the goodness metrics</a:t>
            </a:r>
          </a:p>
          <a:p>
            <a:endParaRPr lang="en-US" dirty="0" smtClean="0"/>
          </a:p>
          <a:p>
            <a:r>
              <a:rPr lang="en-US" dirty="0" smtClean="0"/>
              <a:t>Telling top-notch knowledge engineering from junk is a little harder</a:t>
            </a:r>
          </a:p>
          <a:p>
            <a:pPr lvl="1"/>
            <a:endParaRPr lang="en-US" dirty="0"/>
          </a:p>
          <a:p>
            <a:r>
              <a:rPr lang="en-US" dirty="0" smtClean="0"/>
              <a:t>The hard work is in the researcher’s brain, and the process is usually invisible</a:t>
            </a:r>
          </a:p>
          <a:p>
            <a:endParaRPr lang="en-US" dirty="0"/>
          </a:p>
          <a:p>
            <a:r>
              <a:rPr lang="en-US" dirty="0" smtClean="0"/>
              <a:t>But… look for very simple models of complex constructs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6602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Whether You Use Knowledge Engineering or Data Mining…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You should be testing your models on data in some fashion</a:t>
            </a:r>
          </a:p>
          <a:p>
            <a:r>
              <a:rPr lang="en-US" dirty="0" smtClean="0"/>
              <a:t>Even if you can’t get a direct measure (training labels) </a:t>
            </a:r>
            <a:endParaRPr lang="en-US" dirty="0"/>
          </a:p>
          <a:p>
            <a:r>
              <a:rPr lang="en-US" dirty="0" smtClean="0"/>
              <a:t>You can usually get some kind of indirect measure (predicting student learning, for example)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6780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It’s not an either-or…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Some research has used knowledge engineering to discover what basic operators domain experts think in terms of</a:t>
            </a:r>
          </a:p>
          <a:p>
            <a:r>
              <a:rPr lang="en-US" dirty="0" smtClean="0"/>
              <a:t>And then re-combine those operators in a broader range of ways</a:t>
            </a:r>
            <a:br>
              <a:rPr lang="en-US" dirty="0" smtClean="0"/>
            </a:br>
            <a:r>
              <a:rPr lang="en-US" dirty="0" smtClean="0"/>
              <a:t>(Paquette et al., 2014)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1724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It’s not an either-or…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Knowledge-engineered models sometimes depend on cut-offs or numerical parameters that are hard to determine rationally</a:t>
            </a:r>
          </a:p>
          <a:p>
            <a:endParaRPr lang="en-US" dirty="0"/>
          </a:p>
          <a:p>
            <a:r>
              <a:rPr lang="en-US" dirty="0" smtClean="0"/>
              <a:t>These parameters can be empirically fit using data </a:t>
            </a:r>
          </a:p>
          <a:p>
            <a:endParaRPr lang="en-US" dirty="0"/>
          </a:p>
          <a:p>
            <a:r>
              <a:rPr lang="en-US" dirty="0" smtClean="0"/>
              <a:t>Some variants of </a:t>
            </a:r>
            <a:r>
              <a:rPr lang="en-US" dirty="0" err="1" smtClean="0"/>
              <a:t>Aleven</a:t>
            </a:r>
            <a:r>
              <a:rPr lang="en-US" dirty="0" smtClean="0"/>
              <a:t> et al.’s model do this</a:t>
            </a:r>
          </a:p>
          <a:p>
            <a:r>
              <a:rPr lang="en-US" dirty="0" smtClean="0"/>
              <a:t>As does Bayesian Knowledge Tracing (next week)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6876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Let’s discuss the </a:t>
            </a:r>
            <a:r>
              <a:rPr lang="en-US" dirty="0" err="1" smtClean="0"/>
              <a:t>Muldner</a:t>
            </a:r>
            <a:r>
              <a:rPr lang="en-US" dirty="0" smtClean="0"/>
              <a:t> article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Is this good knowledge engineering or bad knowledge engineering?</a:t>
            </a:r>
          </a:p>
          <a:p>
            <a:endParaRPr lang="en-US" dirty="0"/>
          </a:p>
          <a:p>
            <a:r>
              <a:rPr lang="en-US" dirty="0" smtClean="0"/>
              <a:t>Are the conclusions drawn using this model warranted?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526865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 Comments?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377344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Upcoming office hours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March 21 9am-930am or by appointment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14966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928</TotalTime>
  <Words>771</Words>
  <Application>Microsoft Office PowerPoint</Application>
  <PresentationFormat>On-screen Show (4:3)</PresentationFormat>
  <Paragraphs>98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Arial</vt:lpstr>
      <vt:lpstr>Calibri</vt:lpstr>
      <vt:lpstr>Office Theme</vt:lpstr>
      <vt:lpstr>Big Data, Education, and Society</vt:lpstr>
      <vt:lpstr>Assignment 1</vt:lpstr>
      <vt:lpstr>Assignment 1</vt:lpstr>
      <vt:lpstr>Assignment 2</vt:lpstr>
      <vt:lpstr>Rational Modeling</vt:lpstr>
      <vt:lpstr>Also called</vt:lpstr>
      <vt:lpstr>Knowledge Engineering at its best</vt:lpstr>
      <vt:lpstr>Knowledge Engineering at its best</vt:lpstr>
      <vt:lpstr>Knowledge Engineering at its best</vt:lpstr>
      <vt:lpstr>Knowledge Engineering at its best</vt:lpstr>
      <vt:lpstr>Questions? Comments?</vt:lpstr>
      <vt:lpstr>Example of excellent knowledge engineering</vt:lpstr>
      <vt:lpstr>A prescriptive model of good help-seeking behavior in an online tutor</vt:lpstr>
      <vt:lpstr>With a taxonomy of errors in student help-seeking</vt:lpstr>
      <vt:lpstr>Developed based on</vt:lpstr>
      <vt:lpstr>Resultant models</vt:lpstr>
      <vt:lpstr>Questions? Comments?</vt:lpstr>
      <vt:lpstr>Knowledge Engineering at its worst</vt:lpstr>
      <vt:lpstr>Knowledge Engineering at its worst</vt:lpstr>
      <vt:lpstr>How can you tell if knowledge engineering is bad</vt:lpstr>
      <vt:lpstr>Whether You Use Knowledge Engineering or Data Mining…</vt:lpstr>
      <vt:lpstr>It’s not an either-or…</vt:lpstr>
      <vt:lpstr>It’s not an either-or…</vt:lpstr>
      <vt:lpstr>Let’s discuss the Muldner article</vt:lpstr>
      <vt:lpstr>Questions? Comments?</vt:lpstr>
      <vt:lpstr>Upcoming office hours</vt:lpstr>
    </vt:vector>
  </TitlesOfParts>
  <Company>Worcester Polytechnic Institute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Feature Engineering Studio</dc:title>
  <dc:creator>Baker, Ryan Shaun</dc:creator>
  <cp:lastModifiedBy>Ryan Baker</cp:lastModifiedBy>
  <cp:revision>159</cp:revision>
  <dcterms:created xsi:type="dcterms:W3CDTF">2013-08-27T11:33:40Z</dcterms:created>
  <dcterms:modified xsi:type="dcterms:W3CDTF">2018-03-12T22:39:54Z</dcterms:modified>
</cp:coreProperties>
</file>