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558" r:id="rId3"/>
    <p:sldId id="582" r:id="rId4"/>
    <p:sldId id="583" r:id="rId5"/>
    <p:sldId id="599" r:id="rId6"/>
    <p:sldId id="585" r:id="rId7"/>
    <p:sldId id="586" r:id="rId8"/>
    <p:sldId id="587" r:id="rId9"/>
    <p:sldId id="588" r:id="rId10"/>
    <p:sldId id="589" r:id="rId11"/>
    <p:sldId id="590" r:id="rId12"/>
    <p:sldId id="591" r:id="rId13"/>
    <p:sldId id="592" r:id="rId14"/>
    <p:sldId id="593" r:id="rId15"/>
    <p:sldId id="594" r:id="rId16"/>
    <p:sldId id="605" r:id="rId17"/>
    <p:sldId id="595" r:id="rId18"/>
    <p:sldId id="596" r:id="rId19"/>
    <p:sldId id="597" r:id="rId20"/>
    <p:sldId id="598" r:id="rId21"/>
    <p:sldId id="600" r:id="rId22"/>
    <p:sldId id="601" r:id="rId23"/>
    <p:sldId id="604" r:id="rId24"/>
    <p:sldId id="602" r:id="rId25"/>
    <p:sldId id="603" r:id="rId26"/>
    <p:sldId id="517" r:id="rId27"/>
    <p:sldId id="41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96" y="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Big Data, Education, and Society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March </a:t>
            </a:r>
            <a:r>
              <a:rPr lang="en-US" dirty="0" smtClean="0"/>
              <a:t>28, </a:t>
            </a:r>
            <a:r>
              <a:rPr lang="en-US" dirty="0" smtClean="0"/>
              <a:t>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 on assignment </a:t>
            </a:r>
            <a:r>
              <a:rPr lang="en-US" dirty="0" smtClean="0"/>
              <a:t>2?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Remember, it is due </a:t>
            </a:r>
            <a:r>
              <a:rPr lang="en-US" dirty="0" smtClean="0"/>
              <a:t>tomorrow – </a:t>
            </a:r>
            <a:r>
              <a:rPr lang="en-US" dirty="0" smtClean="0"/>
              <a:t>post to the forum on your same thread as last 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22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Validating model generalizability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 your predictive/inferential model work in the situation you want to use it in?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60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than statistical significance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have a hugely statistically significant result</a:t>
            </a:r>
          </a:p>
          <a:p>
            <a:endParaRPr lang="en-US" dirty="0"/>
          </a:p>
          <a:p>
            <a:r>
              <a:rPr lang="en-US" dirty="0" smtClean="0"/>
              <a:t>But if it’s drawn from a different population or context than the context you want to apply it in, it may be inapplicable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396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Over-fitting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model fits to noise rather than signal</a:t>
            </a:r>
          </a:p>
          <a:p>
            <a:endParaRPr lang="en-US" dirty="0"/>
          </a:p>
          <a:p>
            <a:r>
              <a:rPr lang="en-US" dirty="0" smtClean="0"/>
              <a:t>Your model fits to features of your current data set rather than the broader set of contexts where you want to apply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799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Training-test split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Building your model on some data, testing on other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325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Repeatedly building </a:t>
            </a:r>
            <a:r>
              <a:rPr lang="en-US" dirty="0"/>
              <a:t>your model on some data, testing on other </a:t>
            </a:r>
            <a:r>
              <a:rPr lang="en-US" dirty="0" smtClean="0"/>
              <a:t>data</a:t>
            </a:r>
          </a:p>
          <a:p>
            <a:endParaRPr lang="en-US" dirty="0" smtClean="0"/>
          </a:p>
          <a:p>
            <a:r>
              <a:rPr lang="en-US" dirty="0" smtClean="0"/>
              <a:t>4-fold</a:t>
            </a:r>
            <a:endParaRPr lang="en-US" dirty="0"/>
          </a:p>
          <a:p>
            <a:r>
              <a:rPr lang="en-US" dirty="0" smtClean="0"/>
              <a:t>A, B, C -&gt; D</a:t>
            </a:r>
          </a:p>
          <a:p>
            <a:r>
              <a:rPr lang="en-US" dirty="0" smtClean="0"/>
              <a:t>A, B, D -&gt; C</a:t>
            </a:r>
          </a:p>
          <a:p>
            <a:r>
              <a:rPr lang="en-US" dirty="0" smtClean="0"/>
              <a:t>A, C, D -&gt; B</a:t>
            </a:r>
          </a:p>
          <a:p>
            <a:r>
              <a:rPr lang="en-US" dirty="0" smtClean="0"/>
              <a:t>B, C, D -&gt; 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83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mistake 8 years ago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data points for the same student</a:t>
            </a:r>
          </a:p>
          <a:p>
            <a:r>
              <a:rPr lang="en-US" dirty="0" smtClean="0"/>
              <a:t>Divide those data points into different folds</a:t>
            </a:r>
          </a:p>
          <a:p>
            <a:r>
              <a:rPr lang="en-US" dirty="0" smtClean="0"/>
              <a:t>Same student is in both training and test set</a:t>
            </a:r>
          </a:p>
          <a:p>
            <a:endParaRPr lang="en-US" dirty="0"/>
          </a:p>
          <a:p>
            <a:r>
              <a:rPr lang="en-US" dirty="0" smtClean="0"/>
              <a:t>Why is this a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976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mistake 8 years ago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Multiple data points for the same student</a:t>
            </a:r>
          </a:p>
          <a:p>
            <a:r>
              <a:rPr lang="en-US" dirty="0" smtClean="0"/>
              <a:t>Divide those data points into different folds</a:t>
            </a:r>
          </a:p>
          <a:p>
            <a:r>
              <a:rPr lang="en-US" dirty="0" smtClean="0"/>
              <a:t>Same student is in both training and test set</a:t>
            </a:r>
          </a:p>
          <a:p>
            <a:endParaRPr lang="en-US" dirty="0"/>
          </a:p>
          <a:p>
            <a:r>
              <a:rPr lang="en-US" dirty="0" smtClean="0"/>
              <a:t>Why is this a problem?</a:t>
            </a:r>
          </a:p>
          <a:p>
            <a:endParaRPr lang="en-US" dirty="0"/>
          </a:p>
          <a:p>
            <a:r>
              <a:rPr lang="en-US" dirty="0" smtClean="0"/>
              <a:t>Usually addressed now through student-level cross-validation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583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Cross-group validation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Ocumpaugh</a:t>
            </a:r>
            <a:r>
              <a:rPr lang="en-US" dirty="0" smtClean="0"/>
              <a:t> et al., 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Train on N groups, test on 1 group</a:t>
            </a:r>
          </a:p>
          <a:p>
            <a:endParaRPr lang="en-US" dirty="0"/>
          </a:p>
          <a:p>
            <a:r>
              <a:rPr lang="en-US" dirty="0" smtClean="0"/>
              <a:t>Example: Train on Urban and Suburban students, test on Rural students</a:t>
            </a:r>
          </a:p>
        </p:txBody>
      </p:sp>
    </p:spTree>
    <p:extLst>
      <p:ext uri="{BB962C8B-B14F-4D97-AF65-F5344CB8AC3E}">
        <p14:creationId xmlns:p14="http://schemas.microsoft.com/office/powerpoint/2010/main" val="1906349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All-group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Train on all groups, test on held-out set from all groups</a:t>
            </a:r>
          </a:p>
          <a:p>
            <a:endParaRPr lang="en-US" dirty="0"/>
          </a:p>
          <a:p>
            <a:r>
              <a:rPr lang="en-US" dirty="0" smtClean="0"/>
              <a:t>Check performance on each group</a:t>
            </a:r>
          </a:p>
          <a:p>
            <a:endParaRPr lang="en-US" dirty="0"/>
          </a:p>
          <a:p>
            <a:r>
              <a:rPr lang="en-US" dirty="0" smtClean="0"/>
              <a:t>Example: Train on Urban, Suburban, Rural</a:t>
            </a:r>
          </a:p>
          <a:p>
            <a:r>
              <a:rPr lang="en-US" dirty="0" smtClean="0"/>
              <a:t>Test on new Urban, Test on new Suburban, Test on new Rural</a:t>
            </a:r>
          </a:p>
        </p:txBody>
      </p:sp>
    </p:spTree>
    <p:extLst>
      <p:ext uri="{BB962C8B-B14F-4D97-AF65-F5344CB8AC3E}">
        <p14:creationId xmlns:p14="http://schemas.microsoft.com/office/powerpoint/2010/main" val="1902405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Cross-group instead of all-group?</a:t>
            </a:r>
          </a:p>
          <a:p>
            <a:r>
              <a:rPr lang="en-US" dirty="0" smtClean="0"/>
              <a:t>All-group instead of cross-group?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64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some groups…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might make sense to split by during validation?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004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 course…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Testing across all these groups requires having enough data for all of them!</a:t>
            </a:r>
          </a:p>
          <a:p>
            <a:endParaRPr lang="en-US" dirty="0"/>
          </a:p>
          <a:p>
            <a:r>
              <a:rPr lang="en-US" dirty="0" smtClean="0"/>
              <a:t>Or indeed, any data at 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704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perniciousness of convenience samples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Much easier to collect data for suburban middle-class students than other groups in USA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409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37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Contextual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example is lessons in tutors or levels in games (Baker et al., 2008; </a:t>
            </a:r>
            <a:r>
              <a:rPr lang="en-US" dirty="0" err="1" smtClean="0"/>
              <a:t>Karumbaiah</a:t>
            </a:r>
            <a:r>
              <a:rPr lang="en-US" dirty="0" smtClean="0"/>
              <a:t> et al., under review)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997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Contextual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example is lessons in tutors or levels in games (Baker et al., 2008; </a:t>
            </a:r>
            <a:r>
              <a:rPr lang="en-US" dirty="0" err="1" smtClean="0"/>
              <a:t>Karumbaiah</a:t>
            </a:r>
            <a:r>
              <a:rPr lang="en-US" dirty="0" smtClean="0"/>
              <a:t> et al., under review)</a:t>
            </a:r>
          </a:p>
          <a:p>
            <a:endParaRPr lang="en-US" dirty="0"/>
          </a:p>
          <a:p>
            <a:r>
              <a:rPr lang="en-US" dirty="0" smtClean="0"/>
              <a:t>What are some other examples of contexts to validate across?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8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Far generalizability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Generalizability across learning systems – Paquette’s work last week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33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Consideration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do you want to be able to use your model?</a:t>
            </a:r>
          </a:p>
          <a:p>
            <a:endParaRPr lang="en-US" dirty="0"/>
          </a:p>
          <a:p>
            <a:r>
              <a:rPr lang="en-US" dirty="0" smtClean="0"/>
              <a:t>New students?</a:t>
            </a:r>
          </a:p>
          <a:p>
            <a:r>
              <a:rPr lang="en-US" dirty="0" smtClean="0"/>
              <a:t>New schools?</a:t>
            </a:r>
          </a:p>
          <a:p>
            <a:r>
              <a:rPr lang="en-US" dirty="0" smtClean="0"/>
              <a:t>New populations?</a:t>
            </a:r>
            <a:endParaRPr lang="en-US" dirty="0"/>
          </a:p>
          <a:p>
            <a:r>
              <a:rPr lang="en-US" dirty="0" smtClean="0"/>
              <a:t>New software content?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800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Different model for every school or university</a:t>
            </a:r>
          </a:p>
          <a:p>
            <a:r>
              <a:rPr lang="en-US" dirty="0" smtClean="0"/>
              <a:t>Test for overall performance</a:t>
            </a:r>
          </a:p>
          <a:p>
            <a:r>
              <a:rPr lang="en-US" dirty="0" smtClean="0"/>
              <a:t>No attention to how well it captures performance on subgroups within school or university</a:t>
            </a:r>
          </a:p>
          <a:p>
            <a:endParaRPr lang="en-US" dirty="0"/>
          </a:p>
          <a:p>
            <a:r>
              <a:rPr lang="en-US" dirty="0" smtClean="0"/>
              <a:t>Is this good enough?</a:t>
            </a:r>
            <a:endParaRPr lang="en-US" dirty="0"/>
          </a:p>
          <a:p>
            <a:r>
              <a:rPr lang="en-US" dirty="0" smtClean="0"/>
              <a:t>If not, what is a rational and affordable alternative?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1449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Politics can get in the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Limitations on demographic data</a:t>
            </a:r>
          </a:p>
          <a:p>
            <a:r>
              <a:rPr lang="en-US" dirty="0" smtClean="0"/>
              <a:t>Limitations on IEP data</a:t>
            </a:r>
          </a:p>
          <a:p>
            <a:r>
              <a:rPr lang="en-US" dirty="0" smtClean="0"/>
              <a:t>Limitations on data, period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804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567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Imagine that we are developing a model to predict whether a teenager will engage in school violence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431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Is it best to have a model that is:</a:t>
            </a:r>
          </a:p>
          <a:p>
            <a:endParaRPr lang="en-US" dirty="0"/>
          </a:p>
          <a:p>
            <a:pPr marL="514350" indent="-514350">
              <a:buAutoNum type="alphaUcParenR"/>
            </a:pPr>
            <a:r>
              <a:rPr lang="en-US" dirty="0" smtClean="0"/>
              <a:t>Moderately accurate for all students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 smtClean="0"/>
              <a:t>Very accurate for most groups of students, but very inaccurate for one group (10%) of students </a:t>
            </a:r>
          </a:p>
          <a:p>
            <a:pPr marL="514350" indent="-514350">
              <a:buAutoNum type="alphaUcParenR"/>
            </a:pPr>
            <a:endParaRPr lang="en-US" dirty="0"/>
          </a:p>
          <a:p>
            <a:pPr marL="514350" indent="-514350">
              <a:buAutoNum type="alphaUcParenR"/>
            </a:pPr>
            <a:r>
              <a:rPr lang="en-US" dirty="0" smtClean="0"/>
              <a:t>Very accurate for 100% of students, but has different models for different students (i.e. the same behavior is punished for some students but not others)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6873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3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office hours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April 4 930am-1030am </a:t>
            </a:r>
            <a:r>
              <a:rPr lang="en-US" dirty="0" smtClean="0"/>
              <a:t>or by appointment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9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</TotalTime>
  <Words>655</Words>
  <Application>Microsoft Office PowerPoint</Application>
  <PresentationFormat>On-screen Show (4:3)</PresentationFormat>
  <Paragraphs>103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Big Data, Education, and Society</vt:lpstr>
      <vt:lpstr>Assignment 2</vt:lpstr>
      <vt:lpstr>Validating model generalizability</vt:lpstr>
      <vt:lpstr>Different than statistical significance</vt:lpstr>
      <vt:lpstr>Over-fitting</vt:lpstr>
      <vt:lpstr>Training-test split</vt:lpstr>
      <vt:lpstr>Cross-validation</vt:lpstr>
      <vt:lpstr>Common mistake 8 years ago</vt:lpstr>
      <vt:lpstr>Common mistake 8 years ago</vt:lpstr>
      <vt:lpstr>Cross-group validation (Ocumpaugh et al., 2014)</vt:lpstr>
      <vt:lpstr>All-group validation</vt:lpstr>
      <vt:lpstr>Why…</vt:lpstr>
      <vt:lpstr>What are some groups…</vt:lpstr>
      <vt:lpstr>Of course…</vt:lpstr>
      <vt:lpstr>The perniciousness of convenience samples</vt:lpstr>
      <vt:lpstr>Questions? Comments?</vt:lpstr>
      <vt:lpstr>Contextual cross-validation</vt:lpstr>
      <vt:lpstr>Contextual cross-validation</vt:lpstr>
      <vt:lpstr>Far generalizability</vt:lpstr>
      <vt:lpstr>Important Consideration</vt:lpstr>
      <vt:lpstr>Common Practice</vt:lpstr>
      <vt:lpstr>Politics can get in the way</vt:lpstr>
      <vt:lpstr>Questions? Comments?</vt:lpstr>
      <vt:lpstr>Debate</vt:lpstr>
      <vt:lpstr>Debate</vt:lpstr>
      <vt:lpstr>Questions? Comments?</vt:lpstr>
      <vt:lpstr>Upcoming office hours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174</cp:revision>
  <dcterms:created xsi:type="dcterms:W3CDTF">2013-08-27T11:33:40Z</dcterms:created>
  <dcterms:modified xsi:type="dcterms:W3CDTF">2018-03-26T15:03:51Z</dcterms:modified>
</cp:coreProperties>
</file>