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sldIdLst>
    <p:sldId id="256" r:id="rId2"/>
    <p:sldId id="257" r:id="rId3"/>
    <p:sldId id="478" r:id="rId4"/>
    <p:sldId id="480" r:id="rId5"/>
    <p:sldId id="481" r:id="rId6"/>
    <p:sldId id="482" r:id="rId7"/>
    <p:sldId id="483" r:id="rId8"/>
    <p:sldId id="479" r:id="rId9"/>
    <p:sldId id="484" r:id="rId10"/>
    <p:sldId id="485" r:id="rId11"/>
    <p:sldId id="487" r:id="rId12"/>
    <p:sldId id="488" r:id="rId13"/>
    <p:sldId id="489" r:id="rId14"/>
    <p:sldId id="490" r:id="rId15"/>
    <p:sldId id="491" r:id="rId16"/>
    <p:sldId id="492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3" r:id="rId28"/>
    <p:sldId id="504" r:id="rId29"/>
    <p:sldId id="505" r:id="rId30"/>
    <p:sldId id="506" r:id="rId31"/>
    <p:sldId id="507" r:id="rId32"/>
    <p:sldId id="508" r:id="rId33"/>
    <p:sldId id="509" r:id="rId34"/>
    <p:sldId id="510" r:id="rId35"/>
    <p:sldId id="511" r:id="rId36"/>
    <p:sldId id="516" r:id="rId37"/>
    <p:sldId id="515" r:id="rId38"/>
    <p:sldId id="512" r:id="rId39"/>
    <p:sldId id="513" r:id="rId40"/>
    <p:sldId id="514" r:id="rId41"/>
    <p:sldId id="517" r:id="rId42"/>
    <p:sldId id="545" r:id="rId43"/>
    <p:sldId id="471" r:id="rId44"/>
    <p:sldId id="522" r:id="rId45"/>
    <p:sldId id="523" r:id="rId46"/>
    <p:sldId id="525" r:id="rId47"/>
    <p:sldId id="524" r:id="rId48"/>
    <p:sldId id="526" r:id="rId49"/>
    <p:sldId id="527" r:id="rId50"/>
    <p:sldId id="528" r:id="rId51"/>
    <p:sldId id="529" r:id="rId52"/>
    <p:sldId id="530" r:id="rId53"/>
    <p:sldId id="531" r:id="rId54"/>
    <p:sldId id="532" r:id="rId55"/>
    <p:sldId id="533" r:id="rId56"/>
    <p:sldId id="534" r:id="rId57"/>
    <p:sldId id="535" r:id="rId58"/>
    <p:sldId id="537" r:id="rId59"/>
    <p:sldId id="536" r:id="rId60"/>
    <p:sldId id="538" r:id="rId61"/>
    <p:sldId id="540" r:id="rId62"/>
    <p:sldId id="539" r:id="rId63"/>
    <p:sldId id="541" r:id="rId64"/>
    <p:sldId id="542" r:id="rId65"/>
    <p:sldId id="543" r:id="rId66"/>
    <p:sldId id="544" r:id="rId67"/>
    <p:sldId id="472" r:id="rId68"/>
    <p:sldId id="546" r:id="rId69"/>
    <p:sldId id="520" r:id="rId70"/>
    <p:sldId id="548" r:id="rId71"/>
    <p:sldId id="549" r:id="rId72"/>
    <p:sldId id="550" r:id="rId73"/>
    <p:sldId id="555" r:id="rId74"/>
    <p:sldId id="551" r:id="rId75"/>
    <p:sldId id="547" r:id="rId76"/>
    <p:sldId id="553" r:id="rId77"/>
    <p:sldId id="519" r:id="rId78"/>
    <p:sldId id="552" r:id="rId79"/>
    <p:sldId id="518" r:id="rId80"/>
    <p:sldId id="554" r:id="rId81"/>
    <p:sldId id="473" r:id="rId82"/>
    <p:sldId id="556" r:id="rId83"/>
    <p:sldId id="557" r:id="rId84"/>
    <p:sldId id="558" r:id="rId85"/>
    <p:sldId id="559" r:id="rId86"/>
    <p:sldId id="560" r:id="rId87"/>
    <p:sldId id="561" r:id="rId88"/>
    <p:sldId id="562" r:id="rId89"/>
    <p:sldId id="563" r:id="rId90"/>
    <p:sldId id="476" r:id="rId91"/>
    <p:sldId id="564" r:id="rId92"/>
    <p:sldId id="565" r:id="rId93"/>
    <p:sldId id="566" r:id="rId94"/>
    <p:sldId id="567" r:id="rId95"/>
    <p:sldId id="568" r:id="rId96"/>
    <p:sldId id="572" r:id="rId97"/>
    <p:sldId id="570" r:id="rId98"/>
    <p:sldId id="569" r:id="rId99"/>
    <p:sldId id="573" r:id="rId100"/>
    <p:sldId id="574" r:id="rId101"/>
    <p:sldId id="469" r:id="rId102"/>
    <p:sldId id="412" r:id="rId103"/>
    <p:sldId id="301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>
      <p:cViewPr>
        <p:scale>
          <a:sx n="81" d="100"/>
          <a:sy n="81" d="100"/>
        </p:scale>
        <p:origin x="-139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D7C5E-16BD-4C99-AD9F-AA213F7FDC1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D7C5E-16BD-4C99-AD9F-AA213F7FDC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1,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Diagnostic Metrics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easiest measures of model goodness is </a:t>
            </a:r>
            <a:r>
              <a:rPr lang="en-US" b="1" i="1" dirty="0" smtClean="0"/>
              <a:t>accuracy</a:t>
            </a:r>
          </a:p>
          <a:p>
            <a:r>
              <a:rPr lang="en-US" dirty="0" smtClean="0"/>
              <a:t>Also called </a:t>
            </a:r>
            <a:r>
              <a:rPr lang="en-US" b="1" i="1" dirty="0" smtClean="0"/>
              <a:t>agreement</a:t>
            </a:r>
            <a:r>
              <a:rPr lang="en-US" dirty="0" smtClean="0"/>
              <a:t>, when measuring inter-rater reliability</a:t>
            </a:r>
            <a:endParaRPr lang="en-US" b="1" i="1" dirty="0" smtClean="0"/>
          </a:p>
          <a:p>
            <a:endParaRPr lang="en-US" b="1" i="1" dirty="0" smtClean="0"/>
          </a:p>
          <a:p>
            <a:pPr>
              <a:buNone/>
            </a:pPr>
            <a:r>
              <a:rPr lang="en-US" dirty="0" smtClean="0"/>
              <a:t>                 # of agreements</a:t>
            </a:r>
          </a:p>
          <a:p>
            <a:pPr>
              <a:buNone/>
            </a:pPr>
            <a:r>
              <a:rPr lang="en-US" dirty="0" smtClean="0"/>
              <a:t>total number of codes/assessments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4929981"/>
            <a:ext cx="5791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775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general agreement across fields that agreement/accuracy is not a good metric</a:t>
            </a:r>
          </a:p>
          <a:p>
            <a:endParaRPr lang="en-US" dirty="0" smtClean="0"/>
          </a:p>
          <a:p>
            <a:r>
              <a:rPr lang="en-US" dirty="0" smtClean="0"/>
              <a:t>What are some drawbacks of agreement/accuracy?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95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Accuracy</a:t>
            </a:r>
            <a:endParaRPr lang="en-US" sz="4000" dirty="0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Let’s say that Tasha and </a:t>
            </a:r>
            <a:r>
              <a:rPr lang="en-GB" dirty="0" err="1" smtClean="0"/>
              <a:t>Uniqua</a:t>
            </a:r>
            <a:r>
              <a:rPr lang="en-GB" dirty="0" smtClean="0"/>
              <a:t> agreed on the classification of 9200 time sequences, out of 10000 actions</a:t>
            </a:r>
          </a:p>
          <a:p>
            <a:pPr lvl="1"/>
            <a:r>
              <a:rPr lang="en-GB" dirty="0" smtClean="0"/>
              <a:t>For a coding scheme with two codes</a:t>
            </a:r>
            <a:br>
              <a:rPr lang="en-GB" dirty="0" smtClean="0"/>
            </a:br>
            <a:endParaRPr lang="en-GB" dirty="0" smtClean="0"/>
          </a:p>
          <a:p>
            <a:pPr eaLnBrk="1" hangingPunct="1"/>
            <a:r>
              <a:rPr lang="en-GB" dirty="0" smtClean="0"/>
              <a:t>92% accuracy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Good, right?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479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Non-even assignment to categories</a:t>
            </a:r>
            <a:endParaRPr lang="en-US" dirty="0" smtClean="0"/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 err="1" smtClean="0"/>
              <a:t>Percent</a:t>
            </a:r>
            <a:r>
              <a:rPr lang="en-GB" dirty="0" smtClean="0"/>
              <a:t> accuracy does poorly when there is non-even assignment to categories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Which is almost always the case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Imagine an extreme case</a:t>
            </a:r>
          </a:p>
          <a:p>
            <a:pPr lvl="1">
              <a:lnSpc>
                <a:spcPct val="90000"/>
              </a:lnSpc>
            </a:pPr>
            <a:r>
              <a:rPr lang="en-GB" dirty="0" err="1" smtClean="0"/>
              <a:t>Uniqua</a:t>
            </a:r>
            <a:r>
              <a:rPr lang="en-GB" dirty="0" smtClean="0"/>
              <a:t> (correctly) picks category A 92% of the time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Tasha </a:t>
            </a:r>
            <a:r>
              <a:rPr lang="en-GB" b="1" i="1" dirty="0" smtClean="0"/>
              <a:t>always </a:t>
            </a:r>
            <a:r>
              <a:rPr lang="en-GB" dirty="0" smtClean="0"/>
              <a:t>picks category A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Accuracy of 92%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But essentially no information</a:t>
            </a:r>
          </a:p>
        </p:txBody>
      </p:sp>
    </p:spTree>
    <p:extLst>
      <p:ext uri="{BB962C8B-B14F-4D97-AF65-F5344CB8AC3E}">
        <p14:creationId xmlns:p14="http://schemas.microsoft.com/office/powerpoint/2010/main" val="256390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Kappa</a:t>
            </a:r>
            <a:endParaRPr lang="en-US" sz="4000" dirty="0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GB" dirty="0" smtClean="0"/>
          </a:p>
          <a:p>
            <a:pPr marL="0" indent="0" eaLnBrk="1" hangingPunct="1"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>
              <a:buNone/>
            </a:pPr>
            <a:r>
              <a:rPr lang="en-GB" dirty="0" smtClean="0"/>
              <a:t>(Agreement – Expected Agreement) </a:t>
            </a:r>
          </a:p>
          <a:p>
            <a:pPr>
              <a:buNone/>
            </a:pPr>
            <a:r>
              <a:rPr lang="en-GB" dirty="0" smtClean="0"/>
              <a:t>       (1 – Expected Agreement)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  <a:p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4494212"/>
            <a:ext cx="5105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68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Kappa</a:t>
            </a:r>
            <a:endParaRPr lang="en-US" sz="4000" dirty="0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2999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dirty="0" smtClean="0"/>
              <a:t>Expected agreement computed from a table of the form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36621"/>
              </p:ext>
            </p:extLst>
          </p:nvPr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Category 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Category 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Category 1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Category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64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Cohen’s (1960) 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formula for 2 categories</a:t>
            </a:r>
          </a:p>
          <a:p>
            <a:endParaRPr lang="en-US" dirty="0" smtClean="0"/>
          </a:p>
          <a:p>
            <a:r>
              <a:rPr lang="en-US" dirty="0" err="1" smtClean="0"/>
              <a:t>Fleiss’s</a:t>
            </a:r>
            <a:r>
              <a:rPr lang="en-US" dirty="0" smtClean="0"/>
              <a:t> (1971) Kappa, which is more complex, can be used for 3+ categories</a:t>
            </a:r>
          </a:p>
          <a:p>
            <a:pPr lvl="1"/>
            <a:r>
              <a:rPr lang="en-US" dirty="0" smtClean="0"/>
              <a:t>I have an Excel spreadsheet which calculates multi-category Kappa, which I would be happy to share with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8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 at the proportion of labels each coder gave to each category</a:t>
            </a:r>
          </a:p>
          <a:p>
            <a:r>
              <a:rPr lang="en-US" dirty="0" smtClean="0"/>
              <a:t>To find the number of agreed category A that could be expected by chance, multiply pct(coder1/</a:t>
            </a:r>
            <a:r>
              <a:rPr lang="en-US" dirty="0" err="1" smtClean="0"/>
              <a:t>categoryA</a:t>
            </a:r>
            <a:r>
              <a:rPr lang="en-US" dirty="0" smtClean="0"/>
              <a:t>)*pct(coder2/</a:t>
            </a:r>
            <a:r>
              <a:rPr lang="en-US" dirty="0" err="1" smtClean="0"/>
              <a:t>categoryA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 the same thing for </a:t>
            </a:r>
            <a:r>
              <a:rPr lang="en-US" dirty="0" err="1" smtClean="0"/>
              <a:t>categoryB</a:t>
            </a:r>
            <a:endParaRPr lang="en-US" dirty="0" smtClean="0"/>
          </a:p>
          <a:p>
            <a:r>
              <a:rPr lang="en-US" dirty="0" smtClean="0"/>
              <a:t>Add these two values together and divide by the total number of labels</a:t>
            </a:r>
          </a:p>
          <a:p>
            <a:r>
              <a:rPr lang="en-US" dirty="0" smtClean="0"/>
              <a:t>This is your expected agreement</a:t>
            </a:r>
          </a:p>
        </p:txBody>
      </p:sp>
    </p:spTree>
    <p:extLst>
      <p:ext uri="{BB962C8B-B14F-4D97-AF65-F5344CB8AC3E}">
        <p14:creationId xmlns:p14="http://schemas.microsoft.com/office/powerpoint/2010/main" val="783988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82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percent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298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percent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80%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88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Ground Truth’s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11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Ground Truth’s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75%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672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Detector’s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405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Detector’s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65%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262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017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0.65*0.75= 0.4875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458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0.65*0.75= 0.4875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18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are Ground Truth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Detector’s expected frequencies for off-task </a:t>
            </a:r>
            <a:r>
              <a:rPr kumimoji="0" lang="en-GB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behavior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681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are Ground Truth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Detector’s expected frequencies for off-task </a:t>
            </a:r>
            <a:r>
              <a:rPr kumimoji="0" lang="en-GB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behavior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25% and 35%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355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03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0.25*0.35= 0.0875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270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smtClean="0"/>
              <a:t>0.25*0.35= 0.0875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632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490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0.4875+0.0875 = 0.575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333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273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(0.8 – 0.575) / (1-0.575)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0.225/0.425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0.529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586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is that any good?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(0.8 – 0.575) / (1-0.575)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0.225/0.425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0.529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340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Kappa = 0</a:t>
            </a:r>
          </a:p>
          <a:p>
            <a:pPr lvl="1"/>
            <a:r>
              <a:rPr lang="en-US" dirty="0" smtClean="0"/>
              <a:t>Agreement is at chance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= 1</a:t>
            </a:r>
          </a:p>
          <a:p>
            <a:pPr lvl="1"/>
            <a:r>
              <a:rPr lang="en-US" dirty="0" smtClean="0"/>
              <a:t>Agreement is perfect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= negative infinity</a:t>
            </a:r>
          </a:p>
          <a:p>
            <a:pPr lvl="1"/>
            <a:r>
              <a:rPr lang="en-US" dirty="0" smtClean="0"/>
              <a:t>Agreement is perfectly inverse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&gt; 1</a:t>
            </a:r>
          </a:p>
          <a:p>
            <a:pPr lvl="1"/>
            <a:r>
              <a:rPr lang="en-US" dirty="0" smtClean="0"/>
              <a:t>You messed </a:t>
            </a:r>
            <a:r>
              <a:rPr lang="en-US" smtClean="0"/>
              <a:t>up somewhere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1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Kappa&lt;0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means your model is worse than chance</a:t>
            </a:r>
          </a:p>
          <a:p>
            <a:endParaRPr lang="en-US" dirty="0"/>
          </a:p>
          <a:p>
            <a:r>
              <a:rPr lang="en-US" dirty="0" smtClean="0"/>
              <a:t>Very rare to see unless you’re using cross-validation</a:t>
            </a:r>
          </a:p>
          <a:p>
            <a:r>
              <a:rPr lang="en-US" dirty="0" smtClean="0"/>
              <a:t>Seen more commonly if you’re using cross-validation</a:t>
            </a:r>
          </a:p>
          <a:p>
            <a:pPr lvl="1"/>
            <a:r>
              <a:rPr lang="en-US" dirty="0" smtClean="0"/>
              <a:t>It means your model is crap</a:t>
            </a:r>
          </a:p>
        </p:txBody>
      </p:sp>
    </p:spTree>
    <p:extLst>
      <p:ext uri="{BB962C8B-B14F-4D97-AF65-F5344CB8AC3E}">
        <p14:creationId xmlns:p14="http://schemas.microsoft.com/office/powerpoint/2010/main" val="175198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What’s a good Kappa?</a:t>
            </a:r>
          </a:p>
          <a:p>
            <a:endParaRPr lang="en-US" dirty="0" smtClean="0"/>
          </a:p>
          <a:p>
            <a:r>
              <a:rPr lang="en-US" dirty="0" smtClean="0"/>
              <a:t>There is no absolute standard</a:t>
            </a:r>
          </a:p>
        </p:txBody>
      </p:sp>
    </p:spTree>
    <p:extLst>
      <p:ext uri="{BB962C8B-B14F-4D97-AF65-F5344CB8AC3E}">
        <p14:creationId xmlns:p14="http://schemas.microsoft.com/office/powerpoint/2010/main" val="2629545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data mined models, </a:t>
            </a:r>
          </a:p>
          <a:p>
            <a:pPr lvl="1"/>
            <a:r>
              <a:rPr lang="en-US" dirty="0" smtClean="0"/>
              <a:t>Typically 0.3-0.5 is considered good enough to call the model better than chance and publishable</a:t>
            </a:r>
          </a:p>
        </p:txBody>
      </p:sp>
    </p:spTree>
    <p:extLst>
      <p:ext uri="{BB962C8B-B14F-4D97-AF65-F5344CB8AC3E}">
        <p14:creationId xmlns:p14="http://schemas.microsoft.com/office/powerpoint/2010/main" val="1728214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inter-rater reliability, </a:t>
            </a:r>
          </a:p>
          <a:p>
            <a:pPr lvl="1"/>
            <a:r>
              <a:rPr lang="en-US" dirty="0" smtClean="0"/>
              <a:t>0.8 is usually what ed. psych. reviewers want to see</a:t>
            </a:r>
          </a:p>
          <a:p>
            <a:pPr lvl="1"/>
            <a:r>
              <a:rPr lang="en-US" dirty="0" smtClean="0"/>
              <a:t>You can usually make a case that values of Kappa around 0.6 are good enough to be usable for some applications</a:t>
            </a:r>
          </a:p>
          <a:p>
            <a:pPr lvl="2"/>
            <a:r>
              <a:rPr lang="en-US" dirty="0" smtClean="0"/>
              <a:t>Particularly if there’s a lot of data</a:t>
            </a:r>
          </a:p>
          <a:p>
            <a:pPr lvl="2"/>
            <a:r>
              <a:rPr lang="en-US" dirty="0" smtClean="0"/>
              <a:t>Or if you’re collecting observations to drive EDM</a:t>
            </a:r>
          </a:p>
        </p:txBody>
      </p:sp>
    </p:spTree>
    <p:extLst>
      <p:ext uri="{BB962C8B-B14F-4D97-AF65-F5344CB8AC3E}">
        <p14:creationId xmlns:p14="http://schemas.microsoft.com/office/powerpoint/2010/main" val="2927048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Landis &amp; Koch’s (1977) scale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1752599"/>
          <a:ext cx="7696200" cy="4267200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>
                          <a:latin typeface="Times New Roman"/>
                        </a:rPr>
                        <a:t>κ</a:t>
                      </a:r>
                      <a:endParaRPr lang="el-GR" sz="2400" dirty="0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Interpretation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&lt; 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No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0.0 — 0.20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Slight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0.21 — 0.40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Fair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0.41 — 0.60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Moderate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0.61 — 0.80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Substantial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0.81 — 1.00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Almost perfect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429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there no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Kappa is scaled by the proportion of each category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When one class is much more prevalent</a:t>
            </a:r>
          </a:p>
          <a:p>
            <a:pPr lvl="1"/>
            <a:r>
              <a:rPr lang="en-US" dirty="0" smtClean="0"/>
              <a:t>Expected agreement is higher than </a:t>
            </a:r>
          </a:p>
          <a:p>
            <a:r>
              <a:rPr lang="en-US" dirty="0" smtClean="0"/>
              <a:t>If classes are evenly balanced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12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Comparing Kappa values between two studies, in a principled fashion, is highly difficult</a:t>
            </a:r>
          </a:p>
          <a:p>
            <a:endParaRPr lang="en-US" dirty="0" smtClean="0"/>
          </a:p>
          <a:p>
            <a:r>
              <a:rPr lang="en-US" dirty="0" smtClean="0"/>
              <a:t>A lot of work went into statistical methods for comparing Kappa values in the 1990s</a:t>
            </a:r>
          </a:p>
          <a:p>
            <a:r>
              <a:rPr lang="en-US" dirty="0" smtClean="0"/>
              <a:t>No real consensus</a:t>
            </a:r>
          </a:p>
          <a:p>
            <a:endParaRPr lang="en-US" dirty="0" smtClean="0"/>
          </a:p>
          <a:p>
            <a:r>
              <a:rPr lang="en-US" dirty="0" smtClean="0"/>
              <a:t>Informally, you can compare two studies if the proportions of each category are “similar”</a:t>
            </a:r>
          </a:p>
        </p:txBody>
      </p:sp>
    </p:spTree>
    <p:extLst>
      <p:ext uri="{BB962C8B-B14F-4D97-AF65-F5344CB8AC3E}">
        <p14:creationId xmlns:p14="http://schemas.microsoft.com/office/powerpoint/2010/main" val="1451148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advantages of Kappa?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are some disadvantages </a:t>
            </a:r>
            <a:r>
              <a:rPr lang="en-US" dirty="0"/>
              <a:t>of Kappa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55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863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Receiver-Operating 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93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predicting something which </a:t>
            </a:r>
            <a:r>
              <a:rPr lang="en-US" dirty="0" smtClean="0"/>
              <a:t>has two values</a:t>
            </a:r>
          </a:p>
          <a:p>
            <a:pPr lvl="1"/>
            <a:r>
              <a:rPr lang="en-US" dirty="0" smtClean="0"/>
              <a:t>True/False</a:t>
            </a:r>
          </a:p>
          <a:p>
            <a:pPr lvl="1"/>
            <a:r>
              <a:rPr lang="en-US" dirty="0" smtClean="0"/>
              <a:t>Correct/Incorrect</a:t>
            </a:r>
          </a:p>
          <a:p>
            <a:pPr lvl="1"/>
            <a:r>
              <a:rPr lang="en-US" dirty="0" smtClean="0"/>
              <a:t>Gaming the System/not Gaming the System</a:t>
            </a:r>
          </a:p>
          <a:p>
            <a:pPr lvl="1"/>
            <a:r>
              <a:rPr lang="en-US" dirty="0" smtClean="0"/>
              <a:t>Infected/Uninfected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58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prediction model outputs a probability or other real value</a:t>
            </a:r>
          </a:p>
          <a:p>
            <a:endParaRPr lang="en-US" dirty="0"/>
          </a:p>
          <a:p>
            <a:r>
              <a:rPr lang="en-US" dirty="0" smtClean="0"/>
              <a:t>How good is your prediction model?</a:t>
            </a:r>
          </a:p>
        </p:txBody>
      </p:sp>
    </p:spTree>
    <p:extLst>
      <p:ext uri="{BB962C8B-B14F-4D97-AF65-F5344CB8AC3E}">
        <p14:creationId xmlns:p14="http://schemas.microsoft.com/office/powerpoint/2010/main" val="2740282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159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any number and use it as a cut-off</a:t>
            </a:r>
          </a:p>
          <a:p>
            <a:endParaRPr lang="en-US" dirty="0"/>
          </a:p>
          <a:p>
            <a:r>
              <a:rPr lang="en-US" dirty="0" smtClean="0"/>
              <a:t>Some number of predictions (maybe 0) will then be classified as 1’s</a:t>
            </a:r>
          </a:p>
          <a:p>
            <a:endParaRPr lang="en-US" dirty="0"/>
          </a:p>
          <a:p>
            <a:r>
              <a:rPr lang="en-US" dirty="0" smtClean="0"/>
              <a:t>The rest (maybe 0) will </a:t>
            </a:r>
            <a:r>
              <a:rPr lang="en-US" dirty="0"/>
              <a:t>be classified as </a:t>
            </a:r>
            <a:r>
              <a:rPr lang="en-US" dirty="0" smtClean="0"/>
              <a:t>0’s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0282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Threshold = 0.5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72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Threshold = 0.6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0.55</a:t>
            </a:r>
            <a:r>
              <a:rPr lang="en-US" dirty="0">
                <a:solidFill>
                  <a:srgbClr val="00B0F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0.51</a:t>
            </a:r>
            <a:r>
              <a:rPr lang="en-US" dirty="0">
                <a:solidFill>
                  <a:srgbClr val="00B0F0"/>
                </a:solidFill>
              </a:rPr>
              <a:t>				</a:t>
            </a:r>
            <a:r>
              <a:rPr lang="en-US" dirty="0" smtClean="0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189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possibilities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True positive</a:t>
            </a:r>
          </a:p>
          <a:p>
            <a:r>
              <a:rPr lang="en-US" dirty="0" smtClean="0"/>
              <a:t>False positive</a:t>
            </a:r>
          </a:p>
          <a:p>
            <a:r>
              <a:rPr lang="en-US" dirty="0" smtClean="0"/>
              <a:t>True negative</a:t>
            </a:r>
          </a:p>
          <a:p>
            <a:r>
              <a:rPr lang="en-US" dirty="0" smtClean="0"/>
              <a:t>False negative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89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is Which for</a:t>
            </a:r>
            <a:br>
              <a:rPr lang="en-US" dirty="0" smtClean="0"/>
            </a:br>
            <a:r>
              <a:rPr lang="en-US" dirty="0" smtClean="0"/>
              <a:t>Threshold = 0.6?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0.55</a:t>
            </a:r>
            <a:r>
              <a:rPr lang="en-US" dirty="0">
                <a:solidFill>
                  <a:srgbClr val="00B0F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0.51</a:t>
            </a:r>
            <a:r>
              <a:rPr lang="en-US" dirty="0">
                <a:solidFill>
                  <a:srgbClr val="00B0F0"/>
                </a:solidFill>
              </a:rPr>
              <a:t>				</a:t>
            </a:r>
            <a:r>
              <a:rPr lang="en-US" dirty="0" smtClean="0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74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643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0.9?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1102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0.11?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0.44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0.2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0.19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0.14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0.3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91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axis = Percent false positives (versus true negatives)</a:t>
            </a:r>
          </a:p>
          <a:p>
            <a:pPr lvl="1"/>
            <a:r>
              <a:rPr lang="en-US" dirty="0" smtClean="0"/>
              <a:t>False positives to the right</a:t>
            </a:r>
          </a:p>
          <a:p>
            <a:pPr lvl="1"/>
            <a:endParaRPr lang="en-US" dirty="0"/>
          </a:p>
          <a:p>
            <a:r>
              <a:rPr lang="en-US" dirty="0" smtClean="0"/>
              <a:t>Y axis = Percent true positives (versus false negatives)</a:t>
            </a:r>
          </a:p>
          <a:p>
            <a:pPr lvl="1"/>
            <a:r>
              <a:rPr lang="en-US" dirty="0" smtClean="0"/>
              <a:t>True positives going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201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147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pink line represent?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4778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the dashed line represent?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25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a good model or a bad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981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draw an ROC curve </a:t>
            </a:r>
            <a:br>
              <a:rPr lang="en-US" dirty="0" smtClean="0"/>
            </a:br>
            <a:r>
              <a:rPr lang="en-US" dirty="0" smtClean="0"/>
              <a:t>on the whiteboard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627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319213"/>
            <a:ext cx="41719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9365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295400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183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1314450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6812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309688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5519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13335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8179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653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The </a:t>
            </a:r>
            <a:r>
              <a:rPr lang="en-GB" dirty="0"/>
              <a:t>probability that if the model is given an example from each category, it will accurately identify which is which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549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compute A’ for this data</a:t>
            </a:r>
            <a:br>
              <a:rPr lang="en-US" dirty="0" smtClean="0"/>
            </a:br>
            <a:r>
              <a:rPr lang="en-US" dirty="0" smtClean="0"/>
              <a:t>(at least in part)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4331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Is mathematically equivalent to </a:t>
            </a:r>
            <a:r>
              <a:rPr lang="en-US" dirty="0" smtClean="0"/>
              <a:t>the </a:t>
            </a:r>
            <a:r>
              <a:rPr lang="en-US" dirty="0" smtClean="0"/>
              <a:t>Wilcoxon statistic (Hanley &amp; McNeil, 1982)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A really cool result, because it means that you can compute statistical tests for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Whether </a:t>
            </a:r>
            <a:r>
              <a:rPr lang="en-US" dirty="0" smtClean="0"/>
              <a:t>two A’ values are significantly </a:t>
            </a:r>
            <a:r>
              <a:rPr lang="en-US" dirty="0" smtClean="0"/>
              <a:t>different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Same data set or different data sets!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/>
              <a:t>W</a:t>
            </a:r>
            <a:r>
              <a:rPr lang="en-US" dirty="0" smtClean="0"/>
              <a:t>hether </a:t>
            </a:r>
            <a:r>
              <a:rPr lang="en-US" dirty="0" smtClean="0"/>
              <a:t>an A’ value is significantly different than chance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27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286000"/>
            <a:ext cx="874395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595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Two Models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b="1" dirty="0" smtClean="0"/>
              <a:t>ANY</a:t>
            </a:r>
            <a:r>
              <a:rPr lang="en-US" dirty="0" smtClean="0"/>
              <a:t> two models)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064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Comparing Model to Chance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81600" y="2438400"/>
            <a:ext cx="106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0.5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3657600"/>
            <a:ext cx="28956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</a:t>
            </a:r>
            <a:br>
              <a:rPr lang="en-US" sz="4800" dirty="0" smtClean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635660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the previous A’ we computed significantly better than chance?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86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test assumes independence</a:t>
            </a:r>
          </a:p>
          <a:p>
            <a:endParaRPr lang="en-US" dirty="0"/>
          </a:p>
          <a:p>
            <a:r>
              <a:rPr lang="en-US" dirty="0" smtClean="0"/>
              <a:t>If you have data for multiple students, you should compute A’ for each student and then average across students (Baker et al.,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282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Is </a:t>
            </a:r>
            <a:r>
              <a:rPr lang="en-US" dirty="0" smtClean="0"/>
              <a:t>also mathematically </a:t>
            </a:r>
            <a:r>
              <a:rPr lang="en-US" dirty="0" smtClean="0"/>
              <a:t>equivalent to </a:t>
            </a:r>
            <a:r>
              <a:rPr lang="en-US" dirty="0" smtClean="0"/>
              <a:t>the area under the ROC curve, called AUC (</a:t>
            </a:r>
            <a:r>
              <a:rPr lang="en-US" dirty="0" smtClean="0"/>
              <a:t>Hanley &amp; McNeil, 1982)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The semantics of A’ are easier to understand, but it is often calculated as AUC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Though at this moment, I can’t say I’m sure why – A’ actually seems mathematically easier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138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A’ somewhat tricky to compute for 2 categories</a:t>
            </a:r>
          </a:p>
          <a:p>
            <a:endParaRPr lang="en-US" dirty="0"/>
          </a:p>
          <a:p>
            <a:r>
              <a:rPr lang="en-US" dirty="0" smtClean="0"/>
              <a:t>Not really a good way to compute A’ for 3 or more categories</a:t>
            </a:r>
          </a:p>
          <a:p>
            <a:pPr lvl="1"/>
            <a:r>
              <a:rPr lang="en-US" dirty="0" smtClean="0"/>
              <a:t>There are methods, but I’m not thrilled with any; the semantics change somewhat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7938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 and Kappa</a:t>
            </a:r>
            <a:endParaRPr lang="en-US" dirty="0" smtClean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are the relative advantages of A’ and Kappa?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13698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 and Kappa</a:t>
            </a:r>
            <a:endParaRPr lang="en-US" dirty="0" smtClean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</a:t>
            </a:r>
          </a:p>
          <a:p>
            <a:pPr lvl="1" eaLnBrk="1" hangingPunct="1"/>
            <a:r>
              <a:rPr lang="en-US" dirty="0" smtClean="0"/>
              <a:t>more difficult to compute</a:t>
            </a:r>
          </a:p>
          <a:p>
            <a:pPr lvl="1" eaLnBrk="1" hangingPunct="1"/>
            <a:r>
              <a:rPr lang="en-US" dirty="0" smtClean="0"/>
              <a:t>only works for two categories (without complicated extensions)</a:t>
            </a:r>
          </a:p>
          <a:p>
            <a:pPr lvl="1" eaLnBrk="1" hangingPunct="1"/>
            <a:r>
              <a:rPr lang="en-US" dirty="0" smtClean="0"/>
              <a:t>meaning is invariant across data sets (A’=0.6 is always better than A’=0.55)</a:t>
            </a:r>
          </a:p>
          <a:p>
            <a:pPr lvl="1" eaLnBrk="1" hangingPunct="1"/>
            <a:r>
              <a:rPr lang="en-US" dirty="0" smtClean="0"/>
              <a:t>very easy to interpret statistically</a:t>
            </a:r>
          </a:p>
          <a:p>
            <a:pPr lvl="1" eaLnBrk="1" hangingPunct="1">
              <a:buFont typeface="Arial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12721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A’ values are almost always higher than Kappa values</a:t>
            </a:r>
          </a:p>
          <a:p>
            <a:endParaRPr lang="en-US" dirty="0"/>
          </a:p>
          <a:p>
            <a:r>
              <a:rPr lang="en-US" dirty="0" smtClean="0"/>
              <a:t>Why would that be?</a:t>
            </a:r>
          </a:p>
          <a:p>
            <a:endParaRPr lang="en-US" dirty="0"/>
          </a:p>
          <a:p>
            <a:r>
              <a:rPr lang="en-US" dirty="0" smtClean="0"/>
              <a:t>In what cases would A’ reflect a better estimate of model goodness than Kappa?</a:t>
            </a:r>
          </a:p>
          <a:p>
            <a:r>
              <a:rPr lang="en-US" dirty="0"/>
              <a:t>In what cases would </a:t>
            </a:r>
            <a:r>
              <a:rPr lang="en-US" dirty="0" smtClean="0"/>
              <a:t>Kappa reflect </a:t>
            </a:r>
            <a:r>
              <a:rPr lang="en-US" dirty="0"/>
              <a:t>a better estimate of model goodness than </a:t>
            </a:r>
            <a:r>
              <a:rPr lang="en-US" dirty="0" smtClean="0"/>
              <a:t>A’?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280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971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8100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9797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8100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343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 smtClean="0"/>
              <a:t>Recall = The probability that a data point that is actually true is classified as true 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491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Precision-Recall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Thought by some to be better than ROC curves for cases where distributions are highly skewed between classes</a:t>
            </a:r>
          </a:p>
          <a:p>
            <a:endParaRPr lang="en-US" dirty="0"/>
          </a:p>
          <a:p>
            <a:r>
              <a:rPr lang="en-US" dirty="0" smtClean="0"/>
              <a:t>No A’-equivalent interpretation and statistical tests known for PRC curves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227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PRC curve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94" y="2133600"/>
            <a:ext cx="44100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7605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PRC curve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1752600"/>
            <a:ext cx="443865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2448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PRC curve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981200"/>
            <a:ext cx="44481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7153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 versus PRC:</a:t>
            </a:r>
            <a:br>
              <a:rPr lang="en-US" dirty="0" smtClean="0"/>
            </a:br>
            <a:r>
              <a:rPr lang="en-US" dirty="0" smtClean="0"/>
              <a:t>Which algorithm is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43" y="2286000"/>
            <a:ext cx="9320443" cy="3941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9824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and Recall:</a:t>
            </a:r>
            <a:br>
              <a:rPr lang="en-US" dirty="0" smtClean="0"/>
            </a:br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190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BiC</a:t>
            </a:r>
            <a:r>
              <a:rPr lang="en-US" dirty="0" smtClean="0"/>
              <a:t> and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640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BiC</a:t>
            </a:r>
            <a:endParaRPr lang="en-US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Bayesian Information Criterion</a:t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err="1" smtClean="0"/>
              <a:t>Raftery</a:t>
            </a:r>
            <a:r>
              <a:rPr lang="en-GB" dirty="0" smtClean="0"/>
              <a:t>, 1995)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Makes trade-off between goodness of fit and flexibility of fit (number of parameters)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Formula for linear regression</a:t>
            </a:r>
          </a:p>
          <a:p>
            <a:pPr lvl="1" eaLnBrk="1" hangingPunct="1"/>
            <a:r>
              <a:rPr lang="en-GB" dirty="0" err="1" smtClean="0"/>
              <a:t>BiC</a:t>
            </a:r>
            <a:r>
              <a:rPr lang="en-GB" dirty="0" smtClean="0"/>
              <a:t>’ = n log (1- r</a:t>
            </a:r>
            <a:r>
              <a:rPr lang="en-GB" baseline="30000" dirty="0" smtClean="0"/>
              <a:t>2</a:t>
            </a:r>
            <a:r>
              <a:rPr lang="en-GB" dirty="0" smtClean="0"/>
              <a:t>) + p log n</a:t>
            </a:r>
          </a:p>
          <a:p>
            <a:pPr eaLnBrk="1" hangingPunct="1"/>
            <a:r>
              <a:rPr lang="en-GB" dirty="0" smtClean="0"/>
              <a:t>n is number of students, p is number of variables</a:t>
            </a:r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53131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BiC</a:t>
            </a:r>
            <a:endParaRPr lang="en-US" smtClean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eaLnBrk="1" hangingPunct="1"/>
            <a:r>
              <a:rPr lang="en-GB" smtClean="0"/>
              <a:t>Values over 0: worse than expected given number of variables</a:t>
            </a:r>
          </a:p>
          <a:p>
            <a:pPr eaLnBrk="1" hangingPunct="1"/>
            <a:r>
              <a:rPr lang="en-GB" smtClean="0"/>
              <a:t>Values under 0: better than expected given number of variables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Can be used to understand significance of difference between models</a:t>
            </a:r>
            <a:br>
              <a:rPr lang="en-GB" smtClean="0"/>
            </a:br>
            <a:r>
              <a:rPr lang="en-GB" smtClean="0"/>
              <a:t>(Raftery, 1995)</a:t>
            </a:r>
          </a:p>
          <a:p>
            <a:pPr eaLnBrk="1" hangingPunct="1">
              <a:buFont typeface="Arial" pitchFamily="34" charset="0"/>
              <a:buNone/>
            </a:pPr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939006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BiC</a:t>
            </a:r>
            <a:endParaRPr lang="en-US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GB" dirty="0" smtClean="0"/>
              <a:t>Said to be statistically equivalent to k-fold cross-validation for optimal k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The derivation is… somewhat complex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BiC</a:t>
            </a:r>
            <a:r>
              <a:rPr lang="en-GB" dirty="0" smtClean="0"/>
              <a:t> is easier to compute than cross-validation, but different formulas must be used for different </a:t>
            </a:r>
            <a:r>
              <a:rPr lang="en-GB" dirty="0" err="1" smtClean="0"/>
              <a:t>modeling</a:t>
            </a:r>
            <a:r>
              <a:rPr lang="en-GB" dirty="0" smtClean="0"/>
              <a:t> frameworks</a:t>
            </a:r>
          </a:p>
          <a:p>
            <a:pPr lvl="1" eaLnBrk="1" hangingPunct="1"/>
            <a:r>
              <a:rPr lang="en-GB" dirty="0" smtClean="0"/>
              <a:t>No </a:t>
            </a:r>
            <a:r>
              <a:rPr lang="en-GB" dirty="0" err="1" smtClean="0"/>
              <a:t>BiC</a:t>
            </a:r>
            <a:r>
              <a:rPr lang="en-GB" dirty="0" smtClean="0"/>
              <a:t> formula available for many </a:t>
            </a:r>
            <a:r>
              <a:rPr lang="en-GB" dirty="0" err="1" smtClean="0"/>
              <a:t>modeling</a:t>
            </a:r>
            <a:r>
              <a:rPr lang="en-GB" dirty="0" smtClean="0"/>
              <a:t> frameworks</a:t>
            </a:r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78434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AIC</a:t>
            </a:r>
            <a:endParaRPr lang="en-US" dirty="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Alternative to </a:t>
            </a:r>
            <a:r>
              <a:rPr lang="en-GB" dirty="0" err="1" smtClean="0"/>
              <a:t>BiC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Stands for</a:t>
            </a:r>
          </a:p>
          <a:p>
            <a:pPr lvl="1"/>
            <a:r>
              <a:rPr lang="en-GB" dirty="0" smtClean="0"/>
              <a:t>An Information Criterion (</a:t>
            </a:r>
            <a:r>
              <a:rPr lang="en-GB" dirty="0" err="1" smtClean="0"/>
              <a:t>Akaike</a:t>
            </a:r>
            <a:r>
              <a:rPr lang="en-GB" dirty="0" smtClean="0"/>
              <a:t>, 1971)</a:t>
            </a:r>
          </a:p>
          <a:p>
            <a:pPr lvl="1"/>
            <a:r>
              <a:rPr lang="en-GB" dirty="0" err="1" smtClean="0"/>
              <a:t>Akaike’s</a:t>
            </a:r>
            <a:r>
              <a:rPr lang="en-GB" dirty="0" smtClean="0"/>
              <a:t> Information Criterion (</a:t>
            </a:r>
            <a:r>
              <a:rPr lang="en-GB" dirty="0" err="1" smtClean="0"/>
              <a:t>Akaike</a:t>
            </a:r>
            <a:r>
              <a:rPr lang="en-GB" dirty="0" smtClean="0"/>
              <a:t>, 1974)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r>
              <a:rPr lang="en-GB" dirty="0"/>
              <a:t>Makes </a:t>
            </a:r>
            <a:r>
              <a:rPr lang="en-GB" dirty="0" smtClean="0"/>
              <a:t>slightly different trade-off </a:t>
            </a:r>
            <a:r>
              <a:rPr lang="en-GB" dirty="0"/>
              <a:t>between goodness of fit and flexibility of fit (number of parameters)</a:t>
            </a:r>
          </a:p>
          <a:p>
            <a:pPr eaLnBrk="1" hangingPunct="1"/>
            <a:endParaRPr lang="en-GB" dirty="0" smtClean="0"/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644923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Said to be statistically equivalent to </a:t>
            </a:r>
            <a:r>
              <a:rPr lang="en-GB" dirty="0" smtClean="0"/>
              <a:t>Leave-Out-One-Cross-Validation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2352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“The aim of the Bayesian approach motivating BIC </a:t>
            </a:r>
            <a:r>
              <a:rPr lang="en-US" dirty="0" smtClean="0"/>
              <a:t>is to </a:t>
            </a:r>
            <a:r>
              <a:rPr lang="en-US" dirty="0"/>
              <a:t>identify the models with the highest probabilities of being the </a:t>
            </a:r>
            <a:r>
              <a:rPr lang="en-US" dirty="0" smtClean="0"/>
              <a:t>true model </a:t>
            </a:r>
            <a:r>
              <a:rPr lang="en-US" dirty="0"/>
              <a:t>for the data, assuming that one of the models </a:t>
            </a:r>
            <a:r>
              <a:rPr lang="en-US" dirty="0" smtClean="0"/>
              <a:t>under consideration </a:t>
            </a:r>
            <a:r>
              <a:rPr lang="en-US" dirty="0"/>
              <a:t>is true. The derivation of AIC, on the other hand, explicitly </a:t>
            </a:r>
            <a:r>
              <a:rPr lang="en-US" dirty="0" smtClean="0"/>
              <a:t>denies the </a:t>
            </a:r>
            <a:r>
              <a:rPr lang="en-US" dirty="0"/>
              <a:t>existence of an identiﬁable true model and instead uses expected prediction of future data as the key criterion of the adequacy of </a:t>
            </a:r>
            <a:r>
              <a:rPr lang="en-US" dirty="0" smtClean="0"/>
              <a:t>a model.” – </a:t>
            </a:r>
            <a:r>
              <a:rPr lang="en-US" dirty="0" err="1" smtClean="0"/>
              <a:t>Kuha</a:t>
            </a:r>
            <a:r>
              <a:rPr lang="en-US" dirty="0" smtClean="0"/>
              <a:t>,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417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“AIC  </a:t>
            </a:r>
            <a:r>
              <a:rPr lang="en-US" dirty="0"/>
              <a:t>aims  at </a:t>
            </a:r>
            <a:r>
              <a:rPr lang="en-US" dirty="0" err="1" smtClean="0"/>
              <a:t>minimising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Kullback-Leibler</a:t>
            </a:r>
            <a:r>
              <a:rPr lang="en-US" dirty="0"/>
              <a:t>  divergence between the true distribution and the estimate </a:t>
            </a:r>
            <a:r>
              <a:rPr lang="en-US" dirty="0" smtClean="0"/>
              <a:t>from </a:t>
            </a:r>
            <a:r>
              <a:rPr lang="en-US" dirty="0"/>
              <a:t>a candidate model  and BIC tries to select a model </a:t>
            </a:r>
            <a:r>
              <a:rPr lang="en-US" dirty="0" smtClean="0"/>
              <a:t>that </a:t>
            </a:r>
            <a:r>
              <a:rPr lang="en-US" dirty="0" err="1"/>
              <a:t>maximises</a:t>
            </a:r>
            <a:r>
              <a:rPr lang="en-US" dirty="0"/>
              <a:t>  the posterior model </a:t>
            </a:r>
            <a:r>
              <a:rPr lang="en-US" dirty="0" smtClean="0"/>
              <a:t>probability</a:t>
            </a:r>
            <a:r>
              <a:rPr lang="en-US" dirty="0"/>
              <a:t>” </a:t>
            </a:r>
            <a:r>
              <a:rPr lang="en-US" dirty="0" smtClean="0"/>
              <a:t>– Yang,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3273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“There has been a debate between </a:t>
            </a:r>
            <a:r>
              <a:rPr lang="en-US" dirty="0" smtClean="0"/>
              <a:t>AIC  </a:t>
            </a:r>
            <a:r>
              <a:rPr lang="en-US" dirty="0"/>
              <a:t>and BIC in the literature, </a:t>
            </a:r>
            <a:r>
              <a:rPr lang="en-US" dirty="0" smtClean="0"/>
              <a:t>centering </a:t>
            </a:r>
            <a:r>
              <a:rPr lang="en-US" dirty="0"/>
              <a:t>on  the issue of </a:t>
            </a:r>
            <a:r>
              <a:rPr lang="en-US" dirty="0" smtClean="0"/>
              <a:t>whether </a:t>
            </a:r>
            <a:r>
              <a:rPr lang="en-US" dirty="0"/>
              <a:t>the true model  is finite-dimensional or infinite-dimensional.  There  seems to be a </a:t>
            </a:r>
            <a:r>
              <a:rPr lang="en-US" dirty="0" smtClean="0"/>
              <a:t>consensus </a:t>
            </a:r>
            <a:r>
              <a:rPr lang="en-US" dirty="0"/>
              <a:t>that, for the former case, BIC  should be preferred, and AIC  should be chosen </a:t>
            </a:r>
            <a:r>
              <a:rPr lang="en-US" dirty="0" smtClean="0"/>
              <a:t>for </a:t>
            </a:r>
            <a:r>
              <a:rPr lang="en-US" dirty="0"/>
              <a:t>the latter</a:t>
            </a:r>
            <a:r>
              <a:rPr lang="en-US" dirty="0" smtClean="0"/>
              <a:t>.” – Yang,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37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Nyardely</a:t>
            </a:r>
            <a:r>
              <a:rPr lang="en-US" dirty="0" smtClean="0"/>
              <a:t>, </a:t>
            </a:r>
            <a:r>
              <a:rPr lang="en-US" dirty="0" err="1" smtClean="0"/>
              <a:t>Nyardely</a:t>
            </a:r>
            <a:r>
              <a:rPr lang="en-US" dirty="0" smtClean="0"/>
              <a:t>, </a:t>
            </a:r>
            <a:r>
              <a:rPr lang="en-US" dirty="0" err="1" smtClean="0"/>
              <a:t>Nyoo</a:t>
            </a:r>
            <a:r>
              <a:rPr lang="en-US" dirty="0" smtClean="0"/>
              <a:t> ” – Moore, 2003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362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049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627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Monday, February 6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/>
              <a:t>Knowledge Structure (Q-Matrices, POKS, LFA)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Barnes, T. (2005) The Q-matrix Method: Mining Student Response Data for Knowledge. </a:t>
            </a:r>
            <a:r>
              <a:rPr lang="en-US" i="1" dirty="0"/>
              <a:t>Proceedings of the Workshop on Educational Data Mining at the Annual Meeting of the American Association for Artificial Intelligence</a:t>
            </a:r>
            <a:r>
              <a:rPr lang="en-US" i="1" dirty="0" smtClean="0"/>
              <a:t>.</a:t>
            </a:r>
            <a:endParaRPr lang="en-US" dirty="0"/>
          </a:p>
          <a:p>
            <a:r>
              <a:rPr lang="en-US" dirty="0" err="1"/>
              <a:t>Desmarais</a:t>
            </a:r>
            <a:r>
              <a:rPr lang="en-US" dirty="0"/>
              <a:t>, M.C., </a:t>
            </a:r>
            <a:r>
              <a:rPr lang="en-US" dirty="0" err="1"/>
              <a:t>Meshkinfam</a:t>
            </a:r>
            <a:r>
              <a:rPr lang="en-US" dirty="0"/>
              <a:t>, P., Gagnon, M. (2006) Learned Student Models with Item to Item Knowledge Structures. </a:t>
            </a:r>
            <a:r>
              <a:rPr lang="en-US" i="1" dirty="0"/>
              <a:t>User Modeling and User-Adapted Interaction</a:t>
            </a:r>
            <a:r>
              <a:rPr lang="en-US" dirty="0"/>
              <a:t>, 16, 5, 403-434. </a:t>
            </a:r>
          </a:p>
          <a:p>
            <a:r>
              <a:rPr lang="en-US" dirty="0"/>
              <a:t>Cen, H., </a:t>
            </a:r>
            <a:r>
              <a:rPr lang="en-US" dirty="0" err="1"/>
              <a:t>Koedinger</a:t>
            </a:r>
            <a:r>
              <a:rPr lang="en-US" dirty="0"/>
              <a:t>, K., Junker, B. (2006) Learning Factors Analysis – A General Method for Cognitive Model Evaluation and </a:t>
            </a:r>
            <a:r>
              <a:rPr lang="en-US" dirty="0" err="1"/>
              <a:t>Improvement.</a:t>
            </a:r>
            <a:r>
              <a:rPr lang="en-US" i="1" dirty="0" err="1"/>
              <a:t>Proceedings</a:t>
            </a:r>
            <a:r>
              <a:rPr lang="en-US" i="1" dirty="0"/>
              <a:t> of the International Conference on Intelligent Tutoring Systems</a:t>
            </a:r>
            <a:r>
              <a:rPr lang="en-US" dirty="0"/>
              <a:t>, 164-175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/>
              <a:t>2. KNOWLEDGE STRUCTURE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4390</TotalTime>
  <Words>2090</Words>
  <Application>Microsoft Office PowerPoint</Application>
  <PresentationFormat>On-screen Show (4:3)</PresentationFormat>
  <Paragraphs>832</Paragraphs>
  <Slides>103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Office Theme</vt:lpstr>
      <vt:lpstr>Advanced Methods and Analysis for the Learning and Social Sciences</vt:lpstr>
      <vt:lpstr>Today’s Class</vt:lpstr>
      <vt:lpstr>Accuracy</vt:lpstr>
      <vt:lpstr>Accuracy</vt:lpstr>
      <vt:lpstr>Accuracy</vt:lpstr>
      <vt:lpstr>Accuracy</vt:lpstr>
      <vt:lpstr>Non-even assignment to categories</vt:lpstr>
      <vt:lpstr>Kappa</vt:lpstr>
      <vt:lpstr>Kappa</vt:lpstr>
      <vt:lpstr>Kappa</vt:lpstr>
      <vt:lpstr>Cohen’s (1960) Kappa</vt:lpstr>
      <vt:lpstr>Expected agreement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So is that any good?</vt:lpstr>
      <vt:lpstr>Interpreting Kappa</vt:lpstr>
      <vt:lpstr>Kappa&lt;0</vt:lpstr>
      <vt:lpstr>0&lt;Kappa&lt;1</vt:lpstr>
      <vt:lpstr>0&lt;Kappa&lt;1</vt:lpstr>
      <vt:lpstr>0&lt;Kappa&lt;1</vt:lpstr>
      <vt:lpstr>Landis &amp; Koch’s (1977) scale</vt:lpstr>
      <vt:lpstr>Why is there no standard?</vt:lpstr>
      <vt:lpstr>Because of this…</vt:lpstr>
      <vt:lpstr>Kappa</vt:lpstr>
      <vt:lpstr>Kappa</vt:lpstr>
      <vt:lpstr>ROC</vt:lpstr>
      <vt:lpstr>ROC</vt:lpstr>
      <vt:lpstr>ROC</vt:lpstr>
      <vt:lpstr>Example</vt:lpstr>
      <vt:lpstr>ROC</vt:lpstr>
      <vt:lpstr>Threshold = 0.5</vt:lpstr>
      <vt:lpstr>Threshold = 0.6</vt:lpstr>
      <vt:lpstr>Four possibilities</vt:lpstr>
      <vt:lpstr>Which is Which for Threshold = 0.6?</vt:lpstr>
      <vt:lpstr>Which is Which for Threshold = 0.5?</vt:lpstr>
      <vt:lpstr>Which is Which for Threshold = 0.9?</vt:lpstr>
      <vt:lpstr>Which is Which for Threshold = 0.11?</vt:lpstr>
      <vt:lpstr>ROC curve</vt:lpstr>
      <vt:lpstr>Example</vt:lpstr>
      <vt:lpstr>What does the pink line represent?</vt:lpstr>
      <vt:lpstr>What does the dashed line represent?</vt:lpstr>
      <vt:lpstr>Is this a good model or a bad model?</vt:lpstr>
      <vt:lpstr>Let’s draw an ROC curve  on the whiteboard</vt:lpstr>
      <vt:lpstr>What does this ROC curve mean?</vt:lpstr>
      <vt:lpstr>What does this ROC curve mean?</vt:lpstr>
      <vt:lpstr>What does this ROC curve mean?</vt:lpstr>
      <vt:lpstr>What does this ROC curve mean?</vt:lpstr>
      <vt:lpstr>What does this ROC curve mean?</vt:lpstr>
      <vt:lpstr>ROC curves</vt:lpstr>
      <vt:lpstr>A’</vt:lpstr>
      <vt:lpstr>Let’s compute A’ for this data (at least in part)</vt:lpstr>
      <vt:lpstr>A’</vt:lpstr>
      <vt:lpstr>Equations</vt:lpstr>
      <vt:lpstr>Comparing Two Models (ANY two models)</vt:lpstr>
      <vt:lpstr>Comparing Model to Chance</vt:lpstr>
      <vt:lpstr>Is the previous A’ we computed significantly better than chance?</vt:lpstr>
      <vt:lpstr>Complication</vt:lpstr>
      <vt:lpstr>A’</vt:lpstr>
      <vt:lpstr>Notes</vt:lpstr>
      <vt:lpstr>A’ and Kappa</vt:lpstr>
      <vt:lpstr>A’ and Kappa</vt:lpstr>
      <vt:lpstr>A’</vt:lpstr>
      <vt:lpstr>A’</vt:lpstr>
      <vt:lpstr>Precision and Recall</vt:lpstr>
      <vt:lpstr>What do these mean?</vt:lpstr>
      <vt:lpstr>What do these mean?</vt:lpstr>
      <vt:lpstr>Precision-Recall Curves</vt:lpstr>
      <vt:lpstr>What does this PRC curve mean?</vt:lpstr>
      <vt:lpstr>What does this PRC curve mean?</vt:lpstr>
      <vt:lpstr>What does this PRC curve mean?</vt:lpstr>
      <vt:lpstr>ROC versus PRC: Which algorithm is better?</vt:lpstr>
      <vt:lpstr>Precision and Recall: Comments? Questions?</vt:lpstr>
      <vt:lpstr>BiC and friends</vt:lpstr>
      <vt:lpstr>BiC</vt:lpstr>
      <vt:lpstr>BiC</vt:lpstr>
      <vt:lpstr>BiC</vt:lpstr>
      <vt:lpstr>AIC</vt:lpstr>
      <vt:lpstr>AIC</vt:lpstr>
      <vt:lpstr>Which one should you use?</vt:lpstr>
      <vt:lpstr>Which one should you use?</vt:lpstr>
      <vt:lpstr>Which one should you use?</vt:lpstr>
      <vt:lpstr>Which one should you use?</vt:lpstr>
      <vt:lpstr>Information Criteria</vt:lpstr>
      <vt:lpstr>Diagnostic Metrics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530</cp:revision>
  <dcterms:created xsi:type="dcterms:W3CDTF">2010-01-07T20:34:12Z</dcterms:created>
  <dcterms:modified xsi:type="dcterms:W3CDTF">2012-01-31T17:44:57Z</dcterms:modified>
</cp:coreProperties>
</file>