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1"/>
  </p:notesMasterIdLst>
  <p:sldIdLst>
    <p:sldId id="256" r:id="rId2"/>
    <p:sldId id="257" r:id="rId3"/>
    <p:sldId id="530" r:id="rId4"/>
    <p:sldId id="531" r:id="rId5"/>
    <p:sldId id="533" r:id="rId6"/>
    <p:sldId id="532" r:id="rId7"/>
    <p:sldId id="534" r:id="rId8"/>
    <p:sldId id="535" r:id="rId9"/>
    <p:sldId id="537" r:id="rId10"/>
    <p:sldId id="582" r:id="rId11"/>
    <p:sldId id="538" r:id="rId12"/>
    <p:sldId id="539" r:id="rId13"/>
    <p:sldId id="540" r:id="rId14"/>
    <p:sldId id="541" r:id="rId15"/>
    <p:sldId id="553" r:id="rId16"/>
    <p:sldId id="556" r:id="rId17"/>
    <p:sldId id="555" r:id="rId18"/>
    <p:sldId id="557" r:id="rId19"/>
    <p:sldId id="542" r:id="rId20"/>
    <p:sldId id="543" r:id="rId21"/>
    <p:sldId id="544" r:id="rId22"/>
    <p:sldId id="546" r:id="rId23"/>
    <p:sldId id="547" r:id="rId24"/>
    <p:sldId id="548" r:id="rId25"/>
    <p:sldId id="549" r:id="rId26"/>
    <p:sldId id="550" r:id="rId27"/>
    <p:sldId id="551" r:id="rId28"/>
    <p:sldId id="552" r:id="rId29"/>
    <p:sldId id="554" r:id="rId30"/>
    <p:sldId id="559" r:id="rId31"/>
    <p:sldId id="560" r:id="rId32"/>
    <p:sldId id="561" r:id="rId33"/>
    <p:sldId id="562" r:id="rId34"/>
    <p:sldId id="558" r:id="rId35"/>
    <p:sldId id="581" r:id="rId36"/>
    <p:sldId id="563" r:id="rId37"/>
    <p:sldId id="564" r:id="rId38"/>
    <p:sldId id="583" r:id="rId39"/>
    <p:sldId id="565" r:id="rId40"/>
    <p:sldId id="566" r:id="rId41"/>
    <p:sldId id="567" r:id="rId42"/>
    <p:sldId id="568" r:id="rId43"/>
    <p:sldId id="569" r:id="rId44"/>
    <p:sldId id="570" r:id="rId45"/>
    <p:sldId id="571" r:id="rId46"/>
    <p:sldId id="572" r:id="rId47"/>
    <p:sldId id="573" r:id="rId48"/>
    <p:sldId id="574" r:id="rId49"/>
    <p:sldId id="575" r:id="rId50"/>
    <p:sldId id="576" r:id="rId51"/>
    <p:sldId id="577" r:id="rId52"/>
    <p:sldId id="578" r:id="rId53"/>
    <p:sldId id="579" r:id="rId54"/>
    <p:sldId id="580" r:id="rId55"/>
    <p:sldId id="485" r:id="rId56"/>
    <p:sldId id="529" r:id="rId57"/>
    <p:sldId id="584" r:id="rId58"/>
    <p:sldId id="528" r:id="rId59"/>
    <p:sldId id="301" r:id="rId6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51" autoAdjust="0"/>
    <p:restoredTop sz="90072" autoAdjust="0"/>
  </p:normalViewPr>
  <p:slideViewPr>
    <p:cSldViewPr>
      <p:cViewPr>
        <p:scale>
          <a:sx n="71" d="100"/>
          <a:sy n="71" d="100"/>
        </p:scale>
        <p:origin x="-600" y="-3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4/18/2012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4/18/2012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4/18/2012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4/18/2012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4/18/2012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4/18/2012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4/18/2012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4/18/2012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pringerlink.com/index/c5047h0084528056.pdf" TargetMode="External"/><Relationship Id="rId2" Type="http://schemas.openxmlformats.org/officeDocument/2006/relationships/hyperlink" Target="http://www.jstor.org/stable/10.2307/3548200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bmj-ebmh.highwire.org/content/10/2/34.extract" TargetMode="External"/><Relationship Id="rId4" Type="http://schemas.openxmlformats.org/officeDocument/2006/relationships/hyperlink" Target="http://www.bmj.com/content/316/7139/1236.short" TargetMode="Externa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Advanced Methods and Analysis for the Learning and Social Sciences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PSY505</a:t>
            </a:r>
            <a:br>
              <a:rPr lang="en-US" dirty="0" smtClean="0"/>
            </a:br>
            <a:r>
              <a:rPr lang="en-US" dirty="0" smtClean="0"/>
              <a:t>Spring term, 2012</a:t>
            </a:r>
          </a:p>
          <a:p>
            <a:r>
              <a:rPr lang="en-US" dirty="0" smtClean="0"/>
              <a:t>April 18, 2012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Post-hoc Adjustments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you run 20 statistical tests, you get a statistically significant effect in one of them</a:t>
            </a:r>
          </a:p>
          <a:p>
            <a:endParaRPr lang="en-US" dirty="0"/>
          </a:p>
          <a:p>
            <a:r>
              <a:rPr lang="en-US" dirty="0" smtClean="0"/>
              <a:t>If you report that effect in isolation, as if it were significant, you add junk to the open literature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12229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Problem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illustrate this, let’s run a simulation a few times, and do a probability estimation</a:t>
            </a:r>
          </a:p>
          <a:p>
            <a:endParaRPr lang="en-US" dirty="0"/>
          </a:p>
          <a:p>
            <a:r>
              <a:rPr lang="en-US" dirty="0" smtClean="0"/>
              <a:t>spurious-effect-v1.xlsx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5723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Comes from the paradigm of conducting a single statistical significance test</a:t>
            </a:r>
          </a:p>
          <a:p>
            <a:endParaRPr lang="en-US" dirty="0"/>
          </a:p>
          <a:p>
            <a:r>
              <a:rPr lang="en-US" dirty="0" smtClean="0"/>
              <a:t>How many papers have just one statistical significance test?</a:t>
            </a:r>
          </a:p>
          <a:p>
            <a:endParaRPr lang="en-US" dirty="0"/>
          </a:p>
          <a:p>
            <a:r>
              <a:rPr lang="en-US" dirty="0" smtClean="0"/>
              <a:t>How big is the risk if you run two tests, or eight tests?</a:t>
            </a:r>
          </a:p>
          <a:p>
            <a:pPr lvl="1"/>
            <a:r>
              <a:rPr lang="en-US" dirty="0" smtClean="0"/>
              <a:t>Back to the simulation!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6533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Adjust for the probability that your results are due to chance, using a </a:t>
            </a:r>
            <a:r>
              <a:rPr lang="en-US" i="1" dirty="0" smtClean="0"/>
              <a:t>post-hoc control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60890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 paradigms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FWER –</a:t>
            </a:r>
            <a:r>
              <a:rPr lang="en-US" dirty="0" smtClean="0"/>
              <a:t> </a:t>
            </a:r>
            <a:r>
              <a:rPr lang="en-US" dirty="0" err="1" smtClean="0"/>
              <a:t>Familywise</a:t>
            </a:r>
            <a:r>
              <a:rPr lang="en-US" dirty="0" smtClean="0"/>
              <a:t> Error Rate</a:t>
            </a:r>
          </a:p>
          <a:p>
            <a:pPr lvl="1"/>
            <a:r>
              <a:rPr lang="en-US" dirty="0" smtClean="0"/>
              <a:t>Control for the probability that any of your tests are falsely claimed to be significant (Type I Error)</a:t>
            </a:r>
          </a:p>
          <a:p>
            <a:endParaRPr lang="en-US" dirty="0"/>
          </a:p>
          <a:p>
            <a:r>
              <a:rPr lang="en-US" b="1" dirty="0" smtClean="0"/>
              <a:t>FDR – </a:t>
            </a:r>
            <a:r>
              <a:rPr lang="en-US" dirty="0" smtClean="0"/>
              <a:t>False Discovery Rate</a:t>
            </a:r>
          </a:p>
          <a:p>
            <a:pPr lvl="1"/>
            <a:r>
              <a:rPr lang="en-US" dirty="0" smtClean="0"/>
              <a:t>Control for the overall rate of false discoveries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3398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Bonferroni</a:t>
            </a:r>
            <a:r>
              <a:rPr lang="en-US" dirty="0" smtClean="0"/>
              <a:t> Correction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 descr="http://upload.wikimedia.org/wikipedia/commons/thumb/d/de/Carlo_Emilio_Bonferroni.jpg/160px-Carlo_Emilio_Bonferron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4514290"/>
            <a:ext cx="1524000" cy="2352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17953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Bonferroni</a:t>
            </a:r>
            <a:r>
              <a:rPr lang="en-US" dirty="0" smtClean="0"/>
              <a:t> Correction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Ironically, derived by Miller rather than </a:t>
            </a:r>
            <a:r>
              <a:rPr lang="en-US" dirty="0" err="1" smtClean="0"/>
              <a:t>Bonferroni</a:t>
            </a:r>
            <a:endParaRPr lang="en-US" dirty="0" smtClean="0"/>
          </a:p>
          <a:p>
            <a:endParaRPr lang="en-US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5447440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Bonferroni</a:t>
            </a:r>
            <a:r>
              <a:rPr lang="en-US" dirty="0" smtClean="0"/>
              <a:t> Correction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Ironically, derived by Miller rather than </a:t>
            </a:r>
            <a:r>
              <a:rPr lang="en-US" dirty="0" err="1" smtClean="0"/>
              <a:t>Bonferroni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Also ironically, there appear to be no pictures of Miller on the internet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1765266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Bonferroni</a:t>
            </a:r>
            <a:r>
              <a:rPr lang="en-US" dirty="0" smtClean="0"/>
              <a:t> Correction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classic example of Stigler’s Law of </a:t>
            </a:r>
            <a:r>
              <a:rPr lang="en-US" dirty="0" err="1" smtClean="0"/>
              <a:t>Eponomy</a:t>
            </a:r>
            <a:endParaRPr lang="en-US" dirty="0" smtClean="0"/>
          </a:p>
          <a:p>
            <a:pPr lvl="1"/>
            <a:r>
              <a:rPr lang="en-US" dirty="0" smtClean="0"/>
              <a:t>“No </a:t>
            </a:r>
            <a:r>
              <a:rPr lang="en-US" dirty="0"/>
              <a:t>scientific discovery is named after its original </a:t>
            </a:r>
            <a:r>
              <a:rPr lang="en-US" dirty="0" smtClean="0"/>
              <a:t>discoverer”</a:t>
            </a:r>
            <a:endParaRPr lang="en-US" dirty="0"/>
          </a:p>
        </p:txBody>
      </p:sp>
      <p:pic>
        <p:nvPicPr>
          <p:cNvPr id="4" name="Picture 2" descr="Stephen M. Stigl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4514849"/>
            <a:ext cx="1828800" cy="2343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48053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Bonferroni</a:t>
            </a:r>
            <a:r>
              <a:rPr lang="en-US" dirty="0" smtClean="0"/>
              <a:t> Correction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classic example of Stigler’s Law of </a:t>
            </a:r>
            <a:r>
              <a:rPr lang="en-US" dirty="0" err="1" smtClean="0"/>
              <a:t>Eponomy</a:t>
            </a:r>
            <a:endParaRPr lang="en-US" dirty="0" smtClean="0"/>
          </a:p>
          <a:p>
            <a:pPr lvl="1"/>
            <a:r>
              <a:rPr lang="en-US" dirty="0" smtClean="0"/>
              <a:t>“No </a:t>
            </a:r>
            <a:r>
              <a:rPr lang="en-US" dirty="0"/>
              <a:t>scientific discovery is named after its original </a:t>
            </a:r>
            <a:r>
              <a:rPr lang="en-US" dirty="0" smtClean="0"/>
              <a:t>discoverer”</a:t>
            </a:r>
          </a:p>
          <a:p>
            <a:pPr lvl="1"/>
            <a:r>
              <a:rPr lang="en-US" dirty="0"/>
              <a:t>Stigler’s Law of </a:t>
            </a:r>
            <a:r>
              <a:rPr lang="en-US" dirty="0" err="1" smtClean="0"/>
              <a:t>Eponomy</a:t>
            </a:r>
            <a:r>
              <a:rPr lang="en-US" dirty="0" smtClean="0"/>
              <a:t> proposed by </a:t>
            </a:r>
            <a:br>
              <a:rPr lang="en-US" dirty="0" smtClean="0"/>
            </a:br>
            <a:r>
              <a:rPr lang="en-US" dirty="0" smtClean="0"/>
              <a:t>Robert Merton</a:t>
            </a:r>
            <a:endParaRPr lang="en-US" dirty="0"/>
          </a:p>
        </p:txBody>
      </p:sp>
      <p:pic>
        <p:nvPicPr>
          <p:cNvPr id="2050" name="Picture 2" descr="http://upload.wikimedia.org/wikipedia/en/thumb/0/08/Robert_K_Merton.jpg/220px-Robert_K_Mert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4396395"/>
            <a:ext cx="1752600" cy="2461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00197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Bonferroni</a:t>
            </a:r>
            <a:r>
              <a:rPr lang="en-US" dirty="0" smtClean="0"/>
              <a:t> Correction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If you are conducting </a:t>
            </a:r>
            <a:r>
              <a:rPr lang="en-US" i="1" dirty="0" smtClean="0"/>
              <a:t>n </a:t>
            </a:r>
            <a:r>
              <a:rPr lang="en-US" dirty="0" smtClean="0"/>
              <a:t>different statistical tests on the same data set</a:t>
            </a:r>
          </a:p>
          <a:p>
            <a:endParaRPr lang="en-US" dirty="0"/>
          </a:p>
          <a:p>
            <a:r>
              <a:rPr lang="en-US" dirty="0" smtClean="0"/>
              <a:t>Adjust your significance criterion </a:t>
            </a:r>
            <a:r>
              <a:rPr lang="en-US" dirty="0" smtClean="0">
                <a:latin typeface="Symbol" pitchFamily="18" charset="2"/>
              </a:rPr>
              <a:t>a</a:t>
            </a:r>
            <a:r>
              <a:rPr lang="en-US" dirty="0" smtClean="0"/>
              <a:t> to be</a:t>
            </a:r>
          </a:p>
          <a:p>
            <a:pPr lvl="1"/>
            <a:r>
              <a:rPr lang="en-US" dirty="0">
                <a:latin typeface="Symbol" pitchFamily="18" charset="2"/>
              </a:rPr>
              <a:t>a</a:t>
            </a:r>
            <a:r>
              <a:rPr lang="en-US" dirty="0" smtClean="0"/>
              <a:t> / n</a:t>
            </a:r>
          </a:p>
          <a:p>
            <a:pPr lvl="1"/>
            <a:endParaRPr lang="en-US" dirty="0"/>
          </a:p>
          <a:p>
            <a:r>
              <a:rPr lang="en-US" dirty="0" smtClean="0"/>
              <a:t>E.g. For 4 statistical tests, use statistical significance criterion of 0.0125 rather than 0.05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58855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Bonferroni</a:t>
            </a:r>
            <a:r>
              <a:rPr lang="en-US" dirty="0" smtClean="0"/>
              <a:t> Correction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1" indent="-342900">
              <a:buFont typeface="Arial" pitchFamily="34" charset="0"/>
              <a:buChar char="•"/>
            </a:pPr>
            <a:r>
              <a:rPr lang="en-US" dirty="0" smtClean="0"/>
              <a:t>Sometimes instead expressed by multiplying p * n, and keeping statistical significance criterion </a:t>
            </a:r>
            <a:r>
              <a:rPr lang="en-US" dirty="0">
                <a:latin typeface="Symbol" pitchFamily="18" charset="2"/>
              </a:rPr>
              <a:t>a</a:t>
            </a:r>
            <a:r>
              <a:rPr lang="en-US" dirty="0" smtClean="0"/>
              <a:t> = 0.05</a:t>
            </a:r>
          </a:p>
          <a:p>
            <a:pPr marL="342900" lvl="1" indent="-342900">
              <a:buFont typeface="Arial" pitchFamily="34" charset="0"/>
              <a:buChar char="•"/>
            </a:pPr>
            <a:endParaRPr lang="en-US" dirty="0"/>
          </a:p>
          <a:p>
            <a:pPr marL="342900" lvl="1" indent="-342900">
              <a:buFont typeface="Arial" pitchFamily="34" charset="0"/>
              <a:buChar char="•"/>
            </a:pPr>
            <a:r>
              <a:rPr lang="en-US" dirty="0" smtClean="0"/>
              <a:t>Mathematically equivalent…</a:t>
            </a:r>
          </a:p>
          <a:p>
            <a:pPr marL="742950" lvl="2" indent="-342900"/>
            <a:r>
              <a:rPr lang="en-US" dirty="0" smtClean="0"/>
              <a:t>As long as you don’t try to treat p like a probability afterwards… or meta-analyze it… etc., etc.</a:t>
            </a:r>
          </a:p>
          <a:p>
            <a:pPr marL="742950" lvl="2" indent="-342900"/>
            <a:r>
              <a:rPr lang="en-US" dirty="0" smtClean="0"/>
              <a:t>For one thing, can produce p values over 1, which doesn’t really make sense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5799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Bonferroni</a:t>
            </a:r>
            <a:r>
              <a:rPr lang="en-US" dirty="0" smtClean="0"/>
              <a:t> Correction: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Five tests</a:t>
            </a:r>
          </a:p>
          <a:p>
            <a:pPr lvl="1"/>
            <a:r>
              <a:rPr lang="en-US" dirty="0" smtClean="0"/>
              <a:t>p=0.04, p=0.12, p=0.18, p=0.33, p=0.55</a:t>
            </a:r>
          </a:p>
          <a:p>
            <a:endParaRPr lang="en-US" dirty="0" smtClean="0"/>
          </a:p>
          <a:p>
            <a:r>
              <a:rPr lang="en-US" dirty="0" smtClean="0"/>
              <a:t>Five corrections</a:t>
            </a:r>
          </a:p>
          <a:p>
            <a:pPr lvl="1"/>
            <a:r>
              <a:rPr lang="en-US" dirty="0" smtClean="0"/>
              <a:t>All p compared to </a:t>
            </a:r>
            <a:r>
              <a:rPr lang="en-US" dirty="0" smtClean="0">
                <a:latin typeface="Symbol" pitchFamily="18" charset="2"/>
              </a:rPr>
              <a:t>a</a:t>
            </a:r>
            <a:r>
              <a:rPr lang="en-US" dirty="0" smtClean="0"/>
              <a:t>= 0.01</a:t>
            </a:r>
          </a:p>
          <a:p>
            <a:pPr lvl="1"/>
            <a:r>
              <a:rPr lang="en-US" dirty="0" smtClean="0"/>
              <a:t>None significant anymore</a:t>
            </a:r>
          </a:p>
          <a:p>
            <a:pPr lvl="1"/>
            <a:r>
              <a:rPr lang="en-US" dirty="0" smtClean="0"/>
              <a:t>p=0.04 seen as being due to chance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9022383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Bonferroni</a:t>
            </a:r>
            <a:r>
              <a:rPr lang="en-US" dirty="0" smtClean="0"/>
              <a:t> Correction: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Five tests</a:t>
            </a:r>
          </a:p>
          <a:p>
            <a:pPr lvl="1"/>
            <a:r>
              <a:rPr lang="en-US" dirty="0" smtClean="0"/>
              <a:t>p=0.04, p=0.12, p=0.18, p=0.33, p=0.55</a:t>
            </a:r>
          </a:p>
          <a:p>
            <a:endParaRPr lang="en-US" dirty="0" smtClean="0"/>
          </a:p>
          <a:p>
            <a:r>
              <a:rPr lang="en-US" dirty="0" smtClean="0"/>
              <a:t>Five corrections</a:t>
            </a:r>
          </a:p>
          <a:p>
            <a:pPr lvl="1"/>
            <a:r>
              <a:rPr lang="en-US" dirty="0" smtClean="0"/>
              <a:t>All p compared to </a:t>
            </a:r>
            <a:r>
              <a:rPr lang="en-US" dirty="0" smtClean="0">
                <a:latin typeface="Symbol" pitchFamily="18" charset="2"/>
              </a:rPr>
              <a:t>a</a:t>
            </a:r>
            <a:r>
              <a:rPr lang="en-US" dirty="0" smtClean="0"/>
              <a:t>= 0.01</a:t>
            </a:r>
          </a:p>
          <a:p>
            <a:pPr lvl="1"/>
            <a:r>
              <a:rPr lang="en-US" dirty="0" smtClean="0"/>
              <a:t>None significant anymore</a:t>
            </a:r>
          </a:p>
          <a:p>
            <a:pPr lvl="1"/>
            <a:r>
              <a:rPr lang="en-US" dirty="0" smtClean="0"/>
              <a:t>p=0.04 seen as being due to chance</a:t>
            </a:r>
          </a:p>
          <a:p>
            <a:pPr lvl="1"/>
            <a:r>
              <a:rPr lang="en-US" dirty="0" smtClean="0"/>
              <a:t>Does this seem right?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582419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Bonferroni</a:t>
            </a:r>
            <a:r>
              <a:rPr lang="en-US" dirty="0" smtClean="0"/>
              <a:t> Correction: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Five tests</a:t>
            </a:r>
          </a:p>
          <a:p>
            <a:pPr lvl="1"/>
            <a:r>
              <a:rPr lang="en-US" dirty="0" smtClean="0"/>
              <a:t>p=0.001, p=0.011, p=0.02, p=0.03, p=0.04</a:t>
            </a:r>
          </a:p>
          <a:p>
            <a:endParaRPr lang="en-US" dirty="0" smtClean="0"/>
          </a:p>
          <a:p>
            <a:r>
              <a:rPr lang="en-US" dirty="0" smtClean="0"/>
              <a:t>Five corrections</a:t>
            </a:r>
          </a:p>
          <a:p>
            <a:pPr lvl="1"/>
            <a:r>
              <a:rPr lang="en-US" dirty="0" smtClean="0"/>
              <a:t>All p compared to </a:t>
            </a:r>
            <a:r>
              <a:rPr lang="en-US" dirty="0" smtClean="0">
                <a:latin typeface="Symbol" pitchFamily="18" charset="2"/>
              </a:rPr>
              <a:t>a</a:t>
            </a:r>
            <a:r>
              <a:rPr lang="en-US" dirty="0" smtClean="0"/>
              <a:t>= 0.01</a:t>
            </a:r>
          </a:p>
          <a:p>
            <a:pPr lvl="1"/>
            <a:r>
              <a:rPr lang="en-US" dirty="0" smtClean="0"/>
              <a:t>Only p=0.001 still significant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4243228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Bonferroni</a:t>
            </a:r>
            <a:r>
              <a:rPr lang="en-US" dirty="0" smtClean="0"/>
              <a:t> Correction: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Five tests</a:t>
            </a:r>
          </a:p>
          <a:p>
            <a:pPr lvl="1"/>
            <a:r>
              <a:rPr lang="en-US" dirty="0" smtClean="0"/>
              <a:t>p=0.001, p=0.011, p=0.02, p=0.03, p=0.04</a:t>
            </a:r>
          </a:p>
          <a:p>
            <a:endParaRPr lang="en-US" dirty="0" smtClean="0"/>
          </a:p>
          <a:p>
            <a:r>
              <a:rPr lang="en-US" dirty="0" smtClean="0"/>
              <a:t>Five corrections</a:t>
            </a:r>
          </a:p>
          <a:p>
            <a:pPr lvl="1"/>
            <a:r>
              <a:rPr lang="en-US" dirty="0" smtClean="0"/>
              <a:t>All p compared to </a:t>
            </a:r>
            <a:r>
              <a:rPr lang="en-US" dirty="0" smtClean="0">
                <a:latin typeface="Symbol" pitchFamily="18" charset="2"/>
              </a:rPr>
              <a:t>a</a:t>
            </a:r>
            <a:r>
              <a:rPr lang="en-US" dirty="0" smtClean="0"/>
              <a:t>= 0.01</a:t>
            </a:r>
          </a:p>
          <a:p>
            <a:pPr lvl="1"/>
            <a:r>
              <a:rPr lang="en-US" dirty="0" smtClean="0"/>
              <a:t>Only p=0.001 still significant</a:t>
            </a:r>
          </a:p>
          <a:p>
            <a:pPr lvl="1"/>
            <a:r>
              <a:rPr lang="en-US" dirty="0" smtClean="0"/>
              <a:t>Does this seem right?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8155810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Bonferroni</a:t>
            </a:r>
            <a:r>
              <a:rPr lang="en-US" dirty="0" smtClean="0"/>
              <a:t> Correction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1" indent="-342900">
              <a:buFont typeface="Arial" pitchFamily="34" charset="0"/>
              <a:buChar char="•"/>
            </a:pPr>
            <a:r>
              <a:rPr lang="en-US" sz="3600" dirty="0" smtClean="0"/>
              <a:t>Advantages</a:t>
            </a:r>
          </a:p>
          <a:p>
            <a:pPr marL="342900" lvl="1" indent="-342900">
              <a:buFont typeface="Arial" pitchFamily="34" charset="0"/>
              <a:buChar char="•"/>
            </a:pPr>
            <a:endParaRPr lang="en-US" sz="3600" dirty="0"/>
          </a:p>
          <a:p>
            <a:pPr marL="342900" lvl="1" indent="-342900">
              <a:buFont typeface="Arial" pitchFamily="34" charset="0"/>
              <a:buChar char="•"/>
            </a:pPr>
            <a:r>
              <a:rPr lang="en-US" sz="3600" dirty="0" smtClean="0"/>
              <a:t>Disadvantages</a:t>
            </a:r>
            <a:endParaRPr lang="en-US" sz="3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13417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Bonferroni</a:t>
            </a:r>
            <a:r>
              <a:rPr lang="en-US" dirty="0" smtClean="0"/>
              <a:t> Correction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342900" lvl="1" indent="-342900">
              <a:buFont typeface="Arial" pitchFamily="34" charset="0"/>
              <a:buChar char="•"/>
            </a:pPr>
            <a:r>
              <a:rPr lang="en-US" sz="3600" dirty="0" smtClean="0"/>
              <a:t>Advantages</a:t>
            </a:r>
          </a:p>
          <a:p>
            <a:pPr marL="742950" lvl="2" indent="-342900"/>
            <a:r>
              <a:rPr lang="en-US" sz="3200" dirty="0" smtClean="0"/>
              <a:t>You can be “certain” that an effect is real if it makes it through this correction</a:t>
            </a:r>
          </a:p>
          <a:p>
            <a:pPr marL="742950" lvl="2" indent="-342900"/>
            <a:r>
              <a:rPr lang="en-US" sz="3200" dirty="0" smtClean="0"/>
              <a:t>Does not assume tests are independent (in the same data set, they probably aren’t!)</a:t>
            </a:r>
          </a:p>
          <a:p>
            <a:pPr marL="742950" lvl="2" indent="-342900"/>
            <a:endParaRPr lang="en-US" sz="3600" dirty="0"/>
          </a:p>
          <a:p>
            <a:pPr marL="342900" lvl="1" indent="-342900">
              <a:buFont typeface="Arial" pitchFamily="34" charset="0"/>
              <a:buChar char="•"/>
            </a:pPr>
            <a:r>
              <a:rPr lang="en-US" sz="3600" dirty="0" smtClean="0"/>
              <a:t>Disadvantages</a:t>
            </a:r>
          </a:p>
          <a:p>
            <a:pPr marL="742950" lvl="2" indent="-342900"/>
            <a:r>
              <a:rPr lang="en-US" sz="3200" dirty="0" smtClean="0"/>
              <a:t>Massively over-conservative</a:t>
            </a:r>
          </a:p>
          <a:p>
            <a:pPr marL="742950" lvl="2" indent="-342900"/>
            <a:r>
              <a:rPr lang="en-US" sz="3200" dirty="0" smtClean="0"/>
              <a:t>Essentially throws out every effect if you run a lot of tests</a:t>
            </a:r>
            <a:endParaRPr lang="en-US" sz="3200" dirty="0"/>
          </a:p>
          <a:p>
            <a:pPr marL="742950" lvl="2" indent="-342900"/>
            <a:endParaRPr lang="en-US" sz="3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32218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Often attacked these days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>
                <a:hlinkClick r:id="rId2"/>
              </a:rPr>
              <a:t>Arguments for rejecting the sequential </a:t>
            </a:r>
            <a:r>
              <a:rPr lang="en-US" b="1" dirty="0" err="1">
                <a:hlinkClick r:id="rId2"/>
              </a:rPr>
              <a:t>Bonferroni</a:t>
            </a:r>
            <a:r>
              <a:rPr lang="en-US" b="1" dirty="0">
                <a:hlinkClick r:id="rId2"/>
              </a:rPr>
              <a:t> </a:t>
            </a:r>
            <a:r>
              <a:rPr lang="en-US" dirty="0">
                <a:hlinkClick r:id="rId2"/>
              </a:rPr>
              <a:t>in ecological </a:t>
            </a:r>
            <a:r>
              <a:rPr lang="en-US" dirty="0" smtClean="0">
                <a:hlinkClick r:id="rId2"/>
              </a:rPr>
              <a:t>studies</a:t>
            </a:r>
            <a:r>
              <a:rPr lang="en-US" dirty="0" smtClean="0"/>
              <a:t>. MD </a:t>
            </a:r>
            <a:r>
              <a:rPr lang="en-US" dirty="0"/>
              <a:t>Moran - </a:t>
            </a:r>
            <a:r>
              <a:rPr lang="en-US" dirty="0" err="1"/>
              <a:t>Oikos</a:t>
            </a:r>
            <a:r>
              <a:rPr lang="en-US" dirty="0"/>
              <a:t>, 2003 - JSTOR</a:t>
            </a:r>
          </a:p>
          <a:p>
            <a:r>
              <a:rPr lang="en-US" dirty="0">
                <a:hlinkClick r:id="rId3"/>
              </a:rPr>
              <a:t>Beyond </a:t>
            </a:r>
            <a:r>
              <a:rPr lang="en-US" b="1" dirty="0" err="1">
                <a:hlinkClick r:id="rId3"/>
              </a:rPr>
              <a:t>Bonferroni</a:t>
            </a:r>
            <a:r>
              <a:rPr lang="en-US" dirty="0">
                <a:hlinkClick r:id="rId3"/>
              </a:rPr>
              <a:t>: less conservative analyses for conservation </a:t>
            </a:r>
            <a:r>
              <a:rPr lang="en-US" dirty="0" smtClean="0">
                <a:hlinkClick r:id="rId3"/>
              </a:rPr>
              <a:t>genetics</a:t>
            </a:r>
            <a:r>
              <a:rPr lang="en-US" dirty="0" smtClean="0"/>
              <a:t>. SR </a:t>
            </a:r>
            <a:r>
              <a:rPr lang="en-US" dirty="0" err="1"/>
              <a:t>Narum</a:t>
            </a:r>
            <a:r>
              <a:rPr lang="en-US" dirty="0"/>
              <a:t> - Conservation Genetics, 2006 </a:t>
            </a:r>
            <a:r>
              <a:rPr lang="en-US" dirty="0" smtClean="0"/>
              <a:t>– Springer</a:t>
            </a:r>
          </a:p>
          <a:p>
            <a:r>
              <a:rPr lang="en-US" dirty="0">
                <a:hlinkClick r:id="rId4"/>
              </a:rPr>
              <a:t>What's wrong with </a:t>
            </a:r>
            <a:r>
              <a:rPr lang="en-US" b="1" dirty="0" err="1">
                <a:hlinkClick r:id="rId4"/>
              </a:rPr>
              <a:t>Bonferroni</a:t>
            </a:r>
            <a:r>
              <a:rPr lang="en-US" b="1" dirty="0">
                <a:hlinkClick r:id="rId4"/>
              </a:rPr>
              <a:t> </a:t>
            </a:r>
            <a:r>
              <a:rPr lang="en-US" dirty="0" smtClean="0">
                <a:hlinkClick r:id="rId4"/>
              </a:rPr>
              <a:t>adjustments</a:t>
            </a:r>
            <a:r>
              <a:rPr lang="en-US" dirty="0" smtClean="0"/>
              <a:t>. TV </a:t>
            </a:r>
            <a:r>
              <a:rPr lang="en-US" dirty="0" err="1"/>
              <a:t>Perneger</a:t>
            </a:r>
            <a:r>
              <a:rPr lang="en-US" dirty="0"/>
              <a:t> - </a:t>
            </a:r>
            <a:r>
              <a:rPr lang="en-US" dirty="0" err="1"/>
              <a:t>Bmj</a:t>
            </a:r>
            <a:r>
              <a:rPr lang="en-US" dirty="0"/>
              <a:t>, 1998 - </a:t>
            </a:r>
            <a:r>
              <a:rPr lang="en-US" dirty="0" smtClean="0"/>
              <a:t>bmj.com</a:t>
            </a:r>
          </a:p>
          <a:p>
            <a:r>
              <a:rPr lang="en-US" dirty="0">
                <a:hlinkClick r:id="rId5"/>
              </a:rPr>
              <a:t>p Value fetishism and use </a:t>
            </a:r>
            <a:r>
              <a:rPr lang="en-US" dirty="0" smtClean="0">
                <a:hlinkClick r:id="rId5"/>
              </a:rPr>
              <a:t>of the</a:t>
            </a:r>
            <a:r>
              <a:rPr lang="en-US" dirty="0">
                <a:hlinkClick r:id="rId5"/>
              </a:rPr>
              <a:t> </a:t>
            </a:r>
            <a:r>
              <a:rPr lang="en-US" b="1" dirty="0" err="1">
                <a:hlinkClick r:id="rId5"/>
              </a:rPr>
              <a:t>Bonferroni</a:t>
            </a:r>
            <a:r>
              <a:rPr lang="en-US" b="1" dirty="0">
                <a:hlinkClick r:id="rId5"/>
              </a:rPr>
              <a:t> </a:t>
            </a:r>
            <a:r>
              <a:rPr lang="en-US" dirty="0" smtClean="0">
                <a:hlinkClick r:id="rId5"/>
              </a:rPr>
              <a:t>adjustment</a:t>
            </a:r>
            <a:r>
              <a:rPr lang="en-US" dirty="0" smtClean="0"/>
              <a:t>. JF </a:t>
            </a:r>
            <a:r>
              <a:rPr lang="en-US" dirty="0"/>
              <a:t>Morgan - Evidence Based Mental Health, 2007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48630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Holm Correction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Also called Holm-</a:t>
            </a:r>
            <a:r>
              <a:rPr lang="en-US" dirty="0" err="1" smtClean="0"/>
              <a:t>Bonferroni</a:t>
            </a:r>
            <a:r>
              <a:rPr lang="en-US" dirty="0" smtClean="0"/>
              <a:t> Correction</a:t>
            </a:r>
          </a:p>
          <a:p>
            <a:r>
              <a:rPr lang="en-US" dirty="0" smtClean="0"/>
              <a:t>And the </a:t>
            </a:r>
            <a:r>
              <a:rPr lang="en-US" dirty="0"/>
              <a:t>S</a:t>
            </a:r>
            <a:r>
              <a:rPr lang="en-US" dirty="0" smtClean="0"/>
              <a:t>imple Sequentially </a:t>
            </a:r>
            <a:r>
              <a:rPr lang="en-US" dirty="0" err="1" smtClean="0"/>
              <a:t>Rejective</a:t>
            </a:r>
            <a:r>
              <a:rPr lang="en-US" dirty="0" smtClean="0"/>
              <a:t> Multiple </a:t>
            </a:r>
            <a:r>
              <a:rPr lang="en-US" dirty="0"/>
              <a:t>T</a:t>
            </a:r>
            <a:r>
              <a:rPr lang="en-US" dirty="0" smtClean="0"/>
              <a:t>est Procedure</a:t>
            </a:r>
          </a:p>
          <a:p>
            <a:r>
              <a:rPr lang="en-US" dirty="0" smtClean="0"/>
              <a:t>And Holm’s Step-Down</a:t>
            </a:r>
          </a:p>
          <a:p>
            <a:r>
              <a:rPr lang="en-US" dirty="0" smtClean="0"/>
              <a:t>And the Sequential </a:t>
            </a:r>
            <a:r>
              <a:rPr lang="en-US" dirty="0" err="1" smtClean="0"/>
              <a:t>Bonferroni</a:t>
            </a:r>
            <a:r>
              <a:rPr lang="en-US" dirty="0" smtClean="0"/>
              <a:t> Procedure</a:t>
            </a:r>
          </a:p>
        </p:txBody>
      </p:sp>
    </p:spTree>
    <p:extLst>
      <p:ext uri="{BB962C8B-B14F-4D97-AF65-F5344CB8AC3E}">
        <p14:creationId xmlns:p14="http://schemas.microsoft.com/office/powerpoint/2010/main" val="12626920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Holm Correction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Order your n tests from most significant (lowest p) to least significant (highest p)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US" dirty="0" smtClean="0"/>
              <a:t>Test your first test according to significance criterion </a:t>
            </a:r>
            <a:r>
              <a:rPr lang="en-US" dirty="0">
                <a:latin typeface="Symbol" pitchFamily="18" charset="2"/>
              </a:rPr>
              <a:t>a</a:t>
            </a:r>
            <a:r>
              <a:rPr lang="en-US" dirty="0"/>
              <a:t> / n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US" dirty="0"/>
              <a:t>Test your </a:t>
            </a:r>
            <a:r>
              <a:rPr lang="en-US" dirty="0" smtClean="0"/>
              <a:t>second test </a:t>
            </a:r>
            <a:r>
              <a:rPr lang="en-US" dirty="0"/>
              <a:t>according to significance criterion </a:t>
            </a:r>
            <a:r>
              <a:rPr lang="en-US" dirty="0">
                <a:latin typeface="Symbol" pitchFamily="18" charset="2"/>
              </a:rPr>
              <a:t>a</a:t>
            </a:r>
            <a:r>
              <a:rPr lang="en-US" dirty="0"/>
              <a:t> / </a:t>
            </a:r>
            <a:r>
              <a:rPr lang="en-US" dirty="0" smtClean="0"/>
              <a:t>(n-1)</a:t>
            </a:r>
            <a:endParaRPr lang="en-US" dirty="0"/>
          </a:p>
          <a:p>
            <a:pPr marL="342900" lvl="1" indent="-342900">
              <a:buFont typeface="Arial" pitchFamily="34" charset="0"/>
              <a:buChar char="•"/>
            </a:pPr>
            <a:r>
              <a:rPr lang="en-US" dirty="0"/>
              <a:t>Test your </a:t>
            </a:r>
            <a:r>
              <a:rPr lang="en-US" dirty="0" smtClean="0"/>
              <a:t>third test </a:t>
            </a:r>
            <a:r>
              <a:rPr lang="en-US" dirty="0"/>
              <a:t>according to significance criterion </a:t>
            </a:r>
            <a:r>
              <a:rPr lang="en-US" dirty="0">
                <a:latin typeface="Symbol" pitchFamily="18" charset="2"/>
              </a:rPr>
              <a:t>a</a:t>
            </a:r>
            <a:r>
              <a:rPr lang="en-US" dirty="0"/>
              <a:t> / (</a:t>
            </a:r>
            <a:r>
              <a:rPr lang="en-US" dirty="0" smtClean="0"/>
              <a:t>n-2)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US" dirty="0" smtClean="0"/>
              <a:t>Quit as soon as a test is not significant</a:t>
            </a:r>
            <a:endParaRPr lang="en-US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6541452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Holm Correction: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Five tests</a:t>
            </a:r>
          </a:p>
          <a:p>
            <a:pPr lvl="1"/>
            <a:r>
              <a:rPr lang="en-US" dirty="0" smtClean="0"/>
              <a:t>p=0.001, p=0.01, p=0.02, p=0.03, p=0.04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1124406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Holm Correction: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Five tests</a:t>
            </a:r>
          </a:p>
          <a:p>
            <a:pPr lvl="1"/>
            <a:r>
              <a:rPr lang="en-US" dirty="0" smtClean="0"/>
              <a:t>p=0.001, p=0.011, p=0.02, p=0.03, p=0.04</a:t>
            </a:r>
          </a:p>
          <a:p>
            <a:endParaRPr lang="en-US" dirty="0" smtClean="0"/>
          </a:p>
          <a:p>
            <a:r>
              <a:rPr lang="en-US" dirty="0" smtClean="0"/>
              <a:t>First correction</a:t>
            </a:r>
          </a:p>
          <a:p>
            <a:pPr lvl="1"/>
            <a:r>
              <a:rPr lang="en-US" dirty="0" smtClean="0"/>
              <a:t>p = 0.001 compared to </a:t>
            </a:r>
            <a:r>
              <a:rPr lang="en-US" dirty="0" smtClean="0">
                <a:latin typeface="Symbol" pitchFamily="18" charset="2"/>
              </a:rPr>
              <a:t>a</a:t>
            </a:r>
            <a:r>
              <a:rPr lang="en-US" dirty="0" smtClean="0"/>
              <a:t>= 0.01</a:t>
            </a:r>
          </a:p>
          <a:p>
            <a:pPr lvl="1"/>
            <a:r>
              <a:rPr lang="en-US" dirty="0" smtClean="0"/>
              <a:t>Still significant!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6832370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Holm Correction: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Five tests</a:t>
            </a:r>
          </a:p>
          <a:p>
            <a:pPr lvl="1"/>
            <a:r>
              <a:rPr lang="en-US" dirty="0" smtClean="0"/>
              <a:t>p=0.001, p=0.011, p=0.02, p=0.03, p=0.04</a:t>
            </a:r>
          </a:p>
          <a:p>
            <a:endParaRPr lang="en-US" dirty="0" smtClean="0"/>
          </a:p>
          <a:p>
            <a:r>
              <a:rPr lang="en-US" dirty="0" smtClean="0"/>
              <a:t>Second correction</a:t>
            </a:r>
            <a:endParaRPr lang="en-US" dirty="0"/>
          </a:p>
          <a:p>
            <a:pPr lvl="1"/>
            <a:r>
              <a:rPr lang="en-US" dirty="0"/>
              <a:t>p = </a:t>
            </a:r>
            <a:r>
              <a:rPr lang="en-US" dirty="0" smtClean="0"/>
              <a:t>0.011 </a:t>
            </a:r>
            <a:r>
              <a:rPr lang="en-US" dirty="0"/>
              <a:t>compared to </a:t>
            </a:r>
            <a:r>
              <a:rPr lang="en-US" dirty="0">
                <a:latin typeface="Symbol" pitchFamily="18" charset="2"/>
              </a:rPr>
              <a:t>a</a:t>
            </a:r>
            <a:r>
              <a:rPr lang="en-US" dirty="0"/>
              <a:t>= </a:t>
            </a:r>
            <a:r>
              <a:rPr lang="en-US" dirty="0" smtClean="0"/>
              <a:t>0.0125</a:t>
            </a:r>
            <a:endParaRPr lang="en-US" dirty="0"/>
          </a:p>
          <a:p>
            <a:pPr lvl="1"/>
            <a:r>
              <a:rPr lang="en-US" dirty="0"/>
              <a:t>Still significant!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9270709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Holm Correction: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Five tests</a:t>
            </a:r>
          </a:p>
          <a:p>
            <a:pPr lvl="1"/>
            <a:r>
              <a:rPr lang="en-US" dirty="0" smtClean="0"/>
              <a:t>p=0.001, p=0.011, p=0.02, p=0.03, p=0.04</a:t>
            </a:r>
          </a:p>
          <a:p>
            <a:endParaRPr lang="en-US" dirty="0" smtClean="0"/>
          </a:p>
          <a:p>
            <a:r>
              <a:rPr lang="en-US" dirty="0" smtClean="0"/>
              <a:t>Third correction</a:t>
            </a:r>
            <a:endParaRPr lang="en-US" dirty="0"/>
          </a:p>
          <a:p>
            <a:pPr lvl="1"/>
            <a:r>
              <a:rPr lang="en-US" dirty="0"/>
              <a:t>p = </a:t>
            </a:r>
            <a:r>
              <a:rPr lang="en-US" dirty="0" smtClean="0"/>
              <a:t>0.02 </a:t>
            </a:r>
            <a:r>
              <a:rPr lang="en-US" dirty="0"/>
              <a:t>compared to </a:t>
            </a:r>
            <a:r>
              <a:rPr lang="en-US" dirty="0">
                <a:latin typeface="Symbol" pitchFamily="18" charset="2"/>
              </a:rPr>
              <a:t>a</a:t>
            </a:r>
            <a:r>
              <a:rPr lang="en-US" dirty="0"/>
              <a:t>= </a:t>
            </a:r>
            <a:r>
              <a:rPr lang="en-US" dirty="0" smtClean="0"/>
              <a:t>0.0166</a:t>
            </a:r>
            <a:endParaRPr lang="en-US" dirty="0"/>
          </a:p>
          <a:p>
            <a:pPr lvl="1"/>
            <a:r>
              <a:rPr lang="en-US" dirty="0" smtClean="0"/>
              <a:t>Not significant</a:t>
            </a:r>
            <a:endParaRPr lang="en-US" dirty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14489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Holm Correction: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Five tests</a:t>
            </a:r>
          </a:p>
          <a:p>
            <a:pPr lvl="1"/>
            <a:r>
              <a:rPr lang="en-US" dirty="0" smtClean="0"/>
              <a:t>p=0.001, p=0.011, p=0.02, p=0.03, p=0.04</a:t>
            </a:r>
          </a:p>
          <a:p>
            <a:endParaRPr lang="en-US" dirty="0" smtClean="0"/>
          </a:p>
          <a:p>
            <a:r>
              <a:rPr lang="en-US" dirty="0" smtClean="0"/>
              <a:t>Third correction</a:t>
            </a:r>
            <a:endParaRPr lang="en-US" dirty="0"/>
          </a:p>
          <a:p>
            <a:pPr lvl="1"/>
            <a:r>
              <a:rPr lang="en-US" dirty="0"/>
              <a:t>p = </a:t>
            </a:r>
            <a:r>
              <a:rPr lang="en-US" dirty="0" smtClean="0"/>
              <a:t>0.02 </a:t>
            </a:r>
            <a:r>
              <a:rPr lang="en-US" dirty="0"/>
              <a:t>compared to </a:t>
            </a:r>
            <a:r>
              <a:rPr lang="en-US" dirty="0">
                <a:latin typeface="Symbol" pitchFamily="18" charset="2"/>
              </a:rPr>
              <a:t>a</a:t>
            </a:r>
            <a:r>
              <a:rPr lang="en-US" dirty="0"/>
              <a:t>= </a:t>
            </a:r>
            <a:r>
              <a:rPr lang="en-US" dirty="0" smtClean="0"/>
              <a:t>0.0166</a:t>
            </a:r>
            <a:endParaRPr lang="en-US" dirty="0"/>
          </a:p>
          <a:p>
            <a:pPr lvl="1"/>
            <a:r>
              <a:rPr lang="en-US" dirty="0" smtClean="0"/>
              <a:t>Not significant</a:t>
            </a:r>
          </a:p>
          <a:p>
            <a:pPr lvl="1"/>
            <a:r>
              <a:rPr lang="en-US" dirty="0" smtClean="0"/>
              <a:t>p=0.03 and p=0.04 not tested</a:t>
            </a:r>
            <a:endParaRPr lang="en-US" dirty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42671970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Less Conservative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p=0.011 no longer seen as not statistically significant</a:t>
            </a:r>
          </a:p>
          <a:p>
            <a:endParaRPr lang="en-US" dirty="0"/>
          </a:p>
          <a:p>
            <a:r>
              <a:rPr lang="en-US" dirty="0" smtClean="0"/>
              <a:t>But p=0.02, p=0.03, p=0.04 still discarded</a:t>
            </a:r>
          </a:p>
          <a:p>
            <a:endParaRPr lang="en-US" dirty="0"/>
          </a:p>
          <a:p>
            <a:r>
              <a:rPr lang="en-US" dirty="0" smtClean="0"/>
              <a:t>Does this seem right?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832058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Tukey’s</a:t>
            </a:r>
            <a:r>
              <a:rPr lang="en-US" dirty="0" smtClean="0"/>
              <a:t> Honestly Significant Difference (HSD)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482594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Tukey’s</a:t>
            </a:r>
            <a:r>
              <a:rPr lang="en-US" dirty="0" smtClean="0"/>
              <a:t> HSD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Method for conducting post-hoc correction on ANOVA</a:t>
            </a:r>
          </a:p>
          <a:p>
            <a:endParaRPr lang="en-US" dirty="0"/>
          </a:p>
          <a:p>
            <a:r>
              <a:rPr lang="en-US" dirty="0" smtClean="0"/>
              <a:t>Typically used to assess significance of pair-wise comparisons, after conducting omnibus test</a:t>
            </a:r>
          </a:p>
          <a:p>
            <a:pPr lvl="1"/>
            <a:r>
              <a:rPr lang="en-US" dirty="0" smtClean="0"/>
              <a:t>E.g. We know there is an overall effect in our scaffolding * agent 2x2 comparison</a:t>
            </a:r>
          </a:p>
          <a:p>
            <a:pPr lvl="1"/>
            <a:r>
              <a:rPr lang="en-US" dirty="0" smtClean="0"/>
              <a:t>Now we can ask is </a:t>
            </a:r>
            <a:r>
              <a:rPr lang="en-US" dirty="0" err="1" smtClean="0"/>
              <a:t>Scaffolding+Agent</a:t>
            </a:r>
            <a:r>
              <a:rPr lang="en-US" dirty="0" smtClean="0"/>
              <a:t> better than Scaffolding + ~Agent, etc. etc.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834846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Tukey’s</a:t>
            </a:r>
            <a:r>
              <a:rPr lang="en-US" dirty="0" smtClean="0"/>
              <a:t> HSD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The t distribution is adjusted such that the number of means tested on is taken into account</a:t>
            </a:r>
          </a:p>
          <a:p>
            <a:r>
              <a:rPr lang="en-US" dirty="0" smtClean="0"/>
              <a:t>Effectively, the critical value for t goes up with the square root of the number of means tested on</a:t>
            </a:r>
          </a:p>
          <a:p>
            <a:r>
              <a:rPr lang="en-US" dirty="0" smtClean="0"/>
              <a:t>E.g. for 2x2 = 4 means, critical t needed is double</a:t>
            </a:r>
          </a:p>
          <a:p>
            <a:r>
              <a:rPr lang="en-US" dirty="0" smtClean="0"/>
              <a:t>E.g. for 3x3 = 9 means, critical t needed is triple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550198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Tukey’s</a:t>
            </a:r>
            <a:r>
              <a:rPr lang="en-US" dirty="0" smtClean="0"/>
              <a:t> HSD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Not quite as over-conservative as </a:t>
            </a:r>
            <a:r>
              <a:rPr lang="en-US" dirty="0" err="1" smtClean="0"/>
              <a:t>Bonferroni</a:t>
            </a:r>
            <a:r>
              <a:rPr lang="en-US" dirty="0" smtClean="0"/>
              <a:t>, but errs in the same fashion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81059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FWER Corrections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Sidak</a:t>
            </a:r>
            <a:r>
              <a:rPr lang="en-US" dirty="0" smtClean="0"/>
              <a:t> Correction</a:t>
            </a:r>
          </a:p>
          <a:p>
            <a:pPr lvl="1"/>
            <a:r>
              <a:rPr lang="en-US" dirty="0" smtClean="0"/>
              <a:t>Less conservative than </a:t>
            </a:r>
            <a:r>
              <a:rPr lang="en-US" dirty="0" err="1" smtClean="0"/>
              <a:t>Bonferroni</a:t>
            </a:r>
            <a:endParaRPr lang="en-US" dirty="0" smtClean="0"/>
          </a:p>
          <a:p>
            <a:pPr lvl="1"/>
            <a:r>
              <a:rPr lang="en-US" dirty="0" smtClean="0"/>
              <a:t>Assumes independence between tests</a:t>
            </a:r>
          </a:p>
          <a:p>
            <a:pPr lvl="1"/>
            <a:r>
              <a:rPr lang="en-US" dirty="0"/>
              <a:t>O</a:t>
            </a:r>
            <a:r>
              <a:rPr lang="en-US" dirty="0" smtClean="0"/>
              <a:t>ften an undesirable assumption</a:t>
            </a:r>
          </a:p>
          <a:p>
            <a:r>
              <a:rPr lang="en-US" dirty="0" smtClean="0"/>
              <a:t>Hochberg’s </a:t>
            </a:r>
            <a:r>
              <a:rPr lang="en-US" dirty="0"/>
              <a:t>Procedure/</a:t>
            </a:r>
            <a:r>
              <a:rPr lang="en-US" dirty="0" err="1"/>
              <a:t>Simes</a:t>
            </a:r>
            <a:r>
              <a:rPr lang="en-US" dirty="0"/>
              <a:t> Procedure</a:t>
            </a:r>
          </a:p>
          <a:p>
            <a:pPr lvl="1"/>
            <a:r>
              <a:rPr lang="en-US" dirty="0"/>
              <a:t>Corrects for number of expected true hypotheses rather than total number of tests</a:t>
            </a:r>
          </a:p>
          <a:p>
            <a:pPr lvl="1"/>
            <a:r>
              <a:rPr lang="en-US" dirty="0"/>
              <a:t>Led in the direction of FDR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904439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 Comments?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32245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FDR Correction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http://upload.wikimedia.org/wikipedia/commons/thumb/b/b8/FDR_in_1933.jpg/220px-FDR_in_193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8500" y="4391025"/>
            <a:ext cx="2095500" cy="2466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614281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FDR Correction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Different paradigm, probably a better match to the original conception of statistical significance</a:t>
            </a:r>
          </a:p>
        </p:txBody>
      </p:sp>
    </p:spTree>
    <p:extLst>
      <p:ext uri="{BB962C8B-B14F-4D97-AF65-F5344CB8AC3E}">
        <p14:creationId xmlns:p14="http://schemas.microsoft.com/office/powerpoint/2010/main" val="233138352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Comparison of Paradigms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43943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Statistical significance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p&lt;0.05</a:t>
            </a:r>
          </a:p>
          <a:p>
            <a:endParaRPr lang="en-US" dirty="0"/>
          </a:p>
          <a:p>
            <a:r>
              <a:rPr lang="en-US" dirty="0" smtClean="0"/>
              <a:t>A test is treated as rejecting the null hypothesis if there is a probability of under 5% that the results could have occurred if there </a:t>
            </a:r>
            <a:r>
              <a:rPr lang="en-US" dirty="0"/>
              <a:t>were only </a:t>
            </a:r>
            <a:r>
              <a:rPr lang="en-US" dirty="0" smtClean="0"/>
              <a:t>random events going on</a:t>
            </a:r>
          </a:p>
          <a:p>
            <a:endParaRPr lang="en-US" dirty="0"/>
          </a:p>
          <a:p>
            <a:r>
              <a:rPr lang="en-US" dirty="0" smtClean="0"/>
              <a:t>This paradigm accepts from the beginning that we will accept junk (e.g. Type I error) 5% of the time</a:t>
            </a:r>
          </a:p>
        </p:txBody>
      </p:sp>
    </p:spTree>
    <p:extLst>
      <p:ext uri="{BB962C8B-B14F-4D97-AF65-F5344CB8AC3E}">
        <p14:creationId xmlns:p14="http://schemas.microsoft.com/office/powerpoint/2010/main" val="176649725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FWER Correction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p&lt;0.05</a:t>
            </a:r>
          </a:p>
          <a:p>
            <a:endParaRPr lang="en-US" dirty="0"/>
          </a:p>
          <a:p>
            <a:r>
              <a:rPr lang="en-US" dirty="0" smtClean="0"/>
              <a:t>Each test is treated as rejecting the null hypothesis if there is a probability of under 5% divided by N that the results could have occurred if there were only random events going on</a:t>
            </a:r>
          </a:p>
          <a:p>
            <a:endParaRPr lang="en-US" dirty="0"/>
          </a:p>
          <a:p>
            <a:r>
              <a:rPr lang="en-US" dirty="0"/>
              <a:t>This paradigm </a:t>
            </a:r>
            <a:r>
              <a:rPr lang="en-US" dirty="0" smtClean="0"/>
              <a:t>accepts junk far less than 5</a:t>
            </a:r>
            <a:r>
              <a:rPr lang="en-US" dirty="0"/>
              <a:t>% of the time</a:t>
            </a:r>
          </a:p>
        </p:txBody>
      </p:sp>
    </p:spTree>
    <p:extLst>
      <p:ext uri="{BB962C8B-B14F-4D97-AF65-F5344CB8AC3E}">
        <p14:creationId xmlns:p14="http://schemas.microsoft.com/office/powerpoint/2010/main" val="354362802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FDR Correction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p&lt;0.05</a:t>
            </a:r>
          </a:p>
          <a:p>
            <a:endParaRPr lang="en-US" dirty="0"/>
          </a:p>
          <a:p>
            <a:r>
              <a:rPr lang="en-US" dirty="0" smtClean="0"/>
              <a:t>Across tests, we will attempt to accept junk exactly 5% of the time</a:t>
            </a:r>
          </a:p>
          <a:p>
            <a:pPr lvl="1"/>
            <a:r>
              <a:rPr lang="en-US" dirty="0" smtClean="0"/>
              <a:t>Same degree of conservatism as the original conception of statistical significance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664913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Twenty tests, all p=0.05</a:t>
            </a:r>
          </a:p>
          <a:p>
            <a:endParaRPr lang="en-US" dirty="0"/>
          </a:p>
          <a:p>
            <a:r>
              <a:rPr lang="en-US" dirty="0" err="1" smtClean="0"/>
              <a:t>Bonferroni</a:t>
            </a:r>
            <a:r>
              <a:rPr lang="en-US" dirty="0" smtClean="0"/>
              <a:t> rejects all of them as non-significant</a:t>
            </a:r>
          </a:p>
          <a:p>
            <a:endParaRPr lang="en-US" dirty="0"/>
          </a:p>
          <a:p>
            <a:r>
              <a:rPr lang="en-US" dirty="0" smtClean="0"/>
              <a:t>FDR notes that we should have had 1 fake significant, and 20 significant results is a lot more than 1</a:t>
            </a:r>
          </a:p>
        </p:txBody>
      </p:sp>
    </p:spTree>
    <p:extLst>
      <p:ext uri="{BB962C8B-B14F-4D97-AF65-F5344CB8AC3E}">
        <p14:creationId xmlns:p14="http://schemas.microsoft.com/office/powerpoint/2010/main" val="194159681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FDR Procedure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Order your n tests from most significant (lowest p) to least significant (highest p)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US" dirty="0"/>
              <a:t>Test your first test according to significance criterion </a:t>
            </a:r>
            <a:r>
              <a:rPr lang="en-US" dirty="0" smtClean="0">
                <a:latin typeface="Symbol" pitchFamily="18" charset="2"/>
              </a:rPr>
              <a:t>a*1</a:t>
            </a:r>
            <a:r>
              <a:rPr lang="en-US" dirty="0" smtClean="0"/>
              <a:t> </a:t>
            </a:r>
            <a:r>
              <a:rPr lang="en-US" dirty="0"/>
              <a:t>/ </a:t>
            </a:r>
            <a:r>
              <a:rPr lang="en-US" dirty="0" smtClean="0"/>
              <a:t>n</a:t>
            </a:r>
            <a:endParaRPr lang="en-US" dirty="0"/>
          </a:p>
          <a:p>
            <a:pPr marL="342900" lvl="1" indent="-342900">
              <a:buFont typeface="Arial" pitchFamily="34" charset="0"/>
              <a:buChar char="•"/>
            </a:pPr>
            <a:r>
              <a:rPr lang="en-US" dirty="0"/>
              <a:t>Test your second test according to significance criterion </a:t>
            </a:r>
            <a:r>
              <a:rPr lang="en-US" dirty="0" smtClean="0">
                <a:latin typeface="Symbol" pitchFamily="18" charset="2"/>
              </a:rPr>
              <a:t>a*2</a:t>
            </a:r>
            <a:r>
              <a:rPr lang="en-US" dirty="0" smtClean="0"/>
              <a:t> </a:t>
            </a:r>
            <a:r>
              <a:rPr lang="en-US" dirty="0"/>
              <a:t>/ n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US" dirty="0"/>
              <a:t>Test your third test according to significance criterion </a:t>
            </a:r>
            <a:r>
              <a:rPr lang="en-US" dirty="0" smtClean="0">
                <a:latin typeface="Symbol" pitchFamily="18" charset="2"/>
              </a:rPr>
              <a:t>a*3</a:t>
            </a:r>
            <a:r>
              <a:rPr lang="en-US" dirty="0" smtClean="0"/>
              <a:t> </a:t>
            </a:r>
            <a:r>
              <a:rPr lang="en-US" dirty="0"/>
              <a:t>/ </a:t>
            </a:r>
            <a:r>
              <a:rPr lang="en-US" dirty="0" smtClean="0"/>
              <a:t>n</a:t>
            </a:r>
            <a:endParaRPr lang="en-US" dirty="0"/>
          </a:p>
          <a:p>
            <a:pPr marL="342900" lvl="1" indent="-342900">
              <a:buFont typeface="Arial" pitchFamily="34" charset="0"/>
              <a:buChar char="•"/>
            </a:pPr>
            <a:r>
              <a:rPr lang="en-US" dirty="0"/>
              <a:t>Quit as soon as a test is not significant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914344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FDR Correction: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Five tests</a:t>
            </a:r>
          </a:p>
          <a:p>
            <a:pPr lvl="1"/>
            <a:r>
              <a:rPr lang="en-US" dirty="0" smtClean="0"/>
              <a:t>p=0.001, p=0.011, p=0.02, p=0.03, p=0.04</a:t>
            </a:r>
          </a:p>
          <a:p>
            <a:endParaRPr lang="en-US" dirty="0" smtClean="0"/>
          </a:p>
          <a:p>
            <a:r>
              <a:rPr lang="en-US" dirty="0" smtClean="0"/>
              <a:t>First correction</a:t>
            </a:r>
          </a:p>
          <a:p>
            <a:pPr lvl="1"/>
            <a:r>
              <a:rPr lang="en-US" dirty="0" smtClean="0"/>
              <a:t>p = 0.001 compared to </a:t>
            </a:r>
            <a:r>
              <a:rPr lang="en-US" dirty="0" smtClean="0">
                <a:latin typeface="Symbol" pitchFamily="18" charset="2"/>
              </a:rPr>
              <a:t>a</a:t>
            </a:r>
            <a:r>
              <a:rPr lang="en-US" dirty="0" smtClean="0"/>
              <a:t>= 0.01</a:t>
            </a:r>
          </a:p>
          <a:p>
            <a:pPr lvl="1"/>
            <a:r>
              <a:rPr lang="en-US" dirty="0" smtClean="0"/>
              <a:t>Still significant!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43547468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FDR Correction: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Five tests</a:t>
            </a:r>
          </a:p>
          <a:p>
            <a:pPr lvl="1"/>
            <a:r>
              <a:rPr lang="en-US" dirty="0" smtClean="0"/>
              <a:t>p=0.001, p=0.011, p=0.02, p=0.03, p=0.04</a:t>
            </a:r>
          </a:p>
          <a:p>
            <a:endParaRPr lang="en-US" dirty="0" smtClean="0"/>
          </a:p>
          <a:p>
            <a:r>
              <a:rPr lang="en-US" dirty="0" smtClean="0"/>
              <a:t>Second correction</a:t>
            </a:r>
          </a:p>
          <a:p>
            <a:pPr lvl="1"/>
            <a:r>
              <a:rPr lang="en-US" dirty="0" smtClean="0"/>
              <a:t>p = 0.011 compared to </a:t>
            </a:r>
            <a:r>
              <a:rPr lang="en-US" dirty="0" smtClean="0">
                <a:latin typeface="Symbol" pitchFamily="18" charset="2"/>
              </a:rPr>
              <a:t>a</a:t>
            </a:r>
            <a:r>
              <a:rPr lang="en-US" dirty="0" smtClean="0"/>
              <a:t>= 0.02</a:t>
            </a:r>
          </a:p>
          <a:p>
            <a:pPr lvl="1"/>
            <a:r>
              <a:rPr lang="en-US" dirty="0" smtClean="0"/>
              <a:t>Still significant!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72636845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FDR Correction: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Five tests</a:t>
            </a:r>
          </a:p>
          <a:p>
            <a:pPr lvl="1"/>
            <a:r>
              <a:rPr lang="en-US" dirty="0" smtClean="0"/>
              <a:t>p=0.001, p=0.011, p=0.02, p=0.03, p=0.04</a:t>
            </a:r>
          </a:p>
          <a:p>
            <a:endParaRPr lang="en-US" dirty="0" smtClean="0"/>
          </a:p>
          <a:p>
            <a:r>
              <a:rPr lang="en-US" dirty="0" smtClean="0"/>
              <a:t>Third correction</a:t>
            </a:r>
          </a:p>
          <a:p>
            <a:pPr lvl="1"/>
            <a:r>
              <a:rPr lang="en-US" dirty="0" smtClean="0"/>
              <a:t>p = 0.02 compared to </a:t>
            </a:r>
            <a:r>
              <a:rPr lang="en-US" dirty="0" smtClean="0">
                <a:latin typeface="Symbol" pitchFamily="18" charset="2"/>
              </a:rPr>
              <a:t>a</a:t>
            </a:r>
            <a:r>
              <a:rPr lang="en-US" dirty="0" smtClean="0"/>
              <a:t>= 0.03</a:t>
            </a:r>
          </a:p>
          <a:p>
            <a:pPr lvl="1"/>
            <a:r>
              <a:rPr lang="en-US" dirty="0" smtClean="0"/>
              <a:t>Still significant!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16897359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FDR Correction: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Five tests</a:t>
            </a:r>
          </a:p>
          <a:p>
            <a:pPr lvl="1"/>
            <a:r>
              <a:rPr lang="en-US" dirty="0" smtClean="0"/>
              <a:t>p=0.001, p=0.011, p=0.02, p=0.03, p=0.04</a:t>
            </a:r>
          </a:p>
          <a:p>
            <a:endParaRPr lang="en-US" dirty="0" smtClean="0"/>
          </a:p>
          <a:p>
            <a:r>
              <a:rPr lang="en-US" dirty="0" smtClean="0"/>
              <a:t>Fourth correction</a:t>
            </a:r>
          </a:p>
          <a:p>
            <a:pPr lvl="1"/>
            <a:r>
              <a:rPr lang="en-US" dirty="0" smtClean="0"/>
              <a:t>p = 0.03 compared to </a:t>
            </a:r>
            <a:r>
              <a:rPr lang="en-US" dirty="0" smtClean="0">
                <a:latin typeface="Symbol" pitchFamily="18" charset="2"/>
              </a:rPr>
              <a:t>a</a:t>
            </a:r>
            <a:r>
              <a:rPr lang="en-US" dirty="0" smtClean="0"/>
              <a:t>= 0.04</a:t>
            </a:r>
          </a:p>
          <a:p>
            <a:pPr lvl="1"/>
            <a:r>
              <a:rPr lang="en-US" dirty="0" smtClean="0"/>
              <a:t>Still significant!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6202755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FDR Correction: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Five tests</a:t>
            </a:r>
          </a:p>
          <a:p>
            <a:pPr lvl="1"/>
            <a:r>
              <a:rPr lang="en-US" dirty="0" smtClean="0"/>
              <a:t>p=0.001, p=0.011, p=0.02, p=0.03, p=0.04</a:t>
            </a:r>
          </a:p>
          <a:p>
            <a:endParaRPr lang="en-US" dirty="0" smtClean="0"/>
          </a:p>
          <a:p>
            <a:r>
              <a:rPr lang="en-US" dirty="0" smtClean="0"/>
              <a:t>Fifth correction</a:t>
            </a:r>
          </a:p>
          <a:p>
            <a:pPr lvl="1"/>
            <a:r>
              <a:rPr lang="en-US" dirty="0" smtClean="0"/>
              <a:t>p = 0.04 compared to </a:t>
            </a:r>
            <a:r>
              <a:rPr lang="en-US" dirty="0" smtClean="0">
                <a:latin typeface="Symbol" pitchFamily="18" charset="2"/>
              </a:rPr>
              <a:t>a</a:t>
            </a:r>
            <a:r>
              <a:rPr lang="en-US" dirty="0" smtClean="0"/>
              <a:t>= 0.05</a:t>
            </a:r>
          </a:p>
          <a:p>
            <a:pPr lvl="1"/>
            <a:r>
              <a:rPr lang="en-US" dirty="0" smtClean="0"/>
              <a:t>Still significant!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3624868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FDR Correction: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Five tests</a:t>
            </a:r>
          </a:p>
          <a:p>
            <a:pPr lvl="1"/>
            <a:r>
              <a:rPr lang="en-US" dirty="0" smtClean="0"/>
              <a:t>p=0.04, p=0.12, p=0.18, p=0.33, p=0.55</a:t>
            </a:r>
          </a:p>
          <a:p>
            <a:endParaRPr lang="en-US" dirty="0" smtClean="0"/>
          </a:p>
          <a:p>
            <a:r>
              <a:rPr lang="en-US" dirty="0"/>
              <a:t>First correction</a:t>
            </a:r>
          </a:p>
          <a:p>
            <a:pPr lvl="1"/>
            <a:r>
              <a:rPr lang="en-US" dirty="0"/>
              <a:t>p = </a:t>
            </a:r>
            <a:r>
              <a:rPr lang="en-US" dirty="0" smtClean="0"/>
              <a:t>0.04 </a:t>
            </a:r>
            <a:r>
              <a:rPr lang="en-US" dirty="0"/>
              <a:t>compared to </a:t>
            </a:r>
            <a:r>
              <a:rPr lang="en-US" dirty="0">
                <a:latin typeface="Symbol" pitchFamily="18" charset="2"/>
              </a:rPr>
              <a:t>a</a:t>
            </a:r>
            <a:r>
              <a:rPr lang="en-US" dirty="0"/>
              <a:t>= 0.01</a:t>
            </a:r>
          </a:p>
          <a:p>
            <a:pPr lvl="1"/>
            <a:r>
              <a:rPr lang="en-US" dirty="0" smtClean="0"/>
              <a:t>Not significant; stop</a:t>
            </a:r>
            <a:endParaRPr lang="en-US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71585441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 these results compare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</a:t>
            </a:r>
            <a:r>
              <a:rPr lang="en-US" dirty="0" err="1" smtClean="0"/>
              <a:t>Bonferroni</a:t>
            </a:r>
            <a:r>
              <a:rPr lang="en-US" dirty="0" smtClean="0"/>
              <a:t> Correction</a:t>
            </a:r>
          </a:p>
          <a:p>
            <a:endParaRPr lang="en-US" dirty="0"/>
          </a:p>
          <a:p>
            <a:r>
              <a:rPr lang="en-US" dirty="0" smtClean="0"/>
              <a:t>To Holm Correction</a:t>
            </a:r>
          </a:p>
          <a:p>
            <a:endParaRPr lang="en-US" dirty="0" smtClean="0"/>
          </a:p>
          <a:p>
            <a:r>
              <a:rPr lang="en-US" dirty="0" smtClean="0"/>
              <a:t>To just accepting p&lt;0.05, no matter how many tests are run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587624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q value extension in FDR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 err="1" smtClean="0"/>
              <a:t>Storey</a:t>
            </a:r>
            <a:r>
              <a:rPr lang="en-US" dirty="0" smtClean="0"/>
              <a:t>, 2002)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Remember how </a:t>
            </a:r>
            <a:r>
              <a:rPr lang="en-US" dirty="0" err="1" smtClean="0"/>
              <a:t>Bonferroni</a:t>
            </a:r>
            <a:r>
              <a:rPr lang="en-US" dirty="0" smtClean="0"/>
              <a:t> Adjustments could either be made by adjusting </a:t>
            </a:r>
            <a:r>
              <a:rPr lang="en-US" dirty="0" smtClean="0">
                <a:latin typeface="Symbol" pitchFamily="18" charset="2"/>
              </a:rPr>
              <a:t>a</a:t>
            </a:r>
            <a:r>
              <a:rPr lang="en-US" dirty="0" smtClean="0"/>
              <a:t> or adjusting p?</a:t>
            </a:r>
          </a:p>
          <a:p>
            <a:endParaRPr lang="en-US" dirty="0" smtClean="0"/>
          </a:p>
          <a:p>
            <a:r>
              <a:rPr lang="en-US" dirty="0" smtClean="0"/>
              <a:t>There is a similar approach in FDR, where p values are transformed to q values</a:t>
            </a:r>
          </a:p>
          <a:p>
            <a:endParaRPr lang="en-US" dirty="0"/>
          </a:p>
          <a:p>
            <a:r>
              <a:rPr lang="en-US" dirty="0" smtClean="0"/>
              <a:t>Unlike in </a:t>
            </a:r>
            <a:r>
              <a:rPr lang="en-US" dirty="0" err="1" smtClean="0"/>
              <a:t>Bonferroni</a:t>
            </a:r>
            <a:r>
              <a:rPr lang="en-US" dirty="0" smtClean="0"/>
              <a:t>, q values can be interpreted the same way as p values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895899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q value extension in FDR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 err="1" smtClean="0"/>
              <a:t>Storey</a:t>
            </a:r>
            <a:r>
              <a:rPr lang="en-US" dirty="0" smtClean="0"/>
              <a:t>, 2002)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 = probability that </a:t>
            </a:r>
            <a:r>
              <a:rPr lang="en-US" dirty="0"/>
              <a:t>the results could have occurred if there </a:t>
            </a:r>
            <a:r>
              <a:rPr lang="en-US" dirty="0" smtClean="0"/>
              <a:t>were only </a:t>
            </a:r>
            <a:r>
              <a:rPr lang="en-US" dirty="0"/>
              <a:t>random events going on</a:t>
            </a:r>
          </a:p>
          <a:p>
            <a:endParaRPr lang="en-US" dirty="0"/>
          </a:p>
          <a:p>
            <a:r>
              <a:rPr lang="en-US" dirty="0" smtClean="0"/>
              <a:t>q = probability that the current test is a false discovery, given the post-hoc adjustment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898732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q value extension in FDR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 err="1" smtClean="0"/>
              <a:t>Storey</a:t>
            </a:r>
            <a:r>
              <a:rPr lang="en-US" dirty="0" smtClean="0"/>
              <a:t>, 2002)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q can actually be lower than p</a:t>
            </a:r>
          </a:p>
          <a:p>
            <a:endParaRPr lang="en-US" dirty="0"/>
          </a:p>
          <a:p>
            <a:r>
              <a:rPr lang="en-US" dirty="0" smtClean="0"/>
              <a:t>In the relatively unusual case where there are many statistically significant results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212475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 Comments?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42672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Asgn</a:t>
            </a:r>
            <a:r>
              <a:rPr lang="en-US" dirty="0" smtClean="0"/>
              <a:t>. 10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Kim, can you please go over your solution?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373102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Asgn</a:t>
            </a:r>
            <a:r>
              <a:rPr lang="en-US" dirty="0" smtClean="0"/>
              <a:t>. 11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 assignment 11!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629085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 need to move class next Monday to either Thursday or Friday</a:t>
            </a:r>
          </a:p>
          <a:p>
            <a:endParaRPr lang="en-US" dirty="0"/>
          </a:p>
          <a:p>
            <a:r>
              <a:rPr lang="en-US" dirty="0" smtClean="0"/>
              <a:t>What do folks prefer?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909137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81600"/>
          </a:xfrm>
        </p:spPr>
        <p:txBody>
          <a:bodyPr>
            <a:normAutofit fontScale="70000" lnSpcReduction="20000"/>
          </a:bodyPr>
          <a:lstStyle/>
          <a:p>
            <a:r>
              <a:rPr lang="en-US" smtClean="0"/>
              <a:t>Wednesday, April 25</a:t>
            </a:r>
            <a:endParaRPr lang="en-US" dirty="0" smtClean="0"/>
          </a:p>
          <a:p>
            <a:r>
              <a:rPr lang="en-US" dirty="0" smtClean="0"/>
              <a:t>3pm-5pm</a:t>
            </a:r>
          </a:p>
          <a:p>
            <a:r>
              <a:rPr lang="en-US" dirty="0" smtClean="0"/>
              <a:t>AK232</a:t>
            </a:r>
          </a:p>
          <a:p>
            <a:endParaRPr lang="en-US" dirty="0" smtClean="0"/>
          </a:p>
          <a:p>
            <a:r>
              <a:rPr lang="en-US" dirty="0" smtClean="0"/>
              <a:t>Social Network Analysis</a:t>
            </a:r>
          </a:p>
          <a:p>
            <a:endParaRPr lang="en-US" dirty="0"/>
          </a:p>
          <a:p>
            <a:r>
              <a:rPr lang="en-US" b="1" dirty="0" smtClean="0"/>
              <a:t>Readings</a:t>
            </a:r>
          </a:p>
          <a:p>
            <a:r>
              <a:rPr lang="en-US" dirty="0" err="1"/>
              <a:t>Haythornthwaite</a:t>
            </a:r>
            <a:r>
              <a:rPr lang="en-US" dirty="0"/>
              <a:t>, C. (2001) Exploring </a:t>
            </a:r>
            <a:r>
              <a:rPr lang="en-US" dirty="0" err="1"/>
              <a:t>Multiplexity</a:t>
            </a:r>
            <a:r>
              <a:rPr lang="en-US" dirty="0"/>
              <a:t>: Social Network Structures in a Computer-Supported Distance Learning Class. </a:t>
            </a:r>
            <a:r>
              <a:rPr lang="en-US" i="1" dirty="0"/>
              <a:t>The Information Society: An International Journal</a:t>
            </a:r>
            <a:r>
              <a:rPr lang="en-US" dirty="0"/>
              <a:t>, 17 (3), </a:t>
            </a:r>
            <a:r>
              <a:rPr lang="en-US" dirty="0" smtClean="0"/>
              <a:t>211-226.</a:t>
            </a:r>
            <a:endParaRPr lang="en-US" dirty="0"/>
          </a:p>
          <a:p>
            <a:r>
              <a:rPr lang="en-US" dirty="0"/>
              <a:t>Dawson, S. (2008) A study of the relationship between student social networks and sense of community. </a:t>
            </a:r>
            <a:r>
              <a:rPr lang="en-US" i="1" dirty="0"/>
              <a:t>Educational Technology &amp; Society</a:t>
            </a:r>
            <a:r>
              <a:rPr lang="en-US" dirty="0"/>
              <a:t>, 11(3),224-238.</a:t>
            </a:r>
          </a:p>
          <a:p>
            <a:endParaRPr lang="en-US" b="1" dirty="0" smtClean="0"/>
          </a:p>
          <a:p>
            <a:r>
              <a:rPr lang="en-US" b="1" dirty="0" smtClean="0"/>
              <a:t>Assignments </a:t>
            </a:r>
            <a:r>
              <a:rPr lang="en-US" b="1" dirty="0"/>
              <a:t>Due: </a:t>
            </a:r>
            <a:r>
              <a:rPr lang="en-US" dirty="0" smtClean="0"/>
              <a:t>None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0089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9849</TotalTime>
  <Words>1623</Words>
  <Application>Microsoft Office PowerPoint</Application>
  <PresentationFormat>On-screen Show (4:3)</PresentationFormat>
  <Paragraphs>297</Paragraphs>
  <Slides>59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59</vt:i4>
      </vt:variant>
    </vt:vector>
  </HeadingPairs>
  <TitlesOfParts>
    <vt:vector size="60" baseType="lpstr">
      <vt:lpstr>Office Theme</vt:lpstr>
      <vt:lpstr>Advanced Methods and Analysis for the Learning and Social Sciences</vt:lpstr>
      <vt:lpstr>Today’s Class</vt:lpstr>
      <vt:lpstr>The Problem</vt:lpstr>
      <vt:lpstr>The Problem</vt:lpstr>
      <vt:lpstr>The Problem</vt:lpstr>
      <vt:lpstr>The Solution</vt:lpstr>
      <vt:lpstr>Two paradigms</vt:lpstr>
      <vt:lpstr>Bonferroni Correction</vt:lpstr>
      <vt:lpstr>Bonferroni Correction</vt:lpstr>
      <vt:lpstr>Bonferroni Correction</vt:lpstr>
      <vt:lpstr>Bonferroni Correction</vt:lpstr>
      <vt:lpstr>Bonferroni Correction</vt:lpstr>
      <vt:lpstr>Bonferroni Correction</vt:lpstr>
      <vt:lpstr>Bonferroni Correction</vt:lpstr>
      <vt:lpstr>Bonferroni Correction: Example</vt:lpstr>
      <vt:lpstr>Bonferroni Correction: Example</vt:lpstr>
      <vt:lpstr>Bonferroni Correction: Example</vt:lpstr>
      <vt:lpstr>Bonferroni Correction: Example</vt:lpstr>
      <vt:lpstr>Bonferroni Correction</vt:lpstr>
      <vt:lpstr>Bonferroni Correction</vt:lpstr>
      <vt:lpstr>Often attacked these days</vt:lpstr>
      <vt:lpstr>Holm Correction</vt:lpstr>
      <vt:lpstr>Holm Correction</vt:lpstr>
      <vt:lpstr>Holm Correction: Example</vt:lpstr>
      <vt:lpstr>Holm Correction: Example</vt:lpstr>
      <vt:lpstr>Holm Correction: Example</vt:lpstr>
      <vt:lpstr>Holm Correction: Example</vt:lpstr>
      <vt:lpstr>Holm Correction: Example</vt:lpstr>
      <vt:lpstr>Less Conservative</vt:lpstr>
      <vt:lpstr>Tukey’s Honestly Significant Difference (HSD)</vt:lpstr>
      <vt:lpstr>Tukey’s HSD</vt:lpstr>
      <vt:lpstr>Tukey’s HSD</vt:lpstr>
      <vt:lpstr>Tukey’s HSD</vt:lpstr>
      <vt:lpstr>Other FWER Corrections</vt:lpstr>
      <vt:lpstr>Questions? Comments?</vt:lpstr>
      <vt:lpstr>FDR Correction</vt:lpstr>
      <vt:lpstr>FDR Correction</vt:lpstr>
      <vt:lpstr>Comparison of Paradigms</vt:lpstr>
      <vt:lpstr>Statistical significance</vt:lpstr>
      <vt:lpstr>FWER Correction</vt:lpstr>
      <vt:lpstr>FDR Correction</vt:lpstr>
      <vt:lpstr>Example</vt:lpstr>
      <vt:lpstr>FDR Procedure</vt:lpstr>
      <vt:lpstr>FDR Correction: Example</vt:lpstr>
      <vt:lpstr>FDR Correction: Example</vt:lpstr>
      <vt:lpstr>FDR Correction: Example</vt:lpstr>
      <vt:lpstr>FDR Correction: Example</vt:lpstr>
      <vt:lpstr>FDR Correction: Example</vt:lpstr>
      <vt:lpstr>FDR Correction: Example</vt:lpstr>
      <vt:lpstr>How do these results compare</vt:lpstr>
      <vt:lpstr>q value extension in FDR (Storey, 2002)</vt:lpstr>
      <vt:lpstr>q value extension in FDR (Storey, 2002)</vt:lpstr>
      <vt:lpstr>q value extension in FDR (Storey, 2002)</vt:lpstr>
      <vt:lpstr>Questions? Comments?</vt:lpstr>
      <vt:lpstr>Asgn. 10</vt:lpstr>
      <vt:lpstr>Asgn. 11</vt:lpstr>
      <vt:lpstr>Next Class</vt:lpstr>
      <vt:lpstr>Next Class</vt:lpstr>
      <vt:lpstr>The End</vt:lpstr>
    </vt:vector>
  </TitlesOfParts>
  <Company>Worcester Polytechnic Institute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Ryan Baker</cp:lastModifiedBy>
  <cp:revision>1097</cp:revision>
  <dcterms:created xsi:type="dcterms:W3CDTF">2010-01-07T20:34:12Z</dcterms:created>
  <dcterms:modified xsi:type="dcterms:W3CDTF">2012-04-18T18:07:20Z</dcterms:modified>
</cp:coreProperties>
</file>