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529" r:id="rId4"/>
    <p:sldId id="530" r:id="rId5"/>
    <p:sldId id="531" r:id="rId6"/>
    <p:sldId id="532" r:id="rId7"/>
    <p:sldId id="533" r:id="rId8"/>
    <p:sldId id="556" r:id="rId9"/>
    <p:sldId id="534" r:id="rId10"/>
    <p:sldId id="535" r:id="rId11"/>
    <p:sldId id="536" r:id="rId12"/>
    <p:sldId id="563" r:id="rId13"/>
    <p:sldId id="537" r:id="rId14"/>
    <p:sldId id="538" r:id="rId15"/>
    <p:sldId id="539" r:id="rId16"/>
    <p:sldId id="564" r:id="rId17"/>
    <p:sldId id="540" r:id="rId18"/>
    <p:sldId id="541" r:id="rId19"/>
    <p:sldId id="542" r:id="rId20"/>
    <p:sldId id="543" r:id="rId21"/>
    <p:sldId id="544" r:id="rId22"/>
    <p:sldId id="545" r:id="rId23"/>
    <p:sldId id="546" r:id="rId24"/>
    <p:sldId id="547" r:id="rId25"/>
    <p:sldId id="548" r:id="rId26"/>
    <p:sldId id="549" r:id="rId27"/>
    <p:sldId id="550" r:id="rId28"/>
    <p:sldId id="551" r:id="rId29"/>
    <p:sldId id="552" r:id="rId30"/>
    <p:sldId id="553" r:id="rId31"/>
    <p:sldId id="555" r:id="rId32"/>
    <p:sldId id="557" r:id="rId33"/>
    <p:sldId id="558" r:id="rId34"/>
    <p:sldId id="559" r:id="rId35"/>
    <p:sldId id="560" r:id="rId36"/>
    <p:sldId id="562" r:id="rId37"/>
    <p:sldId id="561" r:id="rId38"/>
    <p:sldId id="485" r:id="rId39"/>
    <p:sldId id="412" r:id="rId40"/>
    <p:sldId id="528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0072" autoAdjust="0"/>
  </p:normalViewPr>
  <p:slideViewPr>
    <p:cSldViewPr>
      <p:cViewPr>
        <p:scale>
          <a:sx n="71" d="100"/>
          <a:sy n="71" d="100"/>
        </p:scale>
        <p:origin x="-600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4/9/2012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divms.uiowa.edu/~rlenth/Power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uiowa.edu/~rlenth/Power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Advanced Methods and Analysis for the Learning and Social Sciences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PSY505</a:t>
            </a:r>
            <a:br>
              <a:rPr lang="en-US" dirty="0" smtClean="0"/>
            </a:br>
            <a:r>
              <a:rPr lang="en-US" dirty="0" smtClean="0"/>
              <a:t>Spring term, 2012</a:t>
            </a:r>
          </a:p>
          <a:p>
            <a:r>
              <a:rPr lang="en-US" dirty="0" smtClean="0"/>
              <a:t>April </a:t>
            </a:r>
            <a:r>
              <a:rPr lang="en-US" dirty="0" smtClean="0"/>
              <a:t>11, </a:t>
            </a:r>
            <a:r>
              <a:rPr lang="en-US" dirty="0" smtClean="0"/>
              <a:t>2012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Power Analysis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707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set of methods for determining</a:t>
            </a:r>
          </a:p>
          <a:p>
            <a:endParaRPr lang="en-US" dirty="0" smtClean="0"/>
          </a:p>
          <a:p>
            <a:r>
              <a:rPr lang="en-US" dirty="0" smtClean="0"/>
              <a:t>The probability that you will obtain a statistically significant result, assuming a true effect size and sample size of a certain magnitude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929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reverse</a:t>
            </a:r>
          </a:p>
          <a:p>
            <a:endParaRPr lang="en-US" dirty="0" smtClean="0"/>
          </a:p>
          <a:p>
            <a:r>
              <a:rPr lang="en-US" dirty="0" smtClean="0"/>
              <a:t>Given a certain true effect size, and a desired probability of obtaining a statistically significant result, what sample size is needed?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26891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Why? When?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might a researcher want to do each type of power analysis?</a:t>
            </a:r>
          </a:p>
          <a:p>
            <a:endParaRPr lang="en-US" dirty="0" smtClean="0"/>
          </a:p>
          <a:p>
            <a:r>
              <a:rPr lang="en-US" dirty="0" smtClean="0"/>
              <a:t>When might a researcher want to do each type of power analysis?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923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 size + Power --&gt; Sample Size</a:t>
            </a:r>
          </a:p>
          <a:p>
            <a:pPr lvl="1"/>
            <a:r>
              <a:rPr lang="en-US" dirty="0" smtClean="0"/>
              <a:t>Usually used before running study to pick sample size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527170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Effect </a:t>
            </a:r>
            <a:r>
              <a:rPr lang="en-US" dirty="0" smtClean="0"/>
              <a:t>size + Sample Size --&gt; </a:t>
            </a:r>
            <a:r>
              <a:rPr lang="en-US" dirty="0" smtClean="0"/>
              <a:t>Power</a:t>
            </a:r>
          </a:p>
          <a:p>
            <a:pPr lvl="1"/>
            <a:r>
              <a:rPr lang="en-US" dirty="0" smtClean="0"/>
              <a:t>Usually </a:t>
            </a:r>
            <a:r>
              <a:rPr lang="en-US" dirty="0" smtClean="0"/>
              <a:t>used after running study to explain to thesis committee why more subjects are </a:t>
            </a:r>
            <a:r>
              <a:rPr lang="en-US" dirty="0" smtClean="0"/>
              <a:t>needed</a:t>
            </a:r>
          </a:p>
          <a:p>
            <a:pPr lvl="1"/>
            <a:r>
              <a:rPr lang="en-US" dirty="0" smtClean="0"/>
              <a:t>Can also be used to choose between or justify choice of statistical test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713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computed from</a:t>
            </a:r>
          </a:p>
          <a:p>
            <a:pPr lvl="1"/>
            <a:r>
              <a:rPr lang="en-US" dirty="0" smtClean="0"/>
              <a:t>“Effect Size”/ Cohen’s d</a:t>
            </a:r>
          </a:p>
          <a:p>
            <a:pPr lvl="2"/>
            <a:r>
              <a:rPr lang="en-US" dirty="0" smtClean="0"/>
              <a:t>(M1 – M2)/ (pooled SD, e.g. </a:t>
            </a:r>
            <a:r>
              <a:rPr lang="en-US" dirty="0" smtClean="0">
                <a:latin typeface="Symbol" pitchFamily="18" charset="2"/>
              </a:rPr>
              <a:t>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r</a:t>
            </a:r>
          </a:p>
          <a:p>
            <a:pPr lvl="1"/>
            <a:r>
              <a:rPr lang="en-US" dirty="0" smtClean="0"/>
              <a:t>Difference in two r values</a:t>
            </a:r>
          </a:p>
          <a:p>
            <a:pPr lvl="1"/>
            <a:r>
              <a:rPr lang="en-US" dirty="0" smtClean="0"/>
              <a:t>And several other metrics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830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computed for</a:t>
            </a:r>
          </a:p>
          <a:p>
            <a:pPr lvl="1"/>
            <a:r>
              <a:rPr lang="en-US" dirty="0" smtClean="0"/>
              <a:t>Single-group t-test</a:t>
            </a:r>
          </a:p>
          <a:p>
            <a:pPr lvl="1"/>
            <a:r>
              <a:rPr lang="en-US" dirty="0" smtClean="0"/>
              <a:t>Two-group t-test</a:t>
            </a:r>
          </a:p>
          <a:p>
            <a:pPr lvl="1"/>
            <a:r>
              <a:rPr lang="en-US" dirty="0" smtClean="0"/>
              <a:t>Paired t-test</a:t>
            </a:r>
          </a:p>
          <a:p>
            <a:pPr lvl="1"/>
            <a:r>
              <a:rPr lang="en-US" dirty="0" smtClean="0"/>
              <a:t>F test</a:t>
            </a:r>
          </a:p>
          <a:p>
            <a:pPr lvl="1"/>
            <a:r>
              <a:rPr lang="en-US" dirty="0" smtClean="0"/>
              <a:t>Sign test</a:t>
            </a:r>
          </a:p>
          <a:p>
            <a:pPr lvl="1"/>
            <a:r>
              <a:rPr lang="en-US" dirty="0" smtClean="0"/>
              <a:t>Etc., etc., etc.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42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Mathematical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 for different statistical tests and </a:t>
            </a:r>
            <a:r>
              <a:rPr lang="en-US" dirty="0" smtClean="0"/>
              <a:t>metrics</a:t>
            </a:r>
            <a:br>
              <a:rPr lang="en-US" dirty="0" smtClean="0"/>
            </a:br>
            <a:r>
              <a:rPr lang="en-US" dirty="0" smtClean="0"/>
              <a:t>(see </a:t>
            </a:r>
            <a:r>
              <a:rPr lang="en-US" dirty="0" err="1" smtClean="0"/>
              <a:t>Lachin</a:t>
            </a:r>
            <a:r>
              <a:rPr lang="en-US" dirty="0" smtClean="0"/>
              <a:t> paper for several examples)</a:t>
            </a:r>
            <a:endParaRPr lang="en-US" dirty="0" smtClean="0"/>
          </a:p>
          <a:p>
            <a:r>
              <a:rPr lang="en-US" dirty="0" smtClean="0"/>
              <a:t>Possible to do this in online power calculators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338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Given the sample size, true effect size, and true standard deviation</a:t>
            </a:r>
          </a:p>
          <a:p>
            <a:endParaRPr lang="en-US" dirty="0"/>
          </a:p>
          <a:p>
            <a:r>
              <a:rPr lang="en-US" dirty="0" smtClean="0"/>
              <a:t>Every time you run the study you will get a different exact result, governed by the true standard deviation and sample size</a:t>
            </a:r>
          </a:p>
          <a:p>
            <a:endParaRPr lang="en-US" dirty="0"/>
          </a:p>
          <a:p>
            <a:r>
              <a:rPr lang="en-US" dirty="0" smtClean="0"/>
              <a:t>With power analysis, you can determine the probability that you’ll get</a:t>
            </a:r>
          </a:p>
          <a:p>
            <a:pPr lvl="1"/>
            <a:r>
              <a:rPr lang="en-US" dirty="0" smtClean="0"/>
              <a:t>a sample effect size in the range you want</a:t>
            </a:r>
          </a:p>
          <a:p>
            <a:pPr lvl="1"/>
            <a:r>
              <a:rPr lang="en-US" dirty="0" smtClean="0"/>
              <a:t>a statistically significant result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230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Sign Test Example</a:t>
            </a:r>
            <a:br>
              <a:rPr lang="en-US" dirty="0" smtClean="0"/>
            </a:br>
            <a:r>
              <a:rPr lang="en-US" dirty="0" smtClean="0"/>
              <a:t>(Courtesy of John McDonald)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500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inomial graph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28600"/>
            <a:ext cx="8727534" cy="6629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822619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Binomial graph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28600"/>
            <a:ext cx="8382000" cy="64256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159256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Monte Carlo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test: Is the group mean greater or less than zero?</a:t>
            </a:r>
          </a:p>
          <a:p>
            <a:endParaRPr lang="en-US" dirty="0"/>
          </a:p>
          <a:p>
            <a:r>
              <a:rPr lang="en-US" dirty="0" smtClean="0"/>
              <a:t>Let’s compare to online power calculator at </a:t>
            </a:r>
          </a:p>
          <a:p>
            <a:r>
              <a:rPr lang="en-US" dirty="0">
                <a:hlinkClick r:id="rId2"/>
              </a:rPr>
              <a:t>http://www.divms.uiowa.edu/~rlenth/Power/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9645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good value for power?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Conventionally, power = 0.80 is treated as “good”</a:t>
            </a:r>
          </a:p>
          <a:p>
            <a:endParaRPr lang="en-US" dirty="0" smtClean="0"/>
          </a:p>
          <a:p>
            <a:r>
              <a:rPr lang="en-US" dirty="0" smtClean="0"/>
              <a:t>Kind of a magic </a:t>
            </a:r>
            <a:r>
              <a:rPr lang="en-US" dirty="0" smtClean="0"/>
              <a:t>number</a:t>
            </a:r>
          </a:p>
          <a:p>
            <a:pPr lvl="1"/>
            <a:r>
              <a:rPr lang="en-US" dirty="0" smtClean="0"/>
              <a:t>How much risk are you willing to accept?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68619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59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 need 3 volunteers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5660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 with calculator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hlinkClick r:id="rId2"/>
              </a:rPr>
              <a:t>http://www.cs.uiowa.edu/~rlenth/Power/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Two-sample t-test</a:t>
            </a:r>
          </a:p>
        </p:txBody>
      </p:sp>
    </p:spTree>
    <p:extLst>
      <p:ext uri="{BB962C8B-B14F-4D97-AF65-F5344CB8AC3E}">
        <p14:creationId xmlns:p14="http://schemas.microsoft.com/office/powerpoint/2010/main" val="442963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If the true effect size is 0.5</a:t>
            </a:r>
            <a:r>
              <a:rPr lang="en-US" dirty="0" smtClean="0">
                <a:latin typeface="Symbol" pitchFamily="18" charset="2"/>
              </a:rPr>
              <a:t> s,</a:t>
            </a:r>
            <a:br>
              <a:rPr lang="en-US" dirty="0" smtClean="0">
                <a:latin typeface="Symbol" pitchFamily="18" charset="2"/>
              </a:rPr>
            </a:br>
            <a:r>
              <a:rPr lang="en-US" dirty="0" smtClean="0"/>
              <a:t> how big a sample do you need to achieve Power = 0.8?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291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If the true effect size is 0.2</a:t>
            </a:r>
            <a:r>
              <a:rPr lang="en-US" dirty="0" smtClean="0">
                <a:latin typeface="Symbol" pitchFamily="18" charset="2"/>
              </a:rPr>
              <a:t> s,</a:t>
            </a:r>
            <a:br>
              <a:rPr lang="en-US" dirty="0" smtClean="0">
                <a:latin typeface="Symbol" pitchFamily="18" charset="2"/>
              </a:rPr>
            </a:br>
            <a:r>
              <a:rPr lang="en-US" dirty="0" smtClean="0"/>
              <a:t> how big a sample do you need to achieve Power = 0.8?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644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Volunteer #3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If your control condition gains 20 points pre-post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And your experimental condition gains 40 points pre-post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And the pooled standard deviation is 30 points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And you have 20 students in each condition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What’s your statistical power?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242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793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statistical power be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Both in theory, and in real life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9012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statistical power be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sample size</a:t>
            </a:r>
          </a:p>
        </p:txBody>
      </p:sp>
    </p:spTree>
    <p:extLst>
      <p:ext uri="{BB962C8B-B14F-4D97-AF65-F5344CB8AC3E}">
        <p14:creationId xmlns:p14="http://schemas.microsoft.com/office/powerpoint/2010/main" val="4254815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statistical power be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Increase difference in means</a:t>
            </a:r>
          </a:p>
          <a:p>
            <a:pPr lvl="1"/>
            <a:r>
              <a:rPr lang="en-US" dirty="0" smtClean="0"/>
              <a:t>Make your intervention better</a:t>
            </a:r>
          </a:p>
        </p:txBody>
      </p:sp>
    </p:spTree>
    <p:extLst>
      <p:ext uri="{BB962C8B-B14F-4D97-AF65-F5344CB8AC3E}">
        <p14:creationId xmlns:p14="http://schemas.microsoft.com/office/powerpoint/2010/main" val="9332750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statistical power be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Increase difference in means</a:t>
            </a:r>
          </a:p>
          <a:p>
            <a:pPr lvl="1"/>
            <a:r>
              <a:rPr lang="en-US" dirty="0" smtClean="0"/>
              <a:t>Make your control condition worse</a:t>
            </a:r>
          </a:p>
          <a:p>
            <a:pPr lvl="2"/>
            <a:r>
              <a:rPr lang="en-US" dirty="0" smtClean="0"/>
              <a:t>Some researchers make the mistake of picking a control condition that’s impossibly good</a:t>
            </a:r>
          </a:p>
          <a:p>
            <a:pPr lvl="3"/>
            <a:r>
              <a:rPr lang="en-US" dirty="0" err="1" smtClean="0"/>
              <a:t>ScienceAssistments</a:t>
            </a:r>
            <a:r>
              <a:rPr lang="en-US" dirty="0" smtClean="0"/>
              <a:t> versus </a:t>
            </a:r>
            <a:br>
              <a:rPr lang="en-US" dirty="0" smtClean="0"/>
            </a:br>
            <a:r>
              <a:rPr lang="en-US" dirty="0" err="1" smtClean="0"/>
              <a:t>ScienceAssistments</a:t>
            </a:r>
            <a:r>
              <a:rPr lang="en-US" dirty="0" smtClean="0"/>
              <a:t>, with one less potential IV</a:t>
            </a:r>
          </a:p>
          <a:p>
            <a:pPr lvl="2"/>
            <a:r>
              <a:rPr lang="en-US" dirty="0" smtClean="0"/>
              <a:t>This doesn’t mean you should fish for a control condition that is absurdly awful</a:t>
            </a:r>
          </a:p>
          <a:p>
            <a:pPr lvl="3"/>
            <a:r>
              <a:rPr lang="en-US" dirty="0" smtClean="0"/>
              <a:t>Principle-based explanation in ASSISTments </a:t>
            </a:r>
            <a:r>
              <a:rPr lang="en-US" dirty="0" smtClean="0"/>
              <a:t>versus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Explaining fractions through </a:t>
            </a:r>
            <a:r>
              <a:rPr lang="en-US" dirty="0" smtClean="0"/>
              <a:t>interpretive dance</a:t>
            </a:r>
          </a:p>
          <a:p>
            <a:pPr lvl="3"/>
            <a:r>
              <a:rPr lang="en-US" dirty="0" smtClean="0"/>
              <a:t>Fun fractions game versus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Learning math through reading textbooks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6276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statistical power be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Increase difference in means</a:t>
            </a:r>
          </a:p>
          <a:p>
            <a:pPr lvl="1"/>
            <a:r>
              <a:rPr lang="en-US" dirty="0" smtClean="0"/>
              <a:t>Make your control condition worse</a:t>
            </a:r>
          </a:p>
          <a:p>
            <a:pPr lvl="2"/>
            <a:r>
              <a:rPr lang="en-US" dirty="0" smtClean="0"/>
              <a:t>Some researchers make the mistake of picking a control condition that’s impossibly good</a:t>
            </a:r>
          </a:p>
          <a:p>
            <a:pPr lvl="3"/>
            <a:r>
              <a:rPr lang="en-US" dirty="0" err="1" smtClean="0"/>
              <a:t>ScienceAssistments</a:t>
            </a:r>
            <a:r>
              <a:rPr lang="en-US" dirty="0" smtClean="0"/>
              <a:t> versus </a:t>
            </a:r>
            <a:br>
              <a:rPr lang="en-US" dirty="0" smtClean="0"/>
            </a:br>
            <a:r>
              <a:rPr lang="en-US" dirty="0" err="1" smtClean="0"/>
              <a:t>ScienceAssistments</a:t>
            </a:r>
            <a:r>
              <a:rPr lang="en-US" dirty="0" smtClean="0"/>
              <a:t>, with one less potential IV</a:t>
            </a:r>
          </a:p>
          <a:p>
            <a:pPr lvl="2"/>
            <a:r>
              <a:rPr lang="en-US" dirty="0" smtClean="0"/>
              <a:t>This doesn’t mean you should fish for a control condition that is absurdly awful</a:t>
            </a:r>
          </a:p>
          <a:p>
            <a:pPr lvl="3"/>
            <a:r>
              <a:rPr lang="en-US" dirty="0"/>
              <a:t>Principle-based explanation in ASSISTments versus</a:t>
            </a:r>
            <a:br>
              <a:rPr lang="en-US" dirty="0"/>
            </a:br>
            <a:r>
              <a:rPr lang="en-US" dirty="0"/>
              <a:t>Explaining fractions through interpretive dance</a:t>
            </a:r>
          </a:p>
          <a:p>
            <a:pPr lvl="3"/>
            <a:r>
              <a:rPr lang="en-US" dirty="0"/>
              <a:t>Fun fractions game versus</a:t>
            </a:r>
            <a:br>
              <a:rPr lang="en-US" dirty="0"/>
            </a:br>
            <a:r>
              <a:rPr lang="en-US" dirty="0"/>
              <a:t>Learning math through reading </a:t>
            </a:r>
            <a:r>
              <a:rPr lang="en-US" dirty="0" smtClean="0"/>
              <a:t>textbooks </a:t>
            </a:r>
            <a:r>
              <a:rPr lang="en-US" dirty="0" smtClean="0"/>
              <a:t>written </a:t>
            </a:r>
            <a:r>
              <a:rPr lang="en-US" dirty="0" smtClean="0"/>
              <a:t>in Danish</a:t>
            </a:r>
          </a:p>
          <a:p>
            <a:pPr lvl="3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270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How can statistical power be increased?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 standard </a:t>
            </a:r>
            <a:r>
              <a:rPr lang="en-US" dirty="0" smtClean="0"/>
              <a:t>deviation through</a:t>
            </a:r>
          </a:p>
          <a:p>
            <a:pPr lvl="1"/>
            <a:r>
              <a:rPr lang="en-US" dirty="0" smtClean="0"/>
              <a:t>more homogenous sample</a:t>
            </a:r>
          </a:p>
          <a:p>
            <a:pPr lvl="1"/>
            <a:r>
              <a:rPr lang="en-US" dirty="0" smtClean="0"/>
              <a:t>stratification of sample (and include stratification in model)</a:t>
            </a:r>
          </a:p>
          <a:p>
            <a:pPr lvl="1"/>
            <a:r>
              <a:rPr lang="en-US" dirty="0" smtClean="0"/>
              <a:t>Improvement of measure reliability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139452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</a:t>
            </a:r>
            <a:r>
              <a:rPr lang="en-US" smtClean="0"/>
              <a:t>Questions?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1254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 Cohen on Statistical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“It is not at all clear why researchers continue to ignore </a:t>
            </a:r>
            <a:r>
              <a:rPr lang="en-US" dirty="0" smtClean="0"/>
              <a:t>power analysis</a:t>
            </a:r>
            <a:r>
              <a:rPr lang="en-US" dirty="0"/>
              <a:t>. The passive acceptance of this state of affairs by editors and reviewers is even more of a mystery. At least part of </a:t>
            </a:r>
            <a:r>
              <a:rPr lang="en-US" dirty="0" smtClean="0"/>
              <a:t>the reason </a:t>
            </a:r>
            <a:r>
              <a:rPr lang="en-US" dirty="0"/>
              <a:t>may be the low level of consciousness about effect size… </a:t>
            </a:r>
            <a:r>
              <a:rPr lang="en-US" dirty="0" smtClean="0"/>
              <a:t>I </a:t>
            </a:r>
            <a:r>
              <a:rPr lang="en-US" dirty="0"/>
              <a:t>have </a:t>
            </a:r>
            <a:r>
              <a:rPr lang="en-US" dirty="0" smtClean="0"/>
              <a:t>suggested that </a:t>
            </a:r>
            <a:r>
              <a:rPr lang="en-US" dirty="0"/>
              <a:t>the neglect of power analysis simply exemplifies the </a:t>
            </a:r>
            <a:r>
              <a:rPr lang="en-US" dirty="0" smtClean="0"/>
              <a:t>slow movement </a:t>
            </a:r>
            <a:r>
              <a:rPr lang="en-US" dirty="0"/>
              <a:t>of methodological advance… An associate editor of this journal suggests another </a:t>
            </a:r>
            <a:r>
              <a:rPr lang="en-US" dirty="0" smtClean="0"/>
              <a:t>reason: Researchers </a:t>
            </a:r>
            <a:r>
              <a:rPr lang="en-US" dirty="0"/>
              <a:t>find too complicated, or do not have at hand, either my book or other reference material for power </a:t>
            </a:r>
            <a:r>
              <a:rPr lang="en-US" dirty="0" smtClean="0"/>
              <a:t>analysis”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1677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Jacob Cohen on Statistical 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It’s true that one sees</a:t>
            </a:r>
          </a:p>
          <a:p>
            <a:pPr lvl="1"/>
            <a:r>
              <a:rPr lang="en-US" dirty="0" smtClean="0"/>
              <a:t>Relatively few statistical power analyses in published papers</a:t>
            </a:r>
          </a:p>
          <a:p>
            <a:pPr lvl="1"/>
            <a:r>
              <a:rPr lang="en-US" dirty="0" smtClean="0"/>
              <a:t>More than a few analyses with low statistical power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Why might that be?</a:t>
            </a:r>
          </a:p>
          <a:p>
            <a:pPr lvl="1"/>
            <a:r>
              <a:rPr lang="en-US" dirty="0" smtClean="0"/>
              <a:t>Aside from “low levels of consciousness” </a:t>
            </a:r>
          </a:p>
        </p:txBody>
      </p:sp>
    </p:spTree>
    <p:extLst>
      <p:ext uri="{BB962C8B-B14F-4D97-AF65-F5344CB8AC3E}">
        <p14:creationId xmlns:p14="http://schemas.microsoft.com/office/powerpoint/2010/main" val="4865267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Reasons </a:t>
            </a:r>
            <a:r>
              <a:rPr lang="en-US" dirty="0"/>
              <a:t>W</a:t>
            </a:r>
            <a:r>
              <a:rPr lang="en-US" dirty="0" smtClean="0"/>
              <a:t>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sizes determined by feasibility rather than a priori decision</a:t>
            </a:r>
          </a:p>
        </p:txBody>
      </p:sp>
    </p:spTree>
    <p:extLst>
      <p:ext uri="{BB962C8B-B14F-4D97-AF65-F5344CB8AC3E}">
        <p14:creationId xmlns:p14="http://schemas.microsoft.com/office/powerpoint/2010/main" val="9708482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Reasons </a:t>
            </a:r>
            <a:r>
              <a:rPr lang="en-US" dirty="0"/>
              <a:t>W</a:t>
            </a:r>
            <a:r>
              <a:rPr lang="en-US" dirty="0" smtClean="0"/>
              <a:t>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Larger sample sizes in real-world research often imply heterogeneity (and higher variance)</a:t>
            </a:r>
          </a:p>
          <a:p>
            <a:endParaRPr lang="en-US" dirty="0"/>
          </a:p>
          <a:p>
            <a:r>
              <a:rPr lang="en-US" dirty="0" smtClean="0"/>
              <a:t>Between running a study with insignificant statistical power, and running no study at all…</a:t>
            </a:r>
          </a:p>
        </p:txBody>
      </p:sp>
    </p:spTree>
    <p:extLst>
      <p:ext uri="{BB962C8B-B14F-4D97-AF65-F5344CB8AC3E}">
        <p14:creationId xmlns:p14="http://schemas.microsoft.com/office/powerpoint/2010/main" val="37156556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Reasons </a:t>
            </a:r>
            <a:r>
              <a:rPr lang="en-US" dirty="0"/>
              <a:t>W</a:t>
            </a:r>
            <a:r>
              <a:rPr lang="en-US" dirty="0" smtClean="0"/>
              <a:t>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Hard to guess a priori what level of effect size is reasonable</a:t>
            </a:r>
          </a:p>
        </p:txBody>
      </p:sp>
    </p:spTree>
    <p:extLst>
      <p:ext uri="{BB962C8B-B14F-4D97-AF65-F5344CB8AC3E}">
        <p14:creationId xmlns:p14="http://schemas.microsoft.com/office/powerpoint/2010/main" val="14090195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Reasons </a:t>
            </a:r>
            <a:r>
              <a:rPr lang="en-US" dirty="0"/>
              <a:t>W</a:t>
            </a:r>
            <a:r>
              <a:rPr lang="en-US" dirty="0" smtClean="0"/>
              <a:t>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Statistical power harder to do for the complex statistical tests that are increasingly common</a:t>
            </a:r>
          </a:p>
        </p:txBody>
      </p:sp>
    </p:spTree>
    <p:extLst>
      <p:ext uri="{BB962C8B-B14F-4D97-AF65-F5344CB8AC3E}">
        <p14:creationId xmlns:p14="http://schemas.microsoft.com/office/powerpoint/2010/main" val="20743748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10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310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No Class Monday!</a:t>
            </a:r>
          </a:p>
          <a:p>
            <a:endParaRPr lang="en-US" dirty="0"/>
          </a:p>
          <a:p>
            <a:r>
              <a:rPr lang="en-US" dirty="0" smtClean="0"/>
              <a:t>Patriots Day</a:t>
            </a:r>
            <a:endParaRPr lang="en-US" dirty="0"/>
          </a:p>
        </p:txBody>
      </p:sp>
      <p:pic>
        <p:nvPicPr>
          <p:cNvPr id="1026" name="Picture 2" descr="new england patriots picture and wallpap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364116"/>
            <a:ext cx="4343400" cy="549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April </a:t>
            </a:r>
            <a:r>
              <a:rPr lang="en-US" dirty="0" smtClean="0"/>
              <a:t>18</a:t>
            </a:r>
            <a:endParaRPr lang="en-US" dirty="0" smtClean="0"/>
          </a:p>
          <a:p>
            <a:r>
              <a:rPr lang="en-US" dirty="0" smtClean="0"/>
              <a:t>3pm-5pm</a:t>
            </a:r>
          </a:p>
          <a:p>
            <a:r>
              <a:rPr lang="en-US" dirty="0" smtClean="0"/>
              <a:t>AK232</a:t>
            </a:r>
          </a:p>
          <a:p>
            <a:endParaRPr lang="en-US" dirty="0" smtClean="0"/>
          </a:p>
          <a:p>
            <a:r>
              <a:rPr lang="en-US" dirty="0" smtClean="0"/>
              <a:t>Post-hoc Adjustments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Rosenthal, R., </a:t>
            </a:r>
            <a:r>
              <a:rPr lang="en-US" dirty="0" err="1"/>
              <a:t>Rosnow</a:t>
            </a:r>
            <a:r>
              <a:rPr lang="en-US" dirty="0"/>
              <a:t>, R.L. (1991) Essentials of Behavioral Research: Methods and Data Analysis, 2nd edition. p. 329-333.</a:t>
            </a:r>
          </a:p>
          <a:p>
            <a:r>
              <a:rPr lang="en-US" dirty="0" err="1"/>
              <a:t>Verhoven</a:t>
            </a:r>
            <a:r>
              <a:rPr lang="en-US" dirty="0"/>
              <a:t>, K.J.F., </a:t>
            </a:r>
            <a:r>
              <a:rPr lang="en-US" dirty="0" err="1"/>
              <a:t>Simonsen</a:t>
            </a:r>
            <a:r>
              <a:rPr lang="en-US" dirty="0"/>
              <a:t>, K.L., McIntyre, L.M. (2005)Implementing false discovery rate control: increasing your power. </a:t>
            </a:r>
            <a:r>
              <a:rPr lang="en-US" i="1" dirty="0" err="1"/>
              <a:t>Oikos</a:t>
            </a:r>
            <a:r>
              <a:rPr lang="en-US" dirty="0"/>
              <a:t>, 108, 643-647.</a:t>
            </a:r>
          </a:p>
          <a:p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8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9740</TotalTime>
  <Words>879</Words>
  <Application>Microsoft Office PowerPoint</Application>
  <PresentationFormat>On-screen Show (4:3)</PresentationFormat>
  <Paragraphs>149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Advanced Methods and Analysis for the Learning and Social Sciences</vt:lpstr>
      <vt:lpstr>Today’s Class</vt:lpstr>
      <vt:lpstr>Statistical Power</vt:lpstr>
      <vt:lpstr>Power Analysis</vt:lpstr>
      <vt:lpstr>Or</vt:lpstr>
      <vt:lpstr>Why? When?</vt:lpstr>
      <vt:lpstr>When used</vt:lpstr>
      <vt:lpstr>When used</vt:lpstr>
      <vt:lpstr>Power analysis</vt:lpstr>
      <vt:lpstr>Power analysis</vt:lpstr>
      <vt:lpstr>Mathematical Details</vt:lpstr>
      <vt:lpstr>Big Idea</vt:lpstr>
      <vt:lpstr>Sign Test Example (Courtesy of John McDonald)</vt:lpstr>
      <vt:lpstr>PowerPoint Presentation</vt:lpstr>
      <vt:lpstr>PowerPoint Presentation</vt:lpstr>
      <vt:lpstr>Monte Carlo Example</vt:lpstr>
      <vt:lpstr>What is a good value for power?</vt:lpstr>
      <vt:lpstr>Comments? Questions?</vt:lpstr>
      <vt:lpstr>I need 3 volunteers</vt:lpstr>
      <vt:lpstr>Play with calculator</vt:lpstr>
      <vt:lpstr>Volunteer #1</vt:lpstr>
      <vt:lpstr>Volunteer #2</vt:lpstr>
      <vt:lpstr>Volunteer #3</vt:lpstr>
      <vt:lpstr>Comments? Questions?</vt:lpstr>
      <vt:lpstr>How can statistical power be increased?</vt:lpstr>
      <vt:lpstr>How can statistical power be increased?</vt:lpstr>
      <vt:lpstr>How can statistical power be increased?</vt:lpstr>
      <vt:lpstr>How can statistical power be increased?</vt:lpstr>
      <vt:lpstr>How can statistical power be increased?</vt:lpstr>
      <vt:lpstr>How can statistical power be increased?</vt:lpstr>
      <vt:lpstr>Comments? Questions?</vt:lpstr>
      <vt:lpstr>Jacob Cohen on Statistical Power</vt:lpstr>
      <vt:lpstr>Jacob Cohen on Statistical Power</vt:lpstr>
      <vt:lpstr>Some Reasons Why</vt:lpstr>
      <vt:lpstr>Some Reasons Why</vt:lpstr>
      <vt:lpstr>Some Reasons Why</vt:lpstr>
      <vt:lpstr>Some Reasons Why</vt:lpstr>
      <vt:lpstr>Asgn. 10</vt:lpstr>
      <vt:lpstr>Next Class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1012</cp:revision>
  <dcterms:created xsi:type="dcterms:W3CDTF">2010-01-07T20:34:12Z</dcterms:created>
  <dcterms:modified xsi:type="dcterms:W3CDTF">2012-04-09T18:16:27Z</dcterms:modified>
</cp:coreProperties>
</file>