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9"/>
  </p:notesMasterIdLst>
  <p:sldIdLst>
    <p:sldId id="256" r:id="rId2"/>
    <p:sldId id="257" r:id="rId3"/>
    <p:sldId id="486" r:id="rId4"/>
    <p:sldId id="487" r:id="rId5"/>
    <p:sldId id="488" r:id="rId6"/>
    <p:sldId id="489" r:id="rId7"/>
    <p:sldId id="490" r:id="rId8"/>
    <p:sldId id="491" r:id="rId9"/>
    <p:sldId id="492" r:id="rId10"/>
    <p:sldId id="493" r:id="rId11"/>
    <p:sldId id="494" r:id="rId12"/>
    <p:sldId id="495" r:id="rId13"/>
    <p:sldId id="496" r:id="rId14"/>
    <p:sldId id="497" r:id="rId15"/>
    <p:sldId id="498" r:id="rId16"/>
    <p:sldId id="499" r:id="rId17"/>
    <p:sldId id="500" r:id="rId18"/>
    <p:sldId id="501" r:id="rId19"/>
    <p:sldId id="502" r:id="rId20"/>
    <p:sldId id="503" r:id="rId21"/>
    <p:sldId id="504" r:id="rId22"/>
    <p:sldId id="505" r:id="rId23"/>
    <p:sldId id="506" r:id="rId24"/>
    <p:sldId id="507" r:id="rId25"/>
    <p:sldId id="508" r:id="rId26"/>
    <p:sldId id="509" r:id="rId27"/>
    <p:sldId id="510" r:id="rId28"/>
    <p:sldId id="511" r:id="rId29"/>
    <p:sldId id="512" r:id="rId30"/>
    <p:sldId id="513" r:id="rId31"/>
    <p:sldId id="514" r:id="rId32"/>
    <p:sldId id="515" r:id="rId33"/>
    <p:sldId id="516" r:id="rId34"/>
    <p:sldId id="517" r:id="rId35"/>
    <p:sldId id="518" r:id="rId36"/>
    <p:sldId id="519" r:id="rId37"/>
    <p:sldId id="520" r:id="rId38"/>
    <p:sldId id="521" r:id="rId39"/>
    <p:sldId id="522" r:id="rId40"/>
    <p:sldId id="523" r:id="rId41"/>
    <p:sldId id="524" r:id="rId42"/>
    <p:sldId id="525" r:id="rId43"/>
    <p:sldId id="526" r:id="rId44"/>
    <p:sldId id="527" r:id="rId45"/>
    <p:sldId id="528" r:id="rId46"/>
    <p:sldId id="529" r:id="rId47"/>
    <p:sldId id="530" r:id="rId48"/>
    <p:sldId id="531" r:id="rId49"/>
    <p:sldId id="532" r:id="rId50"/>
    <p:sldId id="533" r:id="rId51"/>
    <p:sldId id="534" r:id="rId52"/>
    <p:sldId id="535" r:id="rId53"/>
    <p:sldId id="536" r:id="rId54"/>
    <p:sldId id="537" r:id="rId55"/>
    <p:sldId id="538" r:id="rId56"/>
    <p:sldId id="539" r:id="rId57"/>
    <p:sldId id="540" r:id="rId58"/>
    <p:sldId id="541" r:id="rId59"/>
    <p:sldId id="542" r:id="rId60"/>
    <p:sldId id="543" r:id="rId61"/>
    <p:sldId id="544" r:id="rId62"/>
    <p:sldId id="545" r:id="rId63"/>
    <p:sldId id="546" r:id="rId64"/>
    <p:sldId id="547" r:id="rId65"/>
    <p:sldId id="485" r:id="rId66"/>
    <p:sldId id="412" r:id="rId67"/>
    <p:sldId id="301" r:id="rId6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98" autoAdjust="0"/>
    <p:restoredTop sz="90072" autoAdjust="0"/>
  </p:normalViewPr>
  <p:slideViewPr>
    <p:cSldViewPr>
      <p:cViewPr>
        <p:scale>
          <a:sx n="71" d="100"/>
          <a:sy n="71" d="100"/>
        </p:scale>
        <p:origin x="-564" y="-30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Book2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Book2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Book2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Book2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Book2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Book2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Book2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sep2011\graphs-for-stanford-talk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sep2011\graphs-for-stanford-talk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sep2011\graphs-for-stanford-talk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sep2011\graphs-for-stanford-talk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Book2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sep2011\graphs-for-stanford-talk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sep2011\graphs-for-stanford-talk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Sheet2!$B$9</c:f>
              <c:strCache>
                <c:ptCount val="1"/>
                <c:pt idx="0">
                  <c:v>Tadj</c:v>
                </c:pt>
              </c:strCache>
            </c:strRef>
          </c:tx>
          <c:val>
            <c:numRef>
              <c:f>Sheet2!$B$10:$B$29</c:f>
              <c:numCache>
                <c:formatCode>General</c:formatCode>
                <c:ptCount val="20"/>
                <c:pt idx="0">
                  <c:v>19.386203520314229</c:v>
                </c:pt>
                <c:pt idx="1">
                  <c:v>10.35591187476405</c:v>
                </c:pt>
                <c:pt idx="2">
                  <c:v>6.3363716221035364</c:v>
                </c:pt>
                <c:pt idx="3">
                  <c:v>4.6849381037796718</c:v>
                </c:pt>
                <c:pt idx="4">
                  <c:v>4.3655617822731552</c:v>
                </c:pt>
                <c:pt idx="5">
                  <c:v>3.3211961957761766</c:v>
                </c:pt>
                <c:pt idx="6">
                  <c:v>3.3832711832464915</c:v>
                </c:pt>
                <c:pt idx="7">
                  <c:v>2.6251414760554987</c:v>
                </c:pt>
                <c:pt idx="8">
                  <c:v>2.8923801687431494</c:v>
                </c:pt>
                <c:pt idx="9">
                  <c:v>2.4285830535891613</c:v>
                </c:pt>
                <c:pt idx="10">
                  <c:v>2.3272689310785513</c:v>
                </c:pt>
                <c:pt idx="11">
                  <c:v>2.1261190577101319</c:v>
                </c:pt>
                <c:pt idx="12">
                  <c:v>1.3060812799725656</c:v>
                </c:pt>
                <c:pt idx="13">
                  <c:v>1.6261801679561347</c:v>
                </c:pt>
                <c:pt idx="14">
                  <c:v>1.9625561933708497</c:v>
                </c:pt>
                <c:pt idx="15">
                  <c:v>0.57446558293119088</c:v>
                </c:pt>
                <c:pt idx="16">
                  <c:v>1.1117906598133616</c:v>
                </c:pt>
                <c:pt idx="17">
                  <c:v>0.78183009250796376</c:v>
                </c:pt>
                <c:pt idx="18">
                  <c:v>0.57113801700918898</c:v>
                </c:pt>
                <c:pt idx="19">
                  <c:v>0.65157299097432908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3830272"/>
        <c:axId val="83831808"/>
      </c:lineChart>
      <c:catAx>
        <c:axId val="83830272"/>
        <c:scaling>
          <c:orientation val="minMax"/>
        </c:scaling>
        <c:delete val="0"/>
        <c:axPos val="b"/>
        <c:majorTickMark val="out"/>
        <c:minorTickMark val="none"/>
        <c:tickLblPos val="nextTo"/>
        <c:crossAx val="83831808"/>
        <c:crosses val="autoZero"/>
        <c:auto val="1"/>
        <c:lblAlgn val="ctr"/>
        <c:lblOffset val="100"/>
        <c:noMultiLvlLbl val="0"/>
      </c:catAx>
      <c:valAx>
        <c:axId val="8383180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8383027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 baseline="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Sheet1!$B$9</c:f>
              <c:strCache>
                <c:ptCount val="1"/>
                <c:pt idx="0">
                  <c:v>Tadj</c:v>
                </c:pt>
              </c:strCache>
            </c:strRef>
          </c:tx>
          <c:val>
            <c:numRef>
              <c:f>Sheet1!$B$10:$B$29</c:f>
              <c:numCache>
                <c:formatCode>General</c:formatCode>
                <c:ptCount val="20"/>
                <c:pt idx="0">
                  <c:v>20.481419918348028</c:v>
                </c:pt>
                <c:pt idx="1">
                  <c:v>19.445990622290314</c:v>
                </c:pt>
                <c:pt idx="2">
                  <c:v>20.447550391197723</c:v>
                </c:pt>
                <c:pt idx="3">
                  <c:v>20.654155425688487</c:v>
                </c:pt>
                <c:pt idx="4">
                  <c:v>20.238393223714848</c:v>
                </c:pt>
                <c:pt idx="5">
                  <c:v>20.620322965854527</c:v>
                </c:pt>
                <c:pt idx="6">
                  <c:v>20.05373556363325</c:v>
                </c:pt>
                <c:pt idx="7">
                  <c:v>19.348493881982932</c:v>
                </c:pt>
                <c:pt idx="8">
                  <c:v>19.43198674451596</c:v>
                </c:pt>
                <c:pt idx="9">
                  <c:v>20.371112835783919</c:v>
                </c:pt>
                <c:pt idx="10">
                  <c:v>19.638434612027034</c:v>
                </c:pt>
                <c:pt idx="11">
                  <c:v>19.658352491301493</c:v>
                </c:pt>
                <c:pt idx="12">
                  <c:v>19.276086729469917</c:v>
                </c:pt>
                <c:pt idx="13">
                  <c:v>19.260983837780735</c:v>
                </c:pt>
                <c:pt idx="14">
                  <c:v>20.073505153610029</c:v>
                </c:pt>
                <c:pt idx="15">
                  <c:v>19.666713449453432</c:v>
                </c:pt>
                <c:pt idx="16">
                  <c:v>19.877417277233043</c:v>
                </c:pt>
                <c:pt idx="17">
                  <c:v>20.29717337194932</c:v>
                </c:pt>
                <c:pt idx="18">
                  <c:v>19.924552030283198</c:v>
                </c:pt>
                <c:pt idx="19">
                  <c:v>19.378920149692025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3647488"/>
        <c:axId val="83653376"/>
      </c:lineChart>
      <c:catAx>
        <c:axId val="83647488"/>
        <c:scaling>
          <c:orientation val="minMax"/>
        </c:scaling>
        <c:delete val="0"/>
        <c:axPos val="b"/>
        <c:majorTickMark val="out"/>
        <c:minorTickMark val="none"/>
        <c:tickLblPos val="nextTo"/>
        <c:crossAx val="83653376"/>
        <c:crosses val="autoZero"/>
        <c:auto val="1"/>
        <c:lblAlgn val="ctr"/>
        <c:lblOffset val="100"/>
        <c:noMultiLvlLbl val="0"/>
      </c:catAx>
      <c:valAx>
        <c:axId val="8365337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8364748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400" baseline="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Sheet1!$B$9</c:f>
              <c:strCache>
                <c:ptCount val="1"/>
                <c:pt idx="0">
                  <c:v>Tadj</c:v>
                </c:pt>
              </c:strCache>
            </c:strRef>
          </c:tx>
          <c:val>
            <c:numRef>
              <c:f>Sheet1!$B$10:$B$29</c:f>
              <c:numCache>
                <c:formatCode>General</c:formatCode>
                <c:ptCount val="20"/>
                <c:pt idx="0">
                  <c:v>20.481419918348028</c:v>
                </c:pt>
                <c:pt idx="1">
                  <c:v>19.445990622290314</c:v>
                </c:pt>
                <c:pt idx="2">
                  <c:v>20.447550391197723</c:v>
                </c:pt>
                <c:pt idx="3">
                  <c:v>20.654155425688487</c:v>
                </c:pt>
                <c:pt idx="4">
                  <c:v>20.238393223714848</c:v>
                </c:pt>
                <c:pt idx="5">
                  <c:v>20.620322965854527</c:v>
                </c:pt>
                <c:pt idx="6">
                  <c:v>20.05373556363325</c:v>
                </c:pt>
                <c:pt idx="7">
                  <c:v>19.348493881982932</c:v>
                </c:pt>
                <c:pt idx="8">
                  <c:v>19.43198674451596</c:v>
                </c:pt>
                <c:pt idx="9">
                  <c:v>20.371112835783919</c:v>
                </c:pt>
                <c:pt idx="10">
                  <c:v>19.638434612027034</c:v>
                </c:pt>
                <c:pt idx="11">
                  <c:v>19.658352491301493</c:v>
                </c:pt>
                <c:pt idx="12">
                  <c:v>19.276086729469917</c:v>
                </c:pt>
                <c:pt idx="13">
                  <c:v>19.260983837780735</c:v>
                </c:pt>
                <c:pt idx="14">
                  <c:v>20.073505153610029</c:v>
                </c:pt>
                <c:pt idx="15">
                  <c:v>19.666713449453432</c:v>
                </c:pt>
                <c:pt idx="16">
                  <c:v>19.877417277233043</c:v>
                </c:pt>
                <c:pt idx="17">
                  <c:v>20.29717337194932</c:v>
                </c:pt>
                <c:pt idx="18">
                  <c:v>19.924552030283198</c:v>
                </c:pt>
                <c:pt idx="19">
                  <c:v>19.378920149692025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2490112"/>
        <c:axId val="82491648"/>
      </c:lineChart>
      <c:catAx>
        <c:axId val="82490112"/>
        <c:scaling>
          <c:orientation val="minMax"/>
        </c:scaling>
        <c:delete val="0"/>
        <c:axPos val="b"/>
        <c:majorTickMark val="out"/>
        <c:minorTickMark val="none"/>
        <c:tickLblPos val="nextTo"/>
        <c:crossAx val="82491648"/>
        <c:crosses val="autoZero"/>
        <c:auto val="1"/>
        <c:lblAlgn val="ctr"/>
        <c:lblOffset val="100"/>
        <c:noMultiLvlLbl val="0"/>
      </c:catAx>
      <c:valAx>
        <c:axId val="8249164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8249011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400" baseline="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Sheet1!$B$9</c:f>
              <c:strCache>
                <c:ptCount val="1"/>
                <c:pt idx="0">
                  <c:v>Tadj</c:v>
                </c:pt>
              </c:strCache>
            </c:strRef>
          </c:tx>
          <c:val>
            <c:numRef>
              <c:f>Sheet1!$B$10:$B$29</c:f>
              <c:numCache>
                <c:formatCode>General</c:formatCode>
                <c:ptCount val="20"/>
                <c:pt idx="0">
                  <c:v>20.481419918348028</c:v>
                </c:pt>
                <c:pt idx="1">
                  <c:v>19.445990622290314</c:v>
                </c:pt>
                <c:pt idx="2">
                  <c:v>20.447550391197723</c:v>
                </c:pt>
                <c:pt idx="3">
                  <c:v>20.654155425688487</c:v>
                </c:pt>
                <c:pt idx="4">
                  <c:v>20.238393223714848</c:v>
                </c:pt>
                <c:pt idx="5">
                  <c:v>20.620322965854527</c:v>
                </c:pt>
                <c:pt idx="6">
                  <c:v>20.05373556363325</c:v>
                </c:pt>
                <c:pt idx="7">
                  <c:v>19.348493881982932</c:v>
                </c:pt>
                <c:pt idx="8">
                  <c:v>19.43198674451596</c:v>
                </c:pt>
                <c:pt idx="9">
                  <c:v>20.371112835783919</c:v>
                </c:pt>
                <c:pt idx="10">
                  <c:v>19.638434612027034</c:v>
                </c:pt>
                <c:pt idx="11">
                  <c:v>19.658352491301493</c:v>
                </c:pt>
                <c:pt idx="12">
                  <c:v>19.276086729469917</c:v>
                </c:pt>
                <c:pt idx="13">
                  <c:v>19.260983837780735</c:v>
                </c:pt>
                <c:pt idx="14">
                  <c:v>20.073505153610029</c:v>
                </c:pt>
                <c:pt idx="15">
                  <c:v>19.666713449453432</c:v>
                </c:pt>
                <c:pt idx="16">
                  <c:v>19.877417277233043</c:v>
                </c:pt>
                <c:pt idx="17">
                  <c:v>20.29717337194932</c:v>
                </c:pt>
                <c:pt idx="18">
                  <c:v>19.924552030283198</c:v>
                </c:pt>
                <c:pt idx="19">
                  <c:v>19.378920149692025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1922688"/>
        <c:axId val="81940864"/>
      </c:lineChart>
      <c:catAx>
        <c:axId val="81922688"/>
        <c:scaling>
          <c:orientation val="minMax"/>
        </c:scaling>
        <c:delete val="0"/>
        <c:axPos val="b"/>
        <c:majorTickMark val="out"/>
        <c:minorTickMark val="none"/>
        <c:tickLblPos val="nextTo"/>
        <c:crossAx val="81940864"/>
        <c:crosses val="autoZero"/>
        <c:auto val="1"/>
        <c:lblAlgn val="ctr"/>
        <c:lblOffset val="100"/>
        <c:noMultiLvlLbl val="0"/>
      </c:catAx>
      <c:valAx>
        <c:axId val="8194086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8192268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400" baseline="0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val>
            <c:numRef>
              <c:f>Sheet2!$B$20:$B$46</c:f>
              <c:numCache>
                <c:formatCode>General</c:formatCode>
                <c:ptCount val="27"/>
                <c:pt idx="0">
                  <c:v>2.3272689310785513</c:v>
                </c:pt>
                <c:pt idx="1">
                  <c:v>2.1261190577101319</c:v>
                </c:pt>
                <c:pt idx="2">
                  <c:v>1.3060812799725656</c:v>
                </c:pt>
                <c:pt idx="3">
                  <c:v>1.6261801679561347</c:v>
                </c:pt>
                <c:pt idx="4">
                  <c:v>1.9625561933708497</c:v>
                </c:pt>
                <c:pt idx="5">
                  <c:v>0.57446558293119088</c:v>
                </c:pt>
                <c:pt idx="6">
                  <c:v>1.1117906598133616</c:v>
                </c:pt>
                <c:pt idx="7">
                  <c:v>0.78183009250796376</c:v>
                </c:pt>
                <c:pt idx="8">
                  <c:v>0.57113801700918898</c:v>
                </c:pt>
                <c:pt idx="9">
                  <c:v>0.65157299097432908</c:v>
                </c:pt>
                <c:pt idx="10">
                  <c:v>1.4105836058997625</c:v>
                </c:pt>
                <c:pt idx="11">
                  <c:v>0.16967196304454285</c:v>
                </c:pt>
                <c:pt idx="12">
                  <c:v>1.3537558981491953</c:v>
                </c:pt>
                <c:pt idx="13">
                  <c:v>1.5729127170269952</c:v>
                </c:pt>
                <c:pt idx="14">
                  <c:v>0.23292237404283736</c:v>
                </c:pt>
                <c:pt idx="15">
                  <c:v>0.65797231750421903</c:v>
                </c:pt>
                <c:pt idx="16">
                  <c:v>0.96836275807451844</c:v>
                </c:pt>
                <c:pt idx="17">
                  <c:v>0.9896970087059882</c:v>
                </c:pt>
                <c:pt idx="18">
                  <c:v>1.3774753986857711</c:v>
                </c:pt>
                <c:pt idx="19">
                  <c:v>1.3784543743028732</c:v>
                </c:pt>
                <c:pt idx="20">
                  <c:v>0.15368208506373784</c:v>
                </c:pt>
                <c:pt idx="21">
                  <c:v>0.74164682040304064</c:v>
                </c:pt>
                <c:pt idx="22">
                  <c:v>0</c:v>
                </c:pt>
                <c:pt idx="23">
                  <c:v>1.1702777813577234</c:v>
                </c:pt>
                <c:pt idx="24">
                  <c:v>0.40999001558014858</c:v>
                </c:pt>
                <c:pt idx="25">
                  <c:v>1.2053000344490901</c:v>
                </c:pt>
                <c:pt idx="26">
                  <c:v>0.28165632490909431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1974016"/>
        <c:axId val="81975552"/>
      </c:lineChart>
      <c:catAx>
        <c:axId val="81974016"/>
        <c:scaling>
          <c:orientation val="minMax"/>
        </c:scaling>
        <c:delete val="0"/>
        <c:axPos val="b"/>
        <c:majorTickMark val="out"/>
        <c:minorTickMark val="none"/>
        <c:tickLblPos val="nextTo"/>
        <c:crossAx val="81975552"/>
        <c:crosses val="autoZero"/>
        <c:auto val="1"/>
        <c:lblAlgn val="ctr"/>
        <c:lblOffset val="100"/>
        <c:noMultiLvlLbl val="0"/>
      </c:catAx>
      <c:valAx>
        <c:axId val="8197555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aseline="0"/>
            </a:pPr>
            <a:endParaRPr lang="en-US"/>
          </a:p>
        </c:txPr>
        <c:crossAx val="8197401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3858944"/>
        <c:axId val="83860480"/>
      </c:lineChart>
      <c:catAx>
        <c:axId val="83858944"/>
        <c:scaling>
          <c:orientation val="minMax"/>
        </c:scaling>
        <c:delete val="0"/>
        <c:axPos val="b"/>
        <c:majorTickMark val="out"/>
        <c:minorTickMark val="none"/>
        <c:tickLblPos val="nextTo"/>
        <c:crossAx val="83860480"/>
        <c:crosses val="autoZero"/>
        <c:auto val="1"/>
        <c:lblAlgn val="ctr"/>
        <c:lblOffset val="100"/>
        <c:noMultiLvlLbl val="0"/>
      </c:catAx>
      <c:valAx>
        <c:axId val="8386048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8385894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 baseline="0"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val>
            <c:numRef>
              <c:f>Sheet2!$B$20:$B$46</c:f>
              <c:numCache>
                <c:formatCode>General</c:formatCode>
                <c:ptCount val="27"/>
                <c:pt idx="0">
                  <c:v>2.3272689310785504</c:v>
                </c:pt>
                <c:pt idx="1">
                  <c:v>2.1261190577101332</c:v>
                </c:pt>
                <c:pt idx="2">
                  <c:v>1.3060812799725661</c:v>
                </c:pt>
                <c:pt idx="3">
                  <c:v>1.6261801679561354</c:v>
                </c:pt>
                <c:pt idx="4">
                  <c:v>1.9625561933708502</c:v>
                </c:pt>
                <c:pt idx="5">
                  <c:v>0.57446558293119088</c:v>
                </c:pt>
                <c:pt idx="6">
                  <c:v>1.1117906598133616</c:v>
                </c:pt>
                <c:pt idx="7">
                  <c:v>0.78183009250796376</c:v>
                </c:pt>
                <c:pt idx="8">
                  <c:v>0.57113801700918942</c:v>
                </c:pt>
                <c:pt idx="9">
                  <c:v>0.65157299097432908</c:v>
                </c:pt>
                <c:pt idx="10">
                  <c:v>1.4105836058997621</c:v>
                </c:pt>
                <c:pt idx="11">
                  <c:v>0.1696719630445428</c:v>
                </c:pt>
                <c:pt idx="12">
                  <c:v>1.3537558981491948</c:v>
                </c:pt>
                <c:pt idx="13">
                  <c:v>1.5729127170269952</c:v>
                </c:pt>
                <c:pt idx="14">
                  <c:v>0.23292237404283742</c:v>
                </c:pt>
                <c:pt idx="15">
                  <c:v>0.65797231750421925</c:v>
                </c:pt>
                <c:pt idx="16">
                  <c:v>0.96836275807451844</c:v>
                </c:pt>
                <c:pt idx="17">
                  <c:v>0.9896970087059882</c:v>
                </c:pt>
                <c:pt idx="18">
                  <c:v>1.3774753986857711</c:v>
                </c:pt>
                <c:pt idx="19">
                  <c:v>1.3784543743028737</c:v>
                </c:pt>
                <c:pt idx="20">
                  <c:v>0.15368208506373784</c:v>
                </c:pt>
                <c:pt idx="21">
                  <c:v>0.74164682040304086</c:v>
                </c:pt>
                <c:pt idx="22">
                  <c:v>0</c:v>
                </c:pt>
                <c:pt idx="23">
                  <c:v>1.1702777813577243</c:v>
                </c:pt>
                <c:pt idx="24">
                  <c:v>0.40999001558014858</c:v>
                </c:pt>
                <c:pt idx="25">
                  <c:v>1.2053000344490898</c:v>
                </c:pt>
                <c:pt idx="26">
                  <c:v>0.28165632490909431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3888384"/>
        <c:axId val="83894272"/>
      </c:lineChart>
      <c:catAx>
        <c:axId val="83888384"/>
        <c:scaling>
          <c:orientation val="minMax"/>
        </c:scaling>
        <c:delete val="0"/>
        <c:axPos val="b"/>
        <c:majorTickMark val="out"/>
        <c:minorTickMark val="none"/>
        <c:tickLblPos val="nextTo"/>
        <c:crossAx val="83894272"/>
        <c:crosses val="autoZero"/>
        <c:auto val="1"/>
        <c:lblAlgn val="ctr"/>
        <c:lblOffset val="100"/>
        <c:noMultiLvlLbl val="0"/>
      </c:catAx>
      <c:valAx>
        <c:axId val="8389427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aseline="0"/>
            </a:pPr>
            <a:endParaRPr lang="en-US"/>
          </a:p>
        </c:txPr>
        <c:crossAx val="8388838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val>
            <c:numRef>
              <c:f>Sheet4!$B$10:$B$46</c:f>
              <c:numCache>
                <c:formatCode>General</c:formatCode>
                <c:ptCount val="37"/>
                <c:pt idx="0">
                  <c:v>24.708954595366663</c:v>
                </c:pt>
                <c:pt idx="1">
                  <c:v>14.667619381084684</c:v>
                </c:pt>
                <c:pt idx="2">
                  <c:v>11.629358443325801</c:v>
                </c:pt>
                <c:pt idx="3">
                  <c:v>10.474783012594086</c:v>
                </c:pt>
                <c:pt idx="4">
                  <c:v>8.9736848928114519</c:v>
                </c:pt>
                <c:pt idx="5">
                  <c:v>8.0607153688604924</c:v>
                </c:pt>
                <c:pt idx="6">
                  <c:v>8.2778153231225478</c:v>
                </c:pt>
                <c:pt idx="7">
                  <c:v>7.9930679684734764</c:v>
                </c:pt>
                <c:pt idx="8">
                  <c:v>7.5029388107556017</c:v>
                </c:pt>
                <c:pt idx="9">
                  <c:v>7.3448903809623944</c:v>
                </c:pt>
                <c:pt idx="10">
                  <c:v>6.7275167539322798</c:v>
                </c:pt>
                <c:pt idx="11">
                  <c:v>6.3443895050561059</c:v>
                </c:pt>
                <c:pt idx="12">
                  <c:v>6.6100403590079093</c:v>
                </c:pt>
                <c:pt idx="13">
                  <c:v>6.8149403729806668</c:v>
                </c:pt>
                <c:pt idx="14">
                  <c:v>6.725660383166308</c:v>
                </c:pt>
                <c:pt idx="15">
                  <c:v>6.6676645873724816</c:v>
                </c:pt>
                <c:pt idx="16">
                  <c:v>5.7226261379159462</c:v>
                </c:pt>
                <c:pt idx="17">
                  <c:v>5.9304403240875523</c:v>
                </c:pt>
                <c:pt idx="18">
                  <c:v>3.4021531506263401</c:v>
                </c:pt>
                <c:pt idx="19">
                  <c:v>2.4346254105458756</c:v>
                </c:pt>
                <c:pt idx="20">
                  <c:v>1.3417537378450231</c:v>
                </c:pt>
                <c:pt idx="21">
                  <c:v>1.3441063011274914</c:v>
                </c:pt>
                <c:pt idx="22">
                  <c:v>0.78727641339859844</c:v>
                </c:pt>
                <c:pt idx="23">
                  <c:v>0.43497585011578038</c:v>
                </c:pt>
                <c:pt idx="24">
                  <c:v>1.2036428779498838</c:v>
                </c:pt>
                <c:pt idx="25">
                  <c:v>0.41229764941636621</c:v>
                </c:pt>
                <c:pt idx="26">
                  <c:v>0.99510665480649474</c:v>
                </c:pt>
                <c:pt idx="27">
                  <c:v>0.79820723739039756</c:v>
                </c:pt>
                <c:pt idx="28">
                  <c:v>0.93004658797590656</c:v>
                </c:pt>
                <c:pt idx="29">
                  <c:v>0.97445042758273115</c:v>
                </c:pt>
                <c:pt idx="30">
                  <c:v>1.1004520877627237</c:v>
                </c:pt>
                <c:pt idx="31">
                  <c:v>1.0585387871681327</c:v>
                </c:pt>
                <c:pt idx="32">
                  <c:v>1.061695088486621</c:v>
                </c:pt>
                <c:pt idx="33">
                  <c:v>0.62524884290460125</c:v>
                </c:pt>
                <c:pt idx="34">
                  <c:v>0.52037774595121267</c:v>
                </c:pt>
                <c:pt idx="35">
                  <c:v>0.29825717688909364</c:v>
                </c:pt>
                <c:pt idx="36">
                  <c:v>0.24012226116983659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3922944"/>
        <c:axId val="83924480"/>
      </c:lineChart>
      <c:catAx>
        <c:axId val="83922944"/>
        <c:scaling>
          <c:orientation val="minMax"/>
        </c:scaling>
        <c:delete val="0"/>
        <c:axPos val="b"/>
        <c:majorTickMark val="out"/>
        <c:minorTickMark val="none"/>
        <c:tickLblPos val="nextTo"/>
        <c:crossAx val="83924480"/>
        <c:crosses val="autoZero"/>
        <c:auto val="1"/>
        <c:lblAlgn val="ctr"/>
        <c:lblOffset val="100"/>
        <c:noMultiLvlLbl val="0"/>
      </c:catAx>
      <c:valAx>
        <c:axId val="8392448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aseline="0"/>
            </a:pPr>
            <a:endParaRPr lang="en-US"/>
          </a:p>
        </c:txPr>
        <c:crossAx val="8392294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val>
            <c:numRef>
              <c:f>Sheet4!$B$10:$B$46</c:f>
              <c:numCache>
                <c:formatCode>General</c:formatCode>
                <c:ptCount val="37"/>
                <c:pt idx="0">
                  <c:v>24.708954595366663</c:v>
                </c:pt>
                <c:pt idx="1">
                  <c:v>14.667619381084684</c:v>
                </c:pt>
                <c:pt idx="2">
                  <c:v>11.629358443325801</c:v>
                </c:pt>
                <c:pt idx="3">
                  <c:v>10.474783012594086</c:v>
                </c:pt>
                <c:pt idx="4">
                  <c:v>8.9736848928114519</c:v>
                </c:pt>
                <c:pt idx="5">
                  <c:v>8.0607153688604924</c:v>
                </c:pt>
                <c:pt idx="6">
                  <c:v>8.2778153231225478</c:v>
                </c:pt>
                <c:pt idx="7">
                  <c:v>7.9930679684734764</c:v>
                </c:pt>
                <c:pt idx="8">
                  <c:v>7.5029388107556017</c:v>
                </c:pt>
                <c:pt idx="9">
                  <c:v>7.3448903809623944</c:v>
                </c:pt>
                <c:pt idx="10">
                  <c:v>6.7275167539322798</c:v>
                </c:pt>
                <c:pt idx="11">
                  <c:v>6.3443895050561059</c:v>
                </c:pt>
                <c:pt idx="12">
                  <c:v>6.6100403590079093</c:v>
                </c:pt>
                <c:pt idx="13">
                  <c:v>6.8149403729806668</c:v>
                </c:pt>
                <c:pt idx="14">
                  <c:v>6.725660383166308</c:v>
                </c:pt>
                <c:pt idx="15">
                  <c:v>6.6676645873724816</c:v>
                </c:pt>
                <c:pt idx="16">
                  <c:v>5.7226261379159462</c:v>
                </c:pt>
                <c:pt idx="17">
                  <c:v>5.9304403240875523</c:v>
                </c:pt>
                <c:pt idx="18">
                  <c:v>3.4021531506263401</c:v>
                </c:pt>
                <c:pt idx="19">
                  <c:v>2.4346254105458756</c:v>
                </c:pt>
                <c:pt idx="20">
                  <c:v>1.3417537378450231</c:v>
                </c:pt>
                <c:pt idx="21">
                  <c:v>1.3441063011274914</c:v>
                </c:pt>
                <c:pt idx="22">
                  <c:v>0.78727641339859844</c:v>
                </c:pt>
                <c:pt idx="23">
                  <c:v>0.43497585011578038</c:v>
                </c:pt>
                <c:pt idx="24">
                  <c:v>1.2036428779498838</c:v>
                </c:pt>
                <c:pt idx="25">
                  <c:v>0.41229764941636621</c:v>
                </c:pt>
                <c:pt idx="26">
                  <c:v>0.99510665480649474</c:v>
                </c:pt>
                <c:pt idx="27">
                  <c:v>0.79820723739039756</c:v>
                </c:pt>
                <c:pt idx="28">
                  <c:v>0.93004658797590656</c:v>
                </c:pt>
                <c:pt idx="29">
                  <c:v>0.97445042758273115</c:v>
                </c:pt>
                <c:pt idx="30">
                  <c:v>1.1004520877627237</c:v>
                </c:pt>
                <c:pt idx="31">
                  <c:v>1.0585387871681327</c:v>
                </c:pt>
                <c:pt idx="32">
                  <c:v>1.061695088486621</c:v>
                </c:pt>
                <c:pt idx="33">
                  <c:v>0.62524884290460125</c:v>
                </c:pt>
                <c:pt idx="34">
                  <c:v>0.52037774595121267</c:v>
                </c:pt>
                <c:pt idx="35">
                  <c:v>0.29825717688909364</c:v>
                </c:pt>
                <c:pt idx="36">
                  <c:v>0.24012226116983659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4956672"/>
        <c:axId val="84958208"/>
      </c:lineChart>
      <c:catAx>
        <c:axId val="84956672"/>
        <c:scaling>
          <c:orientation val="minMax"/>
        </c:scaling>
        <c:delete val="0"/>
        <c:axPos val="b"/>
        <c:majorTickMark val="out"/>
        <c:minorTickMark val="none"/>
        <c:tickLblPos val="nextTo"/>
        <c:crossAx val="84958208"/>
        <c:crosses val="autoZero"/>
        <c:auto val="1"/>
        <c:lblAlgn val="ctr"/>
        <c:lblOffset val="100"/>
        <c:noMultiLvlLbl val="0"/>
      </c:catAx>
      <c:valAx>
        <c:axId val="8495820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aseline="0"/>
            </a:pPr>
            <a:endParaRPr lang="en-US"/>
          </a:p>
        </c:txPr>
        <c:crossAx val="8495667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Sheet5!$B$9</c:f>
              <c:strCache>
                <c:ptCount val="1"/>
                <c:pt idx="0">
                  <c:v>Tadj</c:v>
                </c:pt>
              </c:strCache>
            </c:strRef>
          </c:tx>
          <c:val>
            <c:numRef>
              <c:f>Sheet5!$B$10:$B$29</c:f>
              <c:numCache>
                <c:formatCode>General</c:formatCode>
                <c:ptCount val="20"/>
                <c:pt idx="0">
                  <c:v>20.302938923314038</c:v>
                </c:pt>
                <c:pt idx="1">
                  <c:v>9.3895409242234873</c:v>
                </c:pt>
                <c:pt idx="2">
                  <c:v>6.8051844391501897</c:v>
                </c:pt>
                <c:pt idx="3">
                  <c:v>17</c:v>
                </c:pt>
                <c:pt idx="4">
                  <c:v>10</c:v>
                </c:pt>
                <c:pt idx="5">
                  <c:v>8</c:v>
                </c:pt>
                <c:pt idx="6">
                  <c:v>4.5</c:v>
                </c:pt>
                <c:pt idx="7">
                  <c:v>2.5130562383885144</c:v>
                </c:pt>
                <c:pt idx="8">
                  <c:v>1.6951222652138453</c:v>
                </c:pt>
                <c:pt idx="9">
                  <c:v>2.363377654617103</c:v>
                </c:pt>
                <c:pt idx="10">
                  <c:v>1.9161610880519611</c:v>
                </c:pt>
                <c:pt idx="11">
                  <c:v>1.6474581608711731</c:v>
                </c:pt>
                <c:pt idx="12">
                  <c:v>1.3215369824994978</c:v>
                </c:pt>
                <c:pt idx="13">
                  <c:v>1.1152186273693212</c:v>
                </c:pt>
                <c:pt idx="14">
                  <c:v>1.6998225961233915</c:v>
                </c:pt>
                <c:pt idx="15">
                  <c:v>0.32007555626003731</c:v>
                </c:pt>
                <c:pt idx="16">
                  <c:v>1.6169808950272955</c:v>
                </c:pt>
                <c:pt idx="17">
                  <c:v>0.99360052110377373</c:v>
                </c:pt>
                <c:pt idx="18">
                  <c:v>0.85861883948976458</c:v>
                </c:pt>
                <c:pt idx="19">
                  <c:v>0.15486600704329354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1955840"/>
        <c:axId val="84960000"/>
      </c:lineChart>
      <c:catAx>
        <c:axId val="81955840"/>
        <c:scaling>
          <c:orientation val="minMax"/>
        </c:scaling>
        <c:delete val="0"/>
        <c:axPos val="b"/>
        <c:majorTickMark val="out"/>
        <c:minorTickMark val="none"/>
        <c:tickLblPos val="nextTo"/>
        <c:crossAx val="84960000"/>
        <c:crosses val="autoZero"/>
        <c:auto val="1"/>
        <c:lblAlgn val="ctr"/>
        <c:lblOffset val="100"/>
        <c:noMultiLvlLbl val="0"/>
      </c:catAx>
      <c:valAx>
        <c:axId val="8496000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aseline="0"/>
            </a:pPr>
            <a:endParaRPr lang="en-US"/>
          </a:p>
        </c:txPr>
        <c:crossAx val="8195584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Sheet5!$B$9</c:f>
              <c:strCache>
                <c:ptCount val="1"/>
                <c:pt idx="0">
                  <c:v>Tadj</c:v>
                </c:pt>
              </c:strCache>
            </c:strRef>
          </c:tx>
          <c:val>
            <c:numRef>
              <c:f>Sheet5!$B$10:$B$29</c:f>
              <c:numCache>
                <c:formatCode>General</c:formatCode>
                <c:ptCount val="20"/>
                <c:pt idx="0">
                  <c:v>20.302938923314038</c:v>
                </c:pt>
                <c:pt idx="1">
                  <c:v>9.3895409242234837</c:v>
                </c:pt>
                <c:pt idx="2">
                  <c:v>6.8051844391501932</c:v>
                </c:pt>
                <c:pt idx="3">
                  <c:v>17</c:v>
                </c:pt>
                <c:pt idx="4">
                  <c:v>10</c:v>
                </c:pt>
                <c:pt idx="5">
                  <c:v>8</c:v>
                </c:pt>
                <c:pt idx="6">
                  <c:v>4.5</c:v>
                </c:pt>
                <c:pt idx="7">
                  <c:v>2.5130562383885144</c:v>
                </c:pt>
                <c:pt idx="8">
                  <c:v>1.6951222652138453</c:v>
                </c:pt>
                <c:pt idx="9">
                  <c:v>2.3633776546171021</c:v>
                </c:pt>
                <c:pt idx="10">
                  <c:v>1.9161610880519611</c:v>
                </c:pt>
                <c:pt idx="11">
                  <c:v>1.6474581608711727</c:v>
                </c:pt>
                <c:pt idx="12">
                  <c:v>1.3215369824994987</c:v>
                </c:pt>
                <c:pt idx="13">
                  <c:v>1.1152186273693212</c:v>
                </c:pt>
                <c:pt idx="14">
                  <c:v>1.6998225961233915</c:v>
                </c:pt>
                <c:pt idx="15">
                  <c:v>0.3200755562600372</c:v>
                </c:pt>
                <c:pt idx="16">
                  <c:v>1.6169808950272955</c:v>
                </c:pt>
                <c:pt idx="17">
                  <c:v>0.99360052110377373</c:v>
                </c:pt>
                <c:pt idx="18">
                  <c:v>0.85861883948976425</c:v>
                </c:pt>
                <c:pt idx="19">
                  <c:v>0.15486600704329348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4984576"/>
        <c:axId val="84986112"/>
      </c:lineChart>
      <c:catAx>
        <c:axId val="84984576"/>
        <c:scaling>
          <c:orientation val="minMax"/>
        </c:scaling>
        <c:delete val="0"/>
        <c:axPos val="b"/>
        <c:majorTickMark val="out"/>
        <c:minorTickMark val="none"/>
        <c:tickLblPos val="nextTo"/>
        <c:crossAx val="84986112"/>
        <c:crosses val="autoZero"/>
        <c:auto val="1"/>
        <c:lblAlgn val="ctr"/>
        <c:lblOffset val="100"/>
        <c:noMultiLvlLbl val="0"/>
      </c:catAx>
      <c:valAx>
        <c:axId val="8498611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aseline="0"/>
            </a:pPr>
            <a:endParaRPr lang="en-US"/>
          </a:p>
        </c:txPr>
        <c:crossAx val="8498457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Sheet2!$B$9</c:f>
              <c:strCache>
                <c:ptCount val="1"/>
                <c:pt idx="0">
                  <c:v>Tadj</c:v>
                </c:pt>
              </c:strCache>
            </c:strRef>
          </c:tx>
          <c:val>
            <c:numRef>
              <c:f>Sheet2!$B$10:$B$29</c:f>
              <c:numCache>
                <c:formatCode>General</c:formatCode>
                <c:ptCount val="20"/>
                <c:pt idx="0">
                  <c:v>19.386203520314229</c:v>
                </c:pt>
                <c:pt idx="1">
                  <c:v>10.355911874764054</c:v>
                </c:pt>
                <c:pt idx="2">
                  <c:v>6.3363716221035382</c:v>
                </c:pt>
                <c:pt idx="3">
                  <c:v>4.6849381037796718</c:v>
                </c:pt>
                <c:pt idx="4">
                  <c:v>4.3655617822731569</c:v>
                </c:pt>
                <c:pt idx="5">
                  <c:v>3.3211961957761766</c:v>
                </c:pt>
                <c:pt idx="6">
                  <c:v>3.3832711832464915</c:v>
                </c:pt>
                <c:pt idx="7">
                  <c:v>2.6251414760554992</c:v>
                </c:pt>
                <c:pt idx="8">
                  <c:v>2.8923801687431485</c:v>
                </c:pt>
                <c:pt idx="9">
                  <c:v>2.4285830535891613</c:v>
                </c:pt>
                <c:pt idx="10">
                  <c:v>2.3272689310785504</c:v>
                </c:pt>
                <c:pt idx="11">
                  <c:v>2.1261190577101332</c:v>
                </c:pt>
                <c:pt idx="12">
                  <c:v>1.3060812799725661</c:v>
                </c:pt>
                <c:pt idx="13">
                  <c:v>1.6261801679561354</c:v>
                </c:pt>
                <c:pt idx="14">
                  <c:v>1.9625561933708502</c:v>
                </c:pt>
                <c:pt idx="15">
                  <c:v>0.57446558293119088</c:v>
                </c:pt>
                <c:pt idx="16">
                  <c:v>1.1117906598133616</c:v>
                </c:pt>
                <c:pt idx="17">
                  <c:v>0.78183009250796376</c:v>
                </c:pt>
                <c:pt idx="18">
                  <c:v>0.57113801700918942</c:v>
                </c:pt>
                <c:pt idx="19">
                  <c:v>0.65157299097432908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5248256"/>
        <c:axId val="85254144"/>
      </c:lineChart>
      <c:catAx>
        <c:axId val="85248256"/>
        <c:scaling>
          <c:orientation val="minMax"/>
        </c:scaling>
        <c:delete val="0"/>
        <c:axPos val="b"/>
        <c:majorTickMark val="out"/>
        <c:minorTickMark val="none"/>
        <c:tickLblPos val="nextTo"/>
        <c:crossAx val="85254144"/>
        <c:crosses val="autoZero"/>
        <c:auto val="1"/>
        <c:lblAlgn val="ctr"/>
        <c:lblOffset val="100"/>
        <c:noMultiLvlLbl val="0"/>
      </c:catAx>
      <c:valAx>
        <c:axId val="8525414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8524825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 baseline="0"/>
      </a:pPr>
      <a:endParaRPr lang="en-US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val>
            <c:numRef>
              <c:f>Sheet4!$B$10:$B$46</c:f>
              <c:numCache>
                <c:formatCode>General</c:formatCode>
                <c:ptCount val="37"/>
                <c:pt idx="0">
                  <c:v>24.708954595366663</c:v>
                </c:pt>
                <c:pt idx="1">
                  <c:v>14.667619381084684</c:v>
                </c:pt>
                <c:pt idx="2">
                  <c:v>11.629358443325797</c:v>
                </c:pt>
                <c:pt idx="3">
                  <c:v>10.474783012594086</c:v>
                </c:pt>
                <c:pt idx="4">
                  <c:v>8.9736848928114572</c:v>
                </c:pt>
                <c:pt idx="5">
                  <c:v>8.0607153688604924</c:v>
                </c:pt>
                <c:pt idx="6">
                  <c:v>8.2778153231225442</c:v>
                </c:pt>
                <c:pt idx="7">
                  <c:v>7.9930679684734764</c:v>
                </c:pt>
                <c:pt idx="8">
                  <c:v>7.5029388107555999</c:v>
                </c:pt>
                <c:pt idx="9">
                  <c:v>7.3448903809623944</c:v>
                </c:pt>
                <c:pt idx="10">
                  <c:v>6.727516753932278</c:v>
                </c:pt>
                <c:pt idx="11">
                  <c:v>6.3443895050561059</c:v>
                </c:pt>
                <c:pt idx="12">
                  <c:v>6.6100403590079067</c:v>
                </c:pt>
                <c:pt idx="13">
                  <c:v>6.8149403729806668</c:v>
                </c:pt>
                <c:pt idx="14">
                  <c:v>6.7256603831663098</c:v>
                </c:pt>
                <c:pt idx="15">
                  <c:v>6.6676645873724798</c:v>
                </c:pt>
                <c:pt idx="16">
                  <c:v>5.7226261379159444</c:v>
                </c:pt>
                <c:pt idx="17">
                  <c:v>5.9304403240875523</c:v>
                </c:pt>
                <c:pt idx="18">
                  <c:v>3.4021531506263401</c:v>
                </c:pt>
                <c:pt idx="19">
                  <c:v>2.4346254105458742</c:v>
                </c:pt>
                <c:pt idx="20">
                  <c:v>1.3417537378450231</c:v>
                </c:pt>
                <c:pt idx="21">
                  <c:v>1.3441063011274914</c:v>
                </c:pt>
                <c:pt idx="22">
                  <c:v>0.78727641339859888</c:v>
                </c:pt>
                <c:pt idx="23">
                  <c:v>0.43497585011578038</c:v>
                </c:pt>
                <c:pt idx="24">
                  <c:v>1.2036428779498838</c:v>
                </c:pt>
                <c:pt idx="25">
                  <c:v>0.4122976494163661</c:v>
                </c:pt>
                <c:pt idx="26">
                  <c:v>0.99510665480649452</c:v>
                </c:pt>
                <c:pt idx="27">
                  <c:v>0.79820723739039789</c:v>
                </c:pt>
                <c:pt idx="28">
                  <c:v>0.93004658797590656</c:v>
                </c:pt>
                <c:pt idx="29">
                  <c:v>0.97445042758273115</c:v>
                </c:pt>
                <c:pt idx="30">
                  <c:v>1.1004520877627242</c:v>
                </c:pt>
                <c:pt idx="31">
                  <c:v>1.0585387871681322</c:v>
                </c:pt>
                <c:pt idx="32">
                  <c:v>1.061695088486621</c:v>
                </c:pt>
                <c:pt idx="33">
                  <c:v>0.62524884290460159</c:v>
                </c:pt>
                <c:pt idx="34">
                  <c:v>0.52037774595121222</c:v>
                </c:pt>
                <c:pt idx="35">
                  <c:v>0.29825717688909376</c:v>
                </c:pt>
                <c:pt idx="36">
                  <c:v>0.24012226116983659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5133952"/>
        <c:axId val="85135744"/>
      </c:lineChart>
      <c:catAx>
        <c:axId val="85133952"/>
        <c:scaling>
          <c:orientation val="minMax"/>
        </c:scaling>
        <c:delete val="0"/>
        <c:axPos val="b"/>
        <c:majorTickMark val="out"/>
        <c:minorTickMark val="none"/>
        <c:tickLblPos val="nextTo"/>
        <c:crossAx val="85135744"/>
        <c:crosses val="autoZero"/>
        <c:auto val="1"/>
        <c:lblAlgn val="ctr"/>
        <c:lblOffset val="100"/>
        <c:noMultiLvlLbl val="0"/>
      </c:catAx>
      <c:valAx>
        <c:axId val="8513574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aseline="0"/>
            </a:pPr>
            <a:endParaRPr lang="en-US"/>
          </a:p>
        </c:txPr>
        <c:crossAx val="8513395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Sheet5!$B$9</c:f>
              <c:strCache>
                <c:ptCount val="1"/>
                <c:pt idx="0">
                  <c:v>Tadj</c:v>
                </c:pt>
              </c:strCache>
            </c:strRef>
          </c:tx>
          <c:val>
            <c:numRef>
              <c:f>Sheet5!$B$10:$B$29</c:f>
              <c:numCache>
                <c:formatCode>General</c:formatCode>
                <c:ptCount val="20"/>
                <c:pt idx="0">
                  <c:v>20.302938923314038</c:v>
                </c:pt>
                <c:pt idx="1">
                  <c:v>9.3895409242234908</c:v>
                </c:pt>
                <c:pt idx="2">
                  <c:v>6.8051844391501879</c:v>
                </c:pt>
                <c:pt idx="3">
                  <c:v>17</c:v>
                </c:pt>
                <c:pt idx="4">
                  <c:v>10</c:v>
                </c:pt>
                <c:pt idx="5">
                  <c:v>8</c:v>
                </c:pt>
                <c:pt idx="6">
                  <c:v>4.5</c:v>
                </c:pt>
                <c:pt idx="7">
                  <c:v>2.5130562383885144</c:v>
                </c:pt>
                <c:pt idx="8">
                  <c:v>1.6951222652138453</c:v>
                </c:pt>
                <c:pt idx="9">
                  <c:v>2.3633776546171039</c:v>
                </c:pt>
                <c:pt idx="10">
                  <c:v>1.9161610880519611</c:v>
                </c:pt>
                <c:pt idx="11">
                  <c:v>1.6474581608711738</c:v>
                </c:pt>
                <c:pt idx="12">
                  <c:v>1.3215369824994974</c:v>
                </c:pt>
                <c:pt idx="13">
                  <c:v>1.1152186273693212</c:v>
                </c:pt>
                <c:pt idx="14">
                  <c:v>1.6998225961233915</c:v>
                </c:pt>
                <c:pt idx="15">
                  <c:v>0.32007555626003731</c:v>
                </c:pt>
                <c:pt idx="16">
                  <c:v>1.6169808950272955</c:v>
                </c:pt>
                <c:pt idx="17">
                  <c:v>0.99360052110377373</c:v>
                </c:pt>
                <c:pt idx="18">
                  <c:v>0.85861883948976492</c:v>
                </c:pt>
                <c:pt idx="19">
                  <c:v>0.15486600704329359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5369216"/>
        <c:axId val="85370752"/>
      </c:lineChart>
      <c:catAx>
        <c:axId val="85369216"/>
        <c:scaling>
          <c:orientation val="minMax"/>
        </c:scaling>
        <c:delete val="0"/>
        <c:axPos val="b"/>
        <c:majorTickMark val="out"/>
        <c:minorTickMark val="none"/>
        <c:tickLblPos val="nextTo"/>
        <c:crossAx val="85370752"/>
        <c:crosses val="autoZero"/>
        <c:auto val="1"/>
        <c:lblAlgn val="ctr"/>
        <c:lblOffset val="100"/>
        <c:noMultiLvlLbl val="0"/>
      </c:catAx>
      <c:valAx>
        <c:axId val="8537075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aseline="0"/>
            </a:pPr>
            <a:endParaRPr lang="en-US"/>
          </a:p>
        </c:txPr>
        <c:crossAx val="8536921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3/28/2012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3/28/2012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3/28/2012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3/28/2012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3/28/2012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3/28/2012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3/28/2012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3/28/2012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Id4W6VA0uLc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Advanced Methods and Analysis for the Learning and Social Sciences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PSY505</a:t>
            </a:r>
            <a:br>
              <a:rPr lang="en-US" dirty="0" smtClean="0"/>
            </a:br>
            <a:r>
              <a:rPr lang="en-US" dirty="0" smtClean="0"/>
              <a:t>Spring term, 2012</a:t>
            </a:r>
          </a:p>
          <a:p>
            <a:r>
              <a:rPr lang="en-US" dirty="0" smtClean="0"/>
              <a:t>April 2, </a:t>
            </a:r>
            <a:r>
              <a:rPr lang="en-US" dirty="0" smtClean="0"/>
              <a:t>2012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Learning Curves</a:t>
            </a:r>
            <a:endParaRPr lang="en-US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Classic Learning Curve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6287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Assumptions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student is practicing the same skill several times in the same fashion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45439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Assumptions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student is practicing the same skill several times in the same fashion</a:t>
            </a:r>
          </a:p>
          <a:p>
            <a:endParaRPr lang="en-US" dirty="0"/>
          </a:p>
          <a:p>
            <a:r>
              <a:rPr lang="en-US" dirty="0" smtClean="0"/>
              <a:t>In what kinds of learning situations does this occur?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36711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Assumptions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Similar methods and considerations apply to situations where the student is recalling the same knowledge several times</a:t>
            </a:r>
          </a:p>
        </p:txBody>
      </p:sp>
    </p:spTree>
    <p:extLst>
      <p:ext uri="{BB962C8B-B14F-4D97-AF65-F5344CB8AC3E}">
        <p14:creationId xmlns:p14="http://schemas.microsoft.com/office/powerpoint/2010/main" val="27092419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Assumptions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have some way to measure student performance over time</a:t>
            </a:r>
          </a:p>
          <a:p>
            <a:pPr lvl="1"/>
            <a:r>
              <a:rPr lang="en-US" dirty="0" smtClean="0"/>
              <a:t>Speed or accuracy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89666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Learning LISP programming in the </a:t>
            </a:r>
            <a:br>
              <a:rPr lang="en-US" dirty="0" smtClean="0"/>
            </a:br>
            <a:r>
              <a:rPr lang="en-US" dirty="0" smtClean="0"/>
              <a:t>LISP Tutor (Corbett &amp; Anderson, 1995)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63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733550"/>
            <a:ext cx="8134350" cy="512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214578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Learning in Cognitive Tutor Geometry (Ritter et al., 2007)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73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1494020"/>
            <a:ext cx="6477000" cy="5287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547644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certain characteristic pattern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4722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Power Law of Learning*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66753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Power Law of Learning*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 smtClean="0"/>
          </a:p>
          <a:p>
            <a:r>
              <a:rPr lang="en-US" dirty="0" smtClean="0"/>
              <a:t>Performance (both speed and accuracy) improves with a power function</a:t>
            </a:r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99384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Power Law of Learning*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* -- may be an exponential function rather than a power function</a:t>
            </a:r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80359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Called Power Law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Because speed and accuracy both follow a power curve</a:t>
            </a:r>
          </a:p>
          <a:p>
            <a:endParaRPr lang="en-US" dirty="0" smtClean="0"/>
          </a:p>
          <a:p>
            <a:r>
              <a:rPr lang="en-US" dirty="0" smtClean="0"/>
              <a:t>Radical improvement at first which slows over time towards an asymptote</a:t>
            </a:r>
          </a:p>
          <a:p>
            <a:endParaRPr lang="en-US" dirty="0" smtClean="0"/>
          </a:p>
          <a:p>
            <a:r>
              <a:rPr lang="en-US" dirty="0" smtClean="0"/>
              <a:t>Passing the asymptote usually involves developing entirely new strategy</a:t>
            </a:r>
          </a:p>
        </p:txBody>
      </p:sp>
    </p:spTree>
    <p:extLst>
      <p:ext uri="{BB962C8B-B14F-4D97-AF65-F5344CB8AC3E}">
        <p14:creationId xmlns:p14="http://schemas.microsoft.com/office/powerpoint/2010/main" val="10967465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Passing the Asymptote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Famous example: </a:t>
            </a:r>
            <a:r>
              <a:rPr lang="en-US" dirty="0" err="1" smtClean="0"/>
              <a:t>Fosbury</a:t>
            </a:r>
            <a:r>
              <a:rPr lang="en-US" dirty="0" smtClean="0"/>
              <a:t> </a:t>
            </a:r>
            <a:r>
              <a:rPr lang="en-US" dirty="0" smtClean="0"/>
              <a:t>Flop</a:t>
            </a:r>
          </a:p>
          <a:p>
            <a:endParaRPr lang="en-US" dirty="0"/>
          </a:p>
          <a:p>
            <a:pPr marL="342900" lvl="1" indent="-342900">
              <a:buFont typeface="Arial" pitchFamily="34" charset="0"/>
              <a:buChar char="•"/>
            </a:pPr>
            <a:r>
              <a:rPr lang="en-US" dirty="0">
                <a:hlinkClick r:id="rId2"/>
              </a:rPr>
              <a:t>http://www.youtube.com/watch?v=Id4W6VA0uLc</a:t>
            </a:r>
            <a:endParaRPr lang="en-US" dirty="0"/>
          </a:p>
          <a:p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17670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Passing the Asymptote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Famous example: </a:t>
            </a:r>
            <a:r>
              <a:rPr lang="en-US" dirty="0" err="1" smtClean="0"/>
              <a:t>Fosbury</a:t>
            </a:r>
            <a:r>
              <a:rPr lang="en-US" dirty="0" smtClean="0"/>
              <a:t> Flop</a:t>
            </a:r>
          </a:p>
          <a:p>
            <a:endParaRPr lang="en-US" dirty="0" smtClean="0"/>
          </a:p>
          <a:p>
            <a:r>
              <a:rPr lang="en-US" dirty="0" smtClean="0"/>
              <a:t>Can you think of </a:t>
            </a:r>
            <a:r>
              <a:rPr lang="en-US" smtClean="0"/>
              <a:t>any other examples?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32627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Power Law of Learning</a:t>
            </a:r>
            <a:br>
              <a:rPr lang="en-US" dirty="0" smtClean="0"/>
            </a:br>
            <a:r>
              <a:rPr lang="en-US" dirty="0" smtClean="0"/>
              <a:t>proven to apply across many domains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Simple domains</a:t>
            </a:r>
          </a:p>
          <a:p>
            <a:pPr lvl="1"/>
            <a:r>
              <a:rPr lang="en-US" dirty="0" smtClean="0"/>
              <a:t>Pressing correct button on stimulus</a:t>
            </a:r>
          </a:p>
          <a:p>
            <a:r>
              <a:rPr lang="en-US" dirty="0" smtClean="0"/>
              <a:t>Complex problem-solving domains</a:t>
            </a:r>
          </a:p>
          <a:p>
            <a:pPr lvl="1"/>
            <a:r>
              <a:rPr lang="en-US" dirty="0" smtClean="0"/>
              <a:t>Math</a:t>
            </a:r>
          </a:p>
          <a:p>
            <a:pPr lvl="1"/>
            <a:r>
              <a:rPr lang="en-US" dirty="0" smtClean="0"/>
              <a:t>Programming</a:t>
            </a:r>
          </a:p>
          <a:p>
            <a:r>
              <a:rPr lang="en-US" dirty="0" smtClean="0"/>
              <a:t>Real-world domains</a:t>
            </a:r>
          </a:p>
          <a:p>
            <a:pPr lvl="1"/>
            <a:r>
              <a:rPr lang="en-US" dirty="0" smtClean="0"/>
              <a:t>Cigar-making in factories (Crossman, 1959)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14943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Real-world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Are rarely perfectly smooth…</a:t>
            </a:r>
          </a:p>
          <a:p>
            <a:endParaRPr lang="en-US" dirty="0" smtClean="0"/>
          </a:p>
          <a:p>
            <a:r>
              <a:rPr lang="en-US" dirty="0" smtClean="0"/>
              <a:t>(At least not without hundreds of students or more)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9333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from a minute ago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1494020"/>
            <a:ext cx="6477000" cy="5287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654871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Making inference from learning curves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24144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Making inference from learning curves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Via visual inspection of the curve form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72662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“Normal learning”</a:t>
            </a:r>
            <a:endParaRPr lang="en-US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670236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might this graph mean?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810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263807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 learning going on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810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96993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might this be occurring?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810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896945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might this graph mean?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992787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Student has already learned skill for the most part</a:t>
            </a:r>
            <a:endParaRPr lang="en-US" dirty="0"/>
          </a:p>
        </p:txBody>
      </p:sp>
      <p:graphicFrame>
        <p:nvGraphicFramePr>
          <p:cNvPr id="6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Content Placeholder 6"/>
          <p:cNvGraphicFramePr>
            <a:graphicFrameLocks/>
          </p:cNvGraphicFramePr>
          <p:nvPr/>
        </p:nvGraphicFramePr>
        <p:xfrm>
          <a:off x="609600" y="17526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76538980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might this graph mean?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8483117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Student learned a new strategy and “broke through” the asymptote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6346016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might this graph mean?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1926474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Two skills treated as the same skill</a:t>
            </a:r>
            <a:br>
              <a:rPr lang="en-US" dirty="0" smtClean="0"/>
            </a:br>
            <a:r>
              <a:rPr lang="en-US" dirty="0" smtClean="0"/>
              <a:t>(Corbett &amp; Anderson, 1995)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3711604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study and refine item-skill mappings in educational software</a:t>
            </a:r>
          </a:p>
          <a:p>
            <a:endParaRPr lang="en-US" dirty="0"/>
          </a:p>
          <a:p>
            <a:r>
              <a:rPr lang="en-US" dirty="0" smtClean="0"/>
              <a:t>Pittsburgh Science of Learning Center </a:t>
            </a:r>
            <a:r>
              <a:rPr lang="en-US" dirty="0" err="1" smtClean="0"/>
              <a:t>DataShop</a:t>
            </a:r>
            <a:r>
              <a:rPr lang="en-US" dirty="0" smtClean="0"/>
              <a:t> (</a:t>
            </a:r>
            <a:r>
              <a:rPr lang="en-US" dirty="0" err="1" smtClean="0"/>
              <a:t>Koedinger</a:t>
            </a:r>
            <a:r>
              <a:rPr lang="en-US" dirty="0" smtClean="0"/>
              <a:t> et al., 2010) is a common tool for doing this</a:t>
            </a:r>
          </a:p>
          <a:p>
            <a:endParaRPr lang="en-US" dirty="0" smtClean="0"/>
          </a:p>
          <a:p>
            <a:r>
              <a:rPr lang="en-US" dirty="0" smtClean="0"/>
              <a:t>But you can also do it in Excel!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868937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Any questions?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8340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Moment-by-Moment Learning Curves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Based on models that infer probability that student learned skill at each practice opportunity (Baker, Goldstein, &amp; Heffernan, 2010, in press)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72885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does it work?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model takes an action, and the probability the student knows the skill at that point, according to Bayesian Knowledge Tracing (Corbett &amp; Anderson, 1995)</a:t>
            </a:r>
          </a:p>
          <a:p>
            <a:endParaRPr lang="en-US" dirty="0" smtClean="0"/>
          </a:p>
          <a:p>
            <a:r>
              <a:rPr lang="en-US" dirty="0" smtClean="0"/>
              <a:t>The model looks at the next two actions and applies </a:t>
            </a:r>
            <a:r>
              <a:rPr lang="en-US" dirty="0" err="1" smtClean="0"/>
              <a:t>Bayes</a:t>
            </a:r>
            <a:r>
              <a:rPr lang="en-US" dirty="0" smtClean="0"/>
              <a:t>’ Theorem</a:t>
            </a:r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2256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High-Level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5% probability student knew skill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W </a:t>
            </a:r>
            <a:r>
              <a:rPr lang="en-US" dirty="0" err="1" smtClean="0"/>
              <a:t>W</a:t>
            </a:r>
            <a:r>
              <a:rPr lang="en-US" dirty="0" smtClean="0"/>
              <a:t> </a:t>
            </a:r>
            <a:r>
              <a:rPr lang="en-US" dirty="0" err="1" smtClean="0"/>
              <a:t>W</a:t>
            </a:r>
            <a:endParaRPr lang="en-US" dirty="0" smtClean="0"/>
          </a:p>
          <a:p>
            <a:pPr lvl="1"/>
            <a:r>
              <a:rPr lang="en-US" dirty="0" smtClean="0"/>
              <a:t>Skill was probably not learned at red action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8575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High-Level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90% probability student knew skill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R </a:t>
            </a:r>
            <a:r>
              <a:rPr lang="en-US" dirty="0" err="1" smtClean="0"/>
              <a:t>R</a:t>
            </a:r>
            <a:r>
              <a:rPr lang="en-US" dirty="0" smtClean="0"/>
              <a:t> </a:t>
            </a:r>
            <a:r>
              <a:rPr lang="en-US" dirty="0" err="1" smtClean="0"/>
              <a:t>R</a:t>
            </a:r>
            <a:endParaRPr lang="en-US" dirty="0" smtClean="0"/>
          </a:p>
          <a:p>
            <a:pPr lvl="1"/>
            <a:r>
              <a:rPr lang="en-US" dirty="0" smtClean="0"/>
              <a:t>Skill was probably not learned at red action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4744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High-Level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30% probability student knew skill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R </a:t>
            </a:r>
            <a:r>
              <a:rPr lang="en-US" dirty="0" smtClean="0"/>
              <a:t>R </a:t>
            </a:r>
            <a:r>
              <a:rPr lang="en-US" dirty="0" err="1" smtClean="0"/>
              <a:t>R</a:t>
            </a:r>
            <a:endParaRPr lang="en-US" dirty="0" smtClean="0"/>
          </a:p>
          <a:p>
            <a:pPr lvl="1"/>
            <a:r>
              <a:rPr lang="en-US" dirty="0" smtClean="0"/>
              <a:t>Skill was quite possibly learned at red action (or previous action)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3116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High-Level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30% probability student knew skill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W </a:t>
            </a:r>
            <a:r>
              <a:rPr lang="en-US" dirty="0" smtClean="0"/>
              <a:t>R </a:t>
            </a:r>
            <a:r>
              <a:rPr lang="en-US" dirty="0" err="1" smtClean="0"/>
              <a:t>R</a:t>
            </a:r>
            <a:endParaRPr lang="en-US" dirty="0" smtClean="0"/>
          </a:p>
          <a:p>
            <a:pPr lvl="1"/>
            <a:r>
              <a:rPr lang="en-US" dirty="0" smtClean="0"/>
              <a:t>Skill was quite possibly learned at red action (or next action)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2179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High-Level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30% probability student knew skill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W </a:t>
            </a:r>
            <a:r>
              <a:rPr lang="en-US" dirty="0" err="1" smtClean="0"/>
              <a:t>W</a:t>
            </a:r>
            <a:r>
              <a:rPr lang="en-US" dirty="0" smtClean="0"/>
              <a:t> R</a:t>
            </a:r>
          </a:p>
          <a:p>
            <a:pPr lvl="1"/>
            <a:r>
              <a:rPr lang="en-US" dirty="0" smtClean="0"/>
              <a:t>Skill was probably not learned at red action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9676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model algorithm…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Is out of scope for today</a:t>
            </a:r>
          </a:p>
          <a:p>
            <a:pPr lvl="1"/>
            <a:r>
              <a:rPr lang="en-US" dirty="0" smtClean="0"/>
              <a:t>The math can take a while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But what it gives us is moment-by-moment assessments of 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76076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Correlates to probability of learning</a:t>
            </a:r>
          </a:p>
          <a:p>
            <a:endParaRPr lang="en-US" dirty="0"/>
          </a:p>
          <a:p>
            <a:r>
              <a:rPr lang="en-US" dirty="0" smtClean="0"/>
              <a:t>Though it underestimates high probabilities of learning</a:t>
            </a:r>
          </a:p>
          <a:p>
            <a:pPr lvl="1"/>
            <a:r>
              <a:rPr lang="en-US" dirty="0" smtClean="0"/>
              <a:t>E.g. for “true values” of 20% and 5%, it might predict 6% and 3%</a:t>
            </a:r>
          </a:p>
          <a:p>
            <a:endParaRPr lang="en-US" dirty="0" smtClean="0"/>
          </a:p>
          <a:p>
            <a:r>
              <a:rPr lang="en-US" dirty="0" smtClean="0"/>
              <a:t>Predicts final knowledge and preparation for future learning (Baker, Goldstein, &amp; Heffernan, 2010; Baker, </a:t>
            </a:r>
            <a:r>
              <a:rPr lang="en-US" dirty="0" err="1" smtClean="0"/>
              <a:t>Gowda</a:t>
            </a:r>
            <a:r>
              <a:rPr lang="en-US" dirty="0" smtClean="0"/>
              <a:t>, &amp; Corbett, 2011)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514612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Can be used to create a</a:t>
            </a:r>
            <a:br>
              <a:rPr lang="en-US" dirty="0" smtClean="0"/>
            </a:br>
            <a:r>
              <a:rPr lang="en-US" dirty="0" smtClean="0"/>
              <a:t>Moment-by-Moment Learning Curve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X axis: Opportunity to practice skill</a:t>
            </a:r>
          </a:p>
          <a:p>
            <a:endParaRPr lang="en-US" dirty="0" smtClean="0"/>
          </a:p>
          <a:p>
            <a:r>
              <a:rPr lang="en-US" dirty="0" smtClean="0"/>
              <a:t>Y axis: Moment-by-Moment learning assessments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174100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Moment-by-moment learning curves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Are meaningful to interpret for individual students</a:t>
            </a:r>
          </a:p>
          <a:p>
            <a:endParaRPr lang="en-US" dirty="0" smtClean="0"/>
          </a:p>
          <a:p>
            <a:r>
              <a:rPr lang="en-US" dirty="0" smtClean="0"/>
              <a:t>Much harder to do this with traditional learning curves</a:t>
            </a:r>
          </a:p>
          <a:p>
            <a:pPr lvl="1"/>
            <a:r>
              <a:rPr lang="en-US" dirty="0" smtClean="0"/>
              <a:t>Accuracy = 0 or 1</a:t>
            </a:r>
          </a:p>
          <a:p>
            <a:pPr lvl="1"/>
            <a:r>
              <a:rPr lang="en-US" dirty="0" smtClean="0"/>
              <a:t>Time much more vulnerable to noise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265155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Let’s look at a few graphs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612823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might this graph mean?</a:t>
            </a:r>
            <a:endParaRPr lang="en-US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49558"/>
          <a:stretch>
            <a:fillRect/>
          </a:stretch>
        </p:blipFill>
        <p:spPr bwMode="auto">
          <a:xfrm>
            <a:off x="721590" y="1600200"/>
            <a:ext cx="7390191" cy="4343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5043722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Steady learning</a:t>
            </a:r>
            <a:endParaRPr lang="en-US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49558"/>
          <a:stretch>
            <a:fillRect/>
          </a:stretch>
        </p:blipFill>
        <p:spPr bwMode="auto">
          <a:xfrm>
            <a:off x="721590" y="1600200"/>
            <a:ext cx="7390191" cy="4343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1184899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Corresponds to</a:t>
            </a:r>
            <a:endParaRPr lang="en-US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0117614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might this graph mean?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t="17349"/>
          <a:stretch>
            <a:fillRect/>
          </a:stretch>
        </p:blipFill>
        <p:spPr bwMode="auto">
          <a:xfrm>
            <a:off x="304800" y="1905000"/>
            <a:ext cx="8620953" cy="3778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118523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Eureka moment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t="17349"/>
          <a:stretch>
            <a:fillRect/>
          </a:stretch>
        </p:blipFill>
        <p:spPr bwMode="auto">
          <a:xfrm>
            <a:off x="304800" y="1905000"/>
            <a:ext cx="8620953" cy="3778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47127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would that model correspond to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a traditional learning curve?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920187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might this graph mean?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Rectangle 3"/>
          <p:cNvSpPr/>
          <p:nvPr/>
        </p:nvSpPr>
        <p:spPr>
          <a:xfrm>
            <a:off x="3810000" y="4724400"/>
            <a:ext cx="1905000" cy="1066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28868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might this graph mean?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841" y="1524000"/>
            <a:ext cx="8454789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7744941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Skill already known but need to map it into current learning situation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841" y="1524000"/>
            <a:ext cx="8454789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6103428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might this graph mean?</a:t>
            </a:r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8218" y="1371600"/>
            <a:ext cx="8707272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0169014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Multiple skills treated as a single skill</a:t>
            </a:r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8218" y="1371600"/>
            <a:ext cx="8707272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4530578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Corresponds to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8667497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might this graph mean?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 t="17246"/>
          <a:stretch>
            <a:fillRect/>
          </a:stretch>
        </p:blipFill>
        <p:spPr bwMode="auto">
          <a:xfrm>
            <a:off x="457200" y="2443850"/>
            <a:ext cx="8336372" cy="441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8388805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Thanks for your ideas – </a:t>
            </a:r>
            <a:br>
              <a:rPr lang="en-US" dirty="0" smtClean="0"/>
            </a:br>
            <a:r>
              <a:rPr lang="en-US" dirty="0" smtClean="0"/>
              <a:t>it’s a mystery to me…</a:t>
            </a:r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 t="17246"/>
          <a:stretch>
            <a:fillRect/>
          </a:stretch>
        </p:blipFill>
        <p:spPr bwMode="auto">
          <a:xfrm>
            <a:off x="457200" y="2443850"/>
            <a:ext cx="8336372" cy="441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217404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(It turns out to be quite common)</a:t>
            </a:r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 t="17246"/>
          <a:stretch>
            <a:fillRect/>
          </a:stretch>
        </p:blipFill>
        <p:spPr bwMode="auto">
          <a:xfrm>
            <a:off x="457200" y="2443850"/>
            <a:ext cx="8336372" cy="441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3386593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Any ideas what you could use this for?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800192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 study relationships between learning trajectories and learning outcomes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956634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If you catch a spike, you can infer learning early</a:t>
            </a:r>
          </a:p>
          <a:p>
            <a:pPr lvl="1"/>
            <a:r>
              <a:rPr lang="en-US" dirty="0" smtClean="0"/>
              <a:t>Potentially using this information to “skip a student ahead”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580008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Any questions?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06860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Asgn</a:t>
            </a:r>
            <a:r>
              <a:rPr lang="en-US" dirty="0" smtClean="0"/>
              <a:t>. 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</a:p>
          <a:p>
            <a:r>
              <a:rPr lang="en-US" dirty="0" smtClean="0"/>
              <a:t>Comments?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373102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816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Wednesday, </a:t>
            </a:r>
            <a:r>
              <a:rPr lang="en-US" dirty="0" smtClean="0"/>
              <a:t>April 4</a:t>
            </a:r>
            <a:endParaRPr lang="en-US" dirty="0" smtClean="0"/>
          </a:p>
          <a:p>
            <a:r>
              <a:rPr lang="en-US" dirty="0" smtClean="0"/>
              <a:t>3pm-5pm</a:t>
            </a:r>
          </a:p>
          <a:p>
            <a:r>
              <a:rPr lang="en-US" dirty="0" smtClean="0"/>
              <a:t>AK232</a:t>
            </a:r>
          </a:p>
          <a:p>
            <a:endParaRPr lang="en-US" dirty="0" smtClean="0"/>
          </a:p>
          <a:p>
            <a:r>
              <a:rPr lang="en-US" dirty="0" smtClean="0"/>
              <a:t>Discovery with Models</a:t>
            </a:r>
            <a:endParaRPr lang="en-US" dirty="0" smtClean="0"/>
          </a:p>
          <a:p>
            <a:endParaRPr lang="en-US" dirty="0"/>
          </a:p>
          <a:p>
            <a:r>
              <a:rPr lang="en-US" b="1" dirty="0" smtClean="0"/>
              <a:t>Readings</a:t>
            </a:r>
          </a:p>
          <a:p>
            <a:r>
              <a:rPr lang="en-US" dirty="0"/>
              <a:t>Baker, </a:t>
            </a:r>
            <a:r>
              <a:rPr lang="en-US" dirty="0" err="1"/>
              <a:t>R.S.J.d</a:t>
            </a:r>
            <a:r>
              <a:rPr lang="en-US" dirty="0"/>
              <a:t>., </a:t>
            </a:r>
            <a:r>
              <a:rPr lang="en-US" dirty="0" err="1"/>
              <a:t>Gowda</a:t>
            </a:r>
            <a:r>
              <a:rPr lang="en-US" dirty="0"/>
              <a:t>, S.M. (2010) An Analysis of the Differences in the Frequency of Students' Disengagement in Urban, Rural, and Suburban High Schools. </a:t>
            </a:r>
            <a:r>
              <a:rPr lang="en-US" i="1" dirty="0"/>
              <a:t>Proceedings of the 3rd International Conference on Educational Data Mining</a:t>
            </a:r>
            <a:r>
              <a:rPr lang="en-US" dirty="0"/>
              <a:t>, 11-20</a:t>
            </a:r>
            <a:r>
              <a:rPr lang="en-US" dirty="0" smtClean="0"/>
              <a:t>.</a:t>
            </a:r>
          </a:p>
          <a:p>
            <a:endParaRPr lang="en-US" b="1" dirty="0" smtClean="0"/>
          </a:p>
          <a:p>
            <a:r>
              <a:rPr lang="en-US" b="1" dirty="0" smtClean="0"/>
              <a:t>Assignments </a:t>
            </a:r>
            <a:r>
              <a:rPr lang="en-US" b="1" dirty="0"/>
              <a:t>Due: </a:t>
            </a:r>
            <a:r>
              <a:rPr lang="en-US" dirty="0" smtClean="0"/>
              <a:t>None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4742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9268</TotalTime>
  <Words>908</Words>
  <Application>Microsoft Office PowerPoint</Application>
  <PresentationFormat>On-screen Show (4:3)</PresentationFormat>
  <Paragraphs>161</Paragraphs>
  <Slides>67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67</vt:i4>
      </vt:variant>
    </vt:vector>
  </HeadingPairs>
  <TitlesOfParts>
    <vt:vector size="68" baseType="lpstr">
      <vt:lpstr>Office Theme</vt:lpstr>
      <vt:lpstr>Advanced Methods and Analysis for the Learning and Social Sciences</vt:lpstr>
      <vt:lpstr>Today’s Class</vt:lpstr>
      <vt:lpstr>The Classic Learning Curve</vt:lpstr>
      <vt:lpstr>Assumptions</vt:lpstr>
      <vt:lpstr>Assumptions</vt:lpstr>
      <vt:lpstr>Assumptions</vt:lpstr>
      <vt:lpstr>Assumptions</vt:lpstr>
      <vt:lpstr>Learning LISP programming in the  LISP Tutor (Corbett &amp; Anderson, 1995)</vt:lpstr>
      <vt:lpstr>Learning in Cognitive Tutor Geometry (Ritter et al., 2007)</vt:lpstr>
      <vt:lpstr>A certain characteristic pattern</vt:lpstr>
      <vt:lpstr>Power Law of Learning*</vt:lpstr>
      <vt:lpstr>Power Law of Learning*</vt:lpstr>
      <vt:lpstr>Power Law of Learning*</vt:lpstr>
      <vt:lpstr>Called Power Law</vt:lpstr>
      <vt:lpstr>Passing the Asymptote</vt:lpstr>
      <vt:lpstr>Passing the Asymptote</vt:lpstr>
      <vt:lpstr>Power Law of Learning proven to apply across many domains</vt:lpstr>
      <vt:lpstr>Real-world data</vt:lpstr>
      <vt:lpstr>Example from a minute ago</vt:lpstr>
      <vt:lpstr>Making inference from learning curves</vt:lpstr>
      <vt:lpstr>Making inference from learning curves</vt:lpstr>
      <vt:lpstr>“Normal learning”</vt:lpstr>
      <vt:lpstr>What might this graph mean?</vt:lpstr>
      <vt:lpstr>No learning going on</vt:lpstr>
      <vt:lpstr>Why might this be occurring?</vt:lpstr>
      <vt:lpstr>What might this graph mean?</vt:lpstr>
      <vt:lpstr>Student has already learned skill for the most part</vt:lpstr>
      <vt:lpstr>What might this graph mean?</vt:lpstr>
      <vt:lpstr>Student learned a new strategy and “broke through” the asymptote</vt:lpstr>
      <vt:lpstr>What might this graph mean?</vt:lpstr>
      <vt:lpstr>Two skills treated as the same skill (Corbett &amp; Anderson, 1995)</vt:lpstr>
      <vt:lpstr>Uses</vt:lpstr>
      <vt:lpstr>Any questions?</vt:lpstr>
      <vt:lpstr>Moment-by-Moment Learning Curves</vt:lpstr>
      <vt:lpstr>How does it work?</vt:lpstr>
      <vt:lpstr>High-Level</vt:lpstr>
      <vt:lpstr>High-Level</vt:lpstr>
      <vt:lpstr>High-Level</vt:lpstr>
      <vt:lpstr>High-Level</vt:lpstr>
      <vt:lpstr>High-Level</vt:lpstr>
      <vt:lpstr>The model algorithm…</vt:lpstr>
      <vt:lpstr>Model</vt:lpstr>
      <vt:lpstr>Can be used to create a Moment-by-Moment Learning Curve</vt:lpstr>
      <vt:lpstr>Moment-by-moment learning curves</vt:lpstr>
      <vt:lpstr>Let’s look at a few graphs</vt:lpstr>
      <vt:lpstr>What might this graph mean?</vt:lpstr>
      <vt:lpstr>Steady learning</vt:lpstr>
      <vt:lpstr>Corresponds to</vt:lpstr>
      <vt:lpstr>What might this graph mean?</vt:lpstr>
      <vt:lpstr>A Eureka moment</vt:lpstr>
      <vt:lpstr>What would that model correspond to</vt:lpstr>
      <vt:lpstr>What might this graph mean?</vt:lpstr>
      <vt:lpstr>What might this graph mean?</vt:lpstr>
      <vt:lpstr>Skill already known but need to map it into current learning situation</vt:lpstr>
      <vt:lpstr>What might this graph mean?</vt:lpstr>
      <vt:lpstr>Multiple skills treated as a single skill</vt:lpstr>
      <vt:lpstr>Corresponds to</vt:lpstr>
      <vt:lpstr>What might this graph mean?</vt:lpstr>
      <vt:lpstr>Thanks for your ideas –  it’s a mystery to me…</vt:lpstr>
      <vt:lpstr>(It turns out to be quite common)</vt:lpstr>
      <vt:lpstr>Uses</vt:lpstr>
      <vt:lpstr>Uses</vt:lpstr>
      <vt:lpstr>Uses</vt:lpstr>
      <vt:lpstr>Any questions?</vt:lpstr>
      <vt:lpstr>Asgn. 9</vt:lpstr>
      <vt:lpstr>Next Class</vt:lpstr>
      <vt:lpstr>The End</vt:lpstr>
    </vt:vector>
  </TitlesOfParts>
  <Company>Worcester Polytechnic Institute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Baker, Ryan Shaun</cp:lastModifiedBy>
  <cp:revision>899</cp:revision>
  <dcterms:created xsi:type="dcterms:W3CDTF">2010-01-07T20:34:12Z</dcterms:created>
  <dcterms:modified xsi:type="dcterms:W3CDTF">2012-03-29T01:17:31Z</dcterms:modified>
</cp:coreProperties>
</file>