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256" r:id="rId2"/>
    <p:sldId id="413" r:id="rId3"/>
    <p:sldId id="778" r:id="rId4"/>
    <p:sldId id="1015" r:id="rId5"/>
    <p:sldId id="1017" r:id="rId6"/>
    <p:sldId id="733" r:id="rId7"/>
    <p:sldId id="775" r:id="rId8"/>
    <p:sldId id="776" r:id="rId9"/>
    <p:sldId id="1018" r:id="rId10"/>
    <p:sldId id="1048" r:id="rId11"/>
    <p:sldId id="1067" r:id="rId12"/>
    <p:sldId id="1068" r:id="rId13"/>
    <p:sldId id="1064" r:id="rId14"/>
    <p:sldId id="855" r:id="rId15"/>
    <p:sldId id="941" r:id="rId16"/>
    <p:sldId id="943" r:id="rId17"/>
    <p:sldId id="975" r:id="rId18"/>
    <p:sldId id="1065" r:id="rId19"/>
    <p:sldId id="1023" r:id="rId20"/>
    <p:sldId id="1024" r:id="rId21"/>
    <p:sldId id="1025" r:id="rId22"/>
    <p:sldId id="1026" r:id="rId23"/>
    <p:sldId id="1027" r:id="rId24"/>
    <p:sldId id="1028" r:id="rId25"/>
    <p:sldId id="1029" r:id="rId26"/>
    <p:sldId id="1030" r:id="rId27"/>
    <p:sldId id="1031" r:id="rId28"/>
    <p:sldId id="1032" r:id="rId29"/>
    <p:sldId id="1033" r:id="rId30"/>
    <p:sldId id="1034" r:id="rId31"/>
    <p:sldId id="1035" r:id="rId32"/>
    <p:sldId id="1036" r:id="rId33"/>
    <p:sldId id="1037" r:id="rId34"/>
    <p:sldId id="1038" r:id="rId35"/>
    <p:sldId id="1039" r:id="rId36"/>
    <p:sldId id="1041" r:id="rId37"/>
    <p:sldId id="1040" r:id="rId38"/>
    <p:sldId id="1042" r:id="rId39"/>
    <p:sldId id="1060" r:id="rId40"/>
    <p:sldId id="1062" r:id="rId41"/>
    <p:sldId id="1043" r:id="rId42"/>
    <p:sldId id="1070" r:id="rId43"/>
    <p:sldId id="1077" r:id="rId44"/>
    <p:sldId id="1078" r:id="rId45"/>
    <p:sldId id="1071" r:id="rId46"/>
    <p:sldId id="1074" r:id="rId47"/>
    <p:sldId id="1072" r:id="rId48"/>
    <p:sldId id="1073" r:id="rId49"/>
    <p:sldId id="1075" r:id="rId50"/>
    <p:sldId id="1079" r:id="rId51"/>
    <p:sldId id="1094" r:id="rId52"/>
    <p:sldId id="1089" r:id="rId53"/>
    <p:sldId id="1090" r:id="rId54"/>
    <p:sldId id="1091" r:id="rId55"/>
    <p:sldId id="1093" r:id="rId56"/>
    <p:sldId id="1092" r:id="rId57"/>
    <p:sldId id="1080" r:id="rId58"/>
    <p:sldId id="1081" r:id="rId59"/>
    <p:sldId id="1082" r:id="rId60"/>
    <p:sldId id="1083" r:id="rId61"/>
    <p:sldId id="1084" r:id="rId62"/>
    <p:sldId id="1085" r:id="rId63"/>
    <p:sldId id="1086" r:id="rId64"/>
    <p:sldId id="774" r:id="rId65"/>
    <p:sldId id="1088" r:id="rId66"/>
    <p:sldId id="1087" r:id="rId67"/>
    <p:sldId id="301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>
        <p:scale>
          <a:sx n="50" d="100"/>
          <a:sy n="50" d="100"/>
        </p:scale>
        <p:origin x="926" y="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572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10/6/2023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EDUC5183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continue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“The educational technology of the future”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182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continue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“The educational technology of the future”</a:t>
            </a:r>
          </a:p>
          <a:p>
            <a:endParaRPr lang="en-US" dirty="0"/>
          </a:p>
          <a:p>
            <a:r>
              <a:rPr lang="en-US" dirty="0"/>
              <a:t>“And it always will be. Hah.”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70F0D3-E620-170C-33B0-D6FF4190C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4058549"/>
            <a:ext cx="3511208" cy="25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568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continue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“The educational technology of the future”</a:t>
            </a:r>
          </a:p>
          <a:p>
            <a:endParaRPr lang="en-US" dirty="0"/>
          </a:p>
          <a:p>
            <a:r>
              <a:rPr lang="en-US" dirty="0"/>
              <a:t>“And it always will be. Hah.”</a:t>
            </a:r>
          </a:p>
          <a:p>
            <a:endParaRPr lang="en-US" dirty="0"/>
          </a:p>
          <a:p>
            <a:r>
              <a:rPr lang="en-US" dirty="0"/>
              <a:t>But it looks like he was</a:t>
            </a:r>
            <a:br>
              <a:rPr lang="en-US" dirty="0"/>
            </a:br>
            <a:r>
              <a:rPr lang="en-US" dirty="0"/>
              <a:t>wrong!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70F0D3-E620-170C-33B0-D6FF4190C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4058549"/>
            <a:ext cx="3511208" cy="25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01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Tutorial Dialogue aka </a:t>
            </a:r>
            <a:br>
              <a:rPr lang="en-US" dirty="0"/>
            </a:br>
            <a:r>
              <a:rPr lang="en-US" dirty="0"/>
              <a:t>Knowledge Construction Dialogues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technology always seemed exciting, but too expensive to really develop for a wide range of content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886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suddenly…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Thanks to large language models, this seems tantalizingly within reach</a:t>
            </a:r>
          </a:p>
        </p:txBody>
      </p:sp>
    </p:spTree>
    <p:extLst>
      <p:ext uri="{BB962C8B-B14F-4D97-AF65-F5344CB8AC3E}">
        <p14:creationId xmlns:p14="http://schemas.microsoft.com/office/powerpoint/2010/main" val="3564523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9EAAC-8734-A8E0-8DDE-2D35FD9CE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Classic Dialogue Tutor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04EF6-A3F5-7765-B20E-2B1EBFC2B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AutoTutor</a:t>
            </a:r>
            <a:endParaRPr lang="en-US" dirty="0"/>
          </a:p>
          <a:p>
            <a:endParaRPr lang="en-US" dirty="0"/>
          </a:p>
          <a:p>
            <a:r>
              <a:rPr lang="en-US" dirty="0"/>
              <a:t>[play video here]</a:t>
            </a:r>
          </a:p>
          <a:p>
            <a:r>
              <a:rPr lang="en-US" dirty="0"/>
              <a:t>https://www.youtube.com/watch?v=jDNXG09vFqo&amp;t=49s</a:t>
            </a:r>
          </a:p>
        </p:txBody>
      </p:sp>
    </p:spTree>
    <p:extLst>
      <p:ext uri="{BB962C8B-B14F-4D97-AF65-F5344CB8AC3E}">
        <p14:creationId xmlns:p14="http://schemas.microsoft.com/office/powerpoint/2010/main" val="1511027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C44A7-18E6-12F3-F961-65AE416FE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it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CF93F-3E29-C894-2FF7-85D4E421D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265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2FFD9-9A02-E756-D966-6D39651A9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learn, we go to the Maestros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D773B-CBF1-8309-E87E-0B842DCBD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Arthur C. Graesser, Ph.D.">
            <a:extLst>
              <a:ext uri="{FF2B5EF4-FFF2-40B4-BE49-F238E27FC236}">
                <a16:creationId xmlns:a16="http://schemas.microsoft.com/office/drawing/2014/main" id="{93DB5F14-1648-D45D-9FB7-59AF0D3B8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3886200" cy="45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Kurt VanLehn — Arizona State University">
            <a:extLst>
              <a:ext uri="{FF2B5EF4-FFF2-40B4-BE49-F238E27FC236}">
                <a16:creationId xmlns:a16="http://schemas.microsoft.com/office/drawing/2014/main" id="{1B67025B-DA1F-86E7-8BA2-AFCF38943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619250"/>
            <a:ext cx="4514850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84D5B4-C13D-773A-37C3-7EB097EB8492}"/>
              </a:ext>
            </a:extLst>
          </p:cNvPr>
          <p:cNvSpPr txBox="1"/>
          <p:nvPr/>
        </p:nvSpPr>
        <p:spPr>
          <a:xfrm>
            <a:off x="914400" y="62484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Art </a:t>
            </a:r>
            <a:r>
              <a:rPr lang="en-US" dirty="0" err="1"/>
              <a:t>Graesser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329787-36A5-B1CD-7F67-DBC1A8C1FA59}"/>
              </a:ext>
            </a:extLst>
          </p:cNvPr>
          <p:cNvSpPr txBox="1"/>
          <p:nvPr/>
        </p:nvSpPr>
        <p:spPr>
          <a:xfrm>
            <a:off x="5105400" y="62484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Kurt </a:t>
            </a:r>
            <a:r>
              <a:rPr lang="en-US" dirty="0" err="1"/>
              <a:t>VanLehn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15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2FFD9-9A02-E756-D966-6D39651A9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Alas, no dialogue tutor is available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D773B-CBF1-8309-E87E-0B842DCBD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Arthur C. Graesser, Ph.D.">
            <a:extLst>
              <a:ext uri="{FF2B5EF4-FFF2-40B4-BE49-F238E27FC236}">
                <a16:creationId xmlns:a16="http://schemas.microsoft.com/office/drawing/2014/main" id="{93DB5F14-1648-D45D-9FB7-59AF0D3B8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3886200" cy="45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Kurt VanLehn — Arizona State University">
            <a:extLst>
              <a:ext uri="{FF2B5EF4-FFF2-40B4-BE49-F238E27FC236}">
                <a16:creationId xmlns:a16="http://schemas.microsoft.com/office/drawing/2014/main" id="{1B67025B-DA1F-86E7-8BA2-AFCF38943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619250"/>
            <a:ext cx="4514850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703252-7AF8-5869-0139-E244B7133FCB}"/>
              </a:ext>
            </a:extLst>
          </p:cNvPr>
          <p:cNvSpPr txBox="1"/>
          <p:nvPr/>
        </p:nvSpPr>
        <p:spPr>
          <a:xfrm>
            <a:off x="914400" y="62484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Art </a:t>
            </a:r>
            <a:r>
              <a:rPr lang="en-US" dirty="0" err="1"/>
              <a:t>Graesser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5D6837-7AA1-203C-FB07-C4564F5016D2}"/>
              </a:ext>
            </a:extLst>
          </p:cNvPr>
          <p:cNvSpPr txBox="1"/>
          <p:nvPr/>
        </p:nvSpPr>
        <p:spPr>
          <a:xfrm>
            <a:off x="5105400" y="62484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Kurt </a:t>
            </a:r>
            <a:r>
              <a:rPr lang="en-US" dirty="0" err="1"/>
              <a:t>VanLehn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169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2FFD9-9A02-E756-D966-6D39651A9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they have been kind enough to put slides on the web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D773B-CBF1-8309-E87E-0B842DCBD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Arthur C. Graesser, Ph.D.">
            <a:extLst>
              <a:ext uri="{FF2B5EF4-FFF2-40B4-BE49-F238E27FC236}">
                <a16:creationId xmlns:a16="http://schemas.microsoft.com/office/drawing/2014/main" id="{93DB5F14-1648-D45D-9FB7-59AF0D3B8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3886200" cy="45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Kurt VanLehn — Arizona State University">
            <a:extLst>
              <a:ext uri="{FF2B5EF4-FFF2-40B4-BE49-F238E27FC236}">
                <a16:creationId xmlns:a16="http://schemas.microsoft.com/office/drawing/2014/main" id="{1B67025B-DA1F-86E7-8BA2-AFCF38943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619250"/>
            <a:ext cx="4514850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FDE8AB-96AB-ABE8-EC5F-A53CD7E1D8F9}"/>
              </a:ext>
            </a:extLst>
          </p:cNvPr>
          <p:cNvSpPr txBox="1"/>
          <p:nvPr/>
        </p:nvSpPr>
        <p:spPr>
          <a:xfrm>
            <a:off x="914400" y="62484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Art </a:t>
            </a:r>
            <a:r>
              <a:rPr lang="en-US" dirty="0" err="1"/>
              <a:t>Graesser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B890F4-034E-D190-4F8B-1F178542E099}"/>
              </a:ext>
            </a:extLst>
          </p:cNvPr>
          <p:cNvSpPr txBox="1"/>
          <p:nvPr/>
        </p:nvSpPr>
        <p:spPr>
          <a:xfrm>
            <a:off x="5105400" y="62484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Kurt </a:t>
            </a:r>
            <a:r>
              <a:rPr lang="en-US" dirty="0" err="1"/>
              <a:t>VanLehn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503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75228-1B8E-7F06-7F1B-C83913C07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 framework for thinking about dialogue tutors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VanLehn</a:t>
            </a:r>
            <a:r>
              <a:rPr lang="en-US" dirty="0"/>
              <a:t>, 2009)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617E0-7FF4-9931-5D79-D7E2D14E2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552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3BB167A5-8437-2F82-5AC3-DBA1C53A2C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A461A62-9D5A-438A-A381-12BAAC9DF8C7}" type="slidenum">
              <a:rPr lang="en-US" altLang="en-US" sz="1400" b="0">
                <a:latin typeface="Arial" panose="020B0604020202020204" pitchFamily="34" charset="0"/>
              </a:rPr>
              <a:pPr/>
              <a:t>14</a:t>
            </a:fld>
            <a:endParaRPr lang="en-US" altLang="en-US" sz="1400" b="0">
              <a:latin typeface="Arial" panose="020B0604020202020204" pitchFamily="34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F3856B6A-3837-AA9E-D9DE-BB91DD2FB2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600"/>
              <a:t>Human tutorial dialogue is a sequence of episodes, one per step</a:t>
            </a:r>
            <a:endParaRPr lang="en-US" altLang="en-US" sz="3200"/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A67F40CC-8364-30A2-6EB0-2940885FAE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113713" cy="5060950"/>
          </a:xfrm>
        </p:spPr>
        <p:txBody>
          <a:bodyPr/>
          <a:lstStyle/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S: RAM is too small.  Only the disk is big enough.</a:t>
            </a:r>
          </a:p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T: That’s usually true.  </a:t>
            </a:r>
            <a:br>
              <a:rPr lang="en-US" altLang="en-US" sz="2000"/>
            </a:br>
            <a:r>
              <a:rPr lang="en-US" altLang="en-US" sz="2000"/>
              <a:t>But suppose you bought a lot of RAM?  Why wouldn’t that work?</a:t>
            </a:r>
          </a:p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S: The battery would run out too fast.</a:t>
            </a:r>
          </a:p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T: Excellent. </a:t>
            </a:r>
            <a:br>
              <a:rPr lang="en-US" altLang="en-US" sz="2000"/>
            </a:br>
            <a:r>
              <a:rPr lang="en-US" altLang="en-US" sz="2000"/>
              <a:t>What else?</a:t>
            </a:r>
          </a:p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S: That’s it.</a:t>
            </a:r>
          </a:p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T: What if the battery dies?</a:t>
            </a:r>
          </a:p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S: Oh.  The RAM dies.</a:t>
            </a:r>
          </a:p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T: Anything wrong with that? </a:t>
            </a:r>
          </a:p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S: You lose your files.</a:t>
            </a:r>
          </a:p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T: Besides the user’s files, what else would be lost?</a:t>
            </a:r>
          </a:p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S: Beats me.</a:t>
            </a:r>
          </a:p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T: The operating system!  </a:t>
            </a:r>
          </a:p>
        </p:txBody>
      </p:sp>
      <p:grpSp>
        <p:nvGrpSpPr>
          <p:cNvPr id="2" name="Group 15">
            <a:extLst>
              <a:ext uri="{FF2B5EF4-FFF2-40B4-BE49-F238E27FC236}">
                <a16:creationId xmlns:a16="http://schemas.microsoft.com/office/drawing/2014/main" id="{1C6703D7-980D-4E04-FDBD-ABFC9D284792}"/>
              </a:ext>
            </a:extLst>
          </p:cNvPr>
          <p:cNvGrpSpPr>
            <a:grpSpLocks/>
          </p:cNvGrpSpPr>
          <p:nvPr/>
        </p:nvGrpSpPr>
        <p:grpSpPr bwMode="auto">
          <a:xfrm>
            <a:off x="44450" y="1866900"/>
            <a:ext cx="9107488" cy="3468688"/>
            <a:chOff x="28" y="1176"/>
            <a:chExt cx="5737" cy="2185"/>
          </a:xfrm>
        </p:grpSpPr>
        <p:sp>
          <p:nvSpPr>
            <p:cNvPr id="17416" name="Line 4">
              <a:extLst>
                <a:ext uri="{FF2B5EF4-FFF2-40B4-BE49-F238E27FC236}">
                  <a16:creationId xmlns:a16="http://schemas.microsoft.com/office/drawing/2014/main" id="{DBBF5CF7-4F95-8C7D-E741-825F30429C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" y="1653"/>
              <a:ext cx="570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7" name="Line 7">
              <a:extLst>
                <a:ext uri="{FF2B5EF4-FFF2-40B4-BE49-F238E27FC236}">
                  <a16:creationId xmlns:a16="http://schemas.microsoft.com/office/drawing/2014/main" id="{C7D39AA1-440D-ABD0-1D71-F0C39B2268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" y="2268"/>
              <a:ext cx="570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8" name="Text Box 9">
              <a:extLst>
                <a:ext uri="{FF2B5EF4-FFF2-40B4-BE49-F238E27FC236}">
                  <a16:creationId xmlns:a16="http://schemas.microsoft.com/office/drawing/2014/main" id="{9FC7EAA5-C681-DA58-81AB-97EE7BD0AC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7" y="1176"/>
              <a:ext cx="83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3200" b="0">
                  <a:latin typeface="Verdana" panose="020B0604030504040204" pitchFamily="34" charset="0"/>
                </a:rPr>
                <a:t>Step</a:t>
              </a:r>
            </a:p>
          </p:txBody>
        </p:sp>
        <p:sp>
          <p:nvSpPr>
            <p:cNvPr id="17419" name="Text Box 10">
              <a:extLst>
                <a:ext uri="{FF2B5EF4-FFF2-40B4-BE49-F238E27FC236}">
                  <a16:creationId xmlns:a16="http://schemas.microsoft.com/office/drawing/2014/main" id="{09BD9E05-5EE1-E73C-401E-5E11686FA2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2" y="1761"/>
              <a:ext cx="83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3200" b="0">
                  <a:latin typeface="Verdana" panose="020B0604030504040204" pitchFamily="34" charset="0"/>
                </a:rPr>
                <a:t>Step</a:t>
              </a:r>
            </a:p>
          </p:txBody>
        </p:sp>
        <p:sp>
          <p:nvSpPr>
            <p:cNvPr id="17420" name="Text Box 11">
              <a:extLst>
                <a:ext uri="{FF2B5EF4-FFF2-40B4-BE49-F238E27FC236}">
                  <a16:creationId xmlns:a16="http://schemas.microsoft.com/office/drawing/2014/main" id="{2026A857-3B23-9859-5987-7E6D4EA87D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2" y="2996"/>
              <a:ext cx="83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3200" b="0">
                  <a:latin typeface="Verdana" panose="020B0604030504040204" pitchFamily="34" charset="0"/>
                </a:rPr>
                <a:t>Step</a:t>
              </a:r>
            </a:p>
          </p:txBody>
        </p:sp>
      </p:grpSp>
      <p:sp>
        <p:nvSpPr>
          <p:cNvPr id="17414" name="Text Box 12">
            <a:extLst>
              <a:ext uri="{FF2B5EF4-FFF2-40B4-BE49-F238E27FC236}">
                <a16:creationId xmlns:a16="http://schemas.microsoft.com/office/drawing/2014/main" id="{823ED03D-37BA-22AF-C43C-3EA3B3468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389063"/>
            <a:ext cx="8515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en-US" sz="2400" b="0">
                <a:latin typeface="Verdana" panose="020B0604030504040204" pitchFamily="34" charset="0"/>
              </a:rPr>
              <a:t>Q:  Why does a computer need disk as well as RAM?</a:t>
            </a:r>
          </a:p>
        </p:txBody>
      </p:sp>
      <p:sp>
        <p:nvSpPr>
          <p:cNvPr id="17415" name="Line 14">
            <a:extLst>
              <a:ext uri="{FF2B5EF4-FFF2-40B4-BE49-F238E27FC236}">
                <a16:creationId xmlns:a16="http://schemas.microsoft.com/office/drawing/2014/main" id="{5A8F7E8F-1BF8-969F-6476-1A9169FBAA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13" y="1863725"/>
            <a:ext cx="9051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5BA9C3-D8C2-5867-4CD2-91C452F68885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VanLehn</a:t>
            </a:r>
            <a:r>
              <a:rPr lang="en-US" dirty="0"/>
              <a:t> (2009)</a:t>
            </a:r>
          </a:p>
        </p:txBody>
      </p:sp>
    </p:spTree>
  </p:cSld>
  <p:clrMapOvr>
    <a:masterClrMapping/>
  </p:clrMapOvr>
  <p:transition advTm="3370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6F8A9-E89B-C9BD-34D2-BBCD53A1F4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089672F-9D8B-4AF4-AE5B-01C5AFF9AF00}" type="slidenum">
              <a:rPr lang="en-US" altLang="en-US" sz="1400" b="0">
                <a:latin typeface="Arial" panose="020B0604020202020204" pitchFamily="34" charset="0"/>
              </a:rPr>
              <a:pPr/>
              <a:t>15</a:t>
            </a:fld>
            <a:endParaRPr lang="en-US" altLang="en-US" sz="1400" b="0">
              <a:latin typeface="Arial" panose="020B0604020202020204" pitchFamily="34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F186631A-829E-9B4F-3389-EC327B180A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Schematic of tutorial dialogue</a:t>
            </a:r>
          </a:p>
        </p:txBody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845975DC-D1AD-703F-3B0B-D0BE39F6DB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Problem statement</a:t>
            </a:r>
          </a:p>
          <a:p>
            <a:r>
              <a:rPr lang="en-US" altLang="en-US"/>
              <a:t>Step</a:t>
            </a:r>
          </a:p>
          <a:p>
            <a:r>
              <a:rPr lang="en-US" altLang="en-US"/>
              <a:t>Step</a:t>
            </a:r>
          </a:p>
          <a:p>
            <a:r>
              <a:rPr lang="en-US" altLang="en-US"/>
              <a:t>Step</a:t>
            </a:r>
          </a:p>
          <a:p>
            <a:r>
              <a:rPr lang="en-US" altLang="en-US"/>
              <a:t>Step</a:t>
            </a:r>
          </a:p>
          <a:p>
            <a:r>
              <a:rPr lang="en-US" altLang="en-US"/>
              <a:t>Answer</a:t>
            </a:r>
          </a:p>
          <a:p>
            <a:r>
              <a:rPr lang="en-US" altLang="en-US"/>
              <a:t>Reflection (optional)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EE2FAB-0D12-4567-FF65-443E55598ECA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VanLehn</a:t>
            </a:r>
            <a:r>
              <a:rPr lang="en-US" dirty="0"/>
              <a:t> (2009)</a:t>
            </a:r>
          </a:p>
        </p:txBody>
      </p:sp>
    </p:spTree>
  </p:cSld>
  <p:clrMapOvr>
    <a:masterClrMapping/>
  </p:clrMapOvr>
  <p:transition advTm="19078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58DADB8E-BE1E-BDED-4EFF-DE9343477A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40DECBD-DCC0-4929-BF1A-75DFCE590FE5}" type="slidenum">
              <a:rPr lang="en-US" altLang="en-US" sz="1400" b="0">
                <a:latin typeface="Arial" panose="020B0604020202020204" pitchFamily="34" charset="0"/>
              </a:rPr>
              <a:pPr/>
              <a:t>16</a:t>
            </a:fld>
            <a:endParaRPr lang="en-US" altLang="en-US" sz="1400" b="0">
              <a:latin typeface="Arial" panose="020B0604020202020204" pitchFamily="34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495E8F0E-2451-C39F-287E-F4226D4E61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000"/>
              <a:t>Schematic of dialogue about a single step</a:t>
            </a:r>
          </a:p>
        </p:txBody>
      </p:sp>
      <p:sp>
        <p:nvSpPr>
          <p:cNvPr id="19460" name="Text Box 3">
            <a:extLst>
              <a:ext uri="{FF2B5EF4-FFF2-40B4-BE49-F238E27FC236}">
                <a16:creationId xmlns:a16="http://schemas.microsoft.com/office/drawing/2014/main" id="{9506E852-1D36-E946-495C-0AC211761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303463"/>
            <a:ext cx="898525" cy="714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Step</a:t>
            </a:r>
            <a:br>
              <a:rPr lang="en-US" altLang="en-US" sz="2000" b="0">
                <a:latin typeface="Verdana" panose="020B0604030504040204" pitchFamily="34" charset="0"/>
              </a:rPr>
            </a:br>
            <a:r>
              <a:rPr lang="en-US" altLang="en-US" sz="2000" b="0">
                <a:latin typeface="Verdana" panose="020B0604030504040204" pitchFamily="34" charset="0"/>
              </a:rPr>
              <a:t>start</a:t>
            </a:r>
          </a:p>
        </p:txBody>
      </p:sp>
      <p:sp>
        <p:nvSpPr>
          <p:cNvPr id="19461" name="Text Box 4">
            <a:extLst>
              <a:ext uri="{FF2B5EF4-FFF2-40B4-BE49-F238E27FC236}">
                <a16:creationId xmlns:a16="http://schemas.microsoft.com/office/drawing/2014/main" id="{C9C65E20-7F8A-E33B-3131-8418F2617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9950" y="1739900"/>
            <a:ext cx="1263650" cy="409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T: Tell</a:t>
            </a:r>
          </a:p>
        </p:txBody>
      </p:sp>
      <p:sp>
        <p:nvSpPr>
          <p:cNvPr id="19462" name="Text Box 5">
            <a:extLst>
              <a:ext uri="{FF2B5EF4-FFF2-40B4-BE49-F238E27FC236}">
                <a16:creationId xmlns:a16="http://schemas.microsoft.com/office/drawing/2014/main" id="{974E48F2-FFFB-D3CF-BE81-70E9CAB39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2513" y="3246438"/>
            <a:ext cx="1173162" cy="409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T: Elicit</a:t>
            </a:r>
          </a:p>
        </p:txBody>
      </p:sp>
      <p:sp>
        <p:nvSpPr>
          <p:cNvPr id="19463" name="Text Box 6">
            <a:extLst>
              <a:ext uri="{FF2B5EF4-FFF2-40B4-BE49-F238E27FC236}">
                <a16:creationId xmlns:a16="http://schemas.microsoft.com/office/drawing/2014/main" id="{3A1724D2-39D1-6845-E72B-4C27E93C72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5925" y="3246438"/>
            <a:ext cx="1646238" cy="409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S: Correct</a:t>
            </a:r>
          </a:p>
        </p:txBody>
      </p:sp>
      <p:sp>
        <p:nvSpPr>
          <p:cNvPr id="19464" name="Text Box 7">
            <a:extLst>
              <a:ext uri="{FF2B5EF4-FFF2-40B4-BE49-F238E27FC236}">
                <a16:creationId xmlns:a16="http://schemas.microsoft.com/office/drawing/2014/main" id="{CF8F6BD2-932F-8909-C64C-5DCD7BAFD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2638" y="1600200"/>
            <a:ext cx="898525" cy="714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Step</a:t>
            </a:r>
            <a:br>
              <a:rPr lang="en-US" altLang="en-US" sz="2000" b="0">
                <a:latin typeface="Verdana" panose="020B0604030504040204" pitchFamily="34" charset="0"/>
              </a:rPr>
            </a:br>
            <a:r>
              <a:rPr lang="en-US" altLang="en-US" sz="2000" b="0">
                <a:latin typeface="Verdana" panose="020B0604030504040204" pitchFamily="34" charset="0"/>
              </a:rPr>
              <a:t>end</a:t>
            </a:r>
          </a:p>
        </p:txBody>
      </p:sp>
      <p:sp>
        <p:nvSpPr>
          <p:cNvPr id="19465" name="Text Box 8">
            <a:extLst>
              <a:ext uri="{FF2B5EF4-FFF2-40B4-BE49-F238E27FC236}">
                <a16:creationId xmlns:a16="http://schemas.microsoft.com/office/drawing/2014/main" id="{F8BA11B3-CEA1-2A09-6580-B4A3E22F4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213350"/>
            <a:ext cx="1736725" cy="409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S: Incorrect</a:t>
            </a:r>
          </a:p>
        </p:txBody>
      </p:sp>
      <p:sp>
        <p:nvSpPr>
          <p:cNvPr id="19466" name="Text Box 9">
            <a:extLst>
              <a:ext uri="{FF2B5EF4-FFF2-40B4-BE49-F238E27FC236}">
                <a16:creationId xmlns:a16="http://schemas.microsoft.com/office/drawing/2014/main" id="{3C0F46B0-D6F1-750F-6817-9BAD1AC49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878388"/>
            <a:ext cx="2743200" cy="10191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T: Hint, or prompt, or explain, or analogy, or … </a:t>
            </a:r>
          </a:p>
        </p:txBody>
      </p:sp>
      <p:cxnSp>
        <p:nvCxnSpPr>
          <p:cNvPr id="19467" name="AutoShape 11">
            <a:extLst>
              <a:ext uri="{FF2B5EF4-FFF2-40B4-BE49-F238E27FC236}">
                <a16:creationId xmlns:a16="http://schemas.microsoft.com/office/drawing/2014/main" id="{B3587945-0AA5-F366-E681-ED3FF713AA76}"/>
              </a:ext>
            </a:extLst>
          </p:cNvPr>
          <p:cNvCxnSpPr>
            <a:cxnSpLocks noChangeShapeType="1"/>
            <a:stCxn id="19460" idx="3"/>
            <a:endCxn id="19461" idx="1"/>
          </p:cNvCxnSpPr>
          <p:nvPr/>
        </p:nvCxnSpPr>
        <p:spPr bwMode="auto">
          <a:xfrm flipV="1">
            <a:off x="2270125" y="1944688"/>
            <a:ext cx="2409825" cy="715962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68" name="AutoShape 12">
            <a:extLst>
              <a:ext uri="{FF2B5EF4-FFF2-40B4-BE49-F238E27FC236}">
                <a16:creationId xmlns:a16="http://schemas.microsoft.com/office/drawing/2014/main" id="{287ABF7C-C56E-1E7D-368C-968714863A44}"/>
              </a:ext>
            </a:extLst>
          </p:cNvPr>
          <p:cNvCxnSpPr>
            <a:cxnSpLocks noChangeShapeType="1"/>
            <a:stCxn id="19460" idx="3"/>
            <a:endCxn id="19462" idx="1"/>
          </p:cNvCxnSpPr>
          <p:nvPr/>
        </p:nvCxnSpPr>
        <p:spPr bwMode="auto">
          <a:xfrm>
            <a:off x="2270125" y="2660650"/>
            <a:ext cx="2592388" cy="790575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69" name="AutoShape 13">
            <a:extLst>
              <a:ext uri="{FF2B5EF4-FFF2-40B4-BE49-F238E27FC236}">
                <a16:creationId xmlns:a16="http://schemas.microsoft.com/office/drawing/2014/main" id="{C62FF836-8851-141E-06E5-1B28C0F62BA8}"/>
              </a:ext>
            </a:extLst>
          </p:cNvPr>
          <p:cNvCxnSpPr>
            <a:cxnSpLocks noChangeShapeType="1"/>
            <a:stCxn id="19461" idx="3"/>
            <a:endCxn id="19464" idx="1"/>
          </p:cNvCxnSpPr>
          <p:nvPr/>
        </p:nvCxnSpPr>
        <p:spPr bwMode="auto">
          <a:xfrm>
            <a:off x="5943600" y="1944688"/>
            <a:ext cx="1189038" cy="12700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0" name="AutoShape 14">
            <a:extLst>
              <a:ext uri="{FF2B5EF4-FFF2-40B4-BE49-F238E27FC236}">
                <a16:creationId xmlns:a16="http://schemas.microsoft.com/office/drawing/2014/main" id="{399D4DAE-A428-7728-B395-32FA0CC1AF53}"/>
              </a:ext>
            </a:extLst>
          </p:cNvPr>
          <p:cNvCxnSpPr>
            <a:cxnSpLocks noChangeShapeType="1"/>
            <a:stCxn id="19463" idx="0"/>
            <a:endCxn id="19464" idx="2"/>
          </p:cNvCxnSpPr>
          <p:nvPr/>
        </p:nvCxnSpPr>
        <p:spPr bwMode="auto">
          <a:xfrm flipH="1" flipV="1">
            <a:off x="7581900" y="2314575"/>
            <a:ext cx="7938" cy="931863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1" name="AutoShape 16">
            <a:extLst>
              <a:ext uri="{FF2B5EF4-FFF2-40B4-BE49-F238E27FC236}">
                <a16:creationId xmlns:a16="http://schemas.microsoft.com/office/drawing/2014/main" id="{AAF8D27A-08FE-A404-E6DE-7E7B742D60A2}"/>
              </a:ext>
            </a:extLst>
          </p:cNvPr>
          <p:cNvCxnSpPr>
            <a:cxnSpLocks noChangeShapeType="1"/>
            <a:stCxn id="19462" idx="3"/>
            <a:endCxn id="19463" idx="1"/>
          </p:cNvCxnSpPr>
          <p:nvPr/>
        </p:nvCxnSpPr>
        <p:spPr bwMode="auto">
          <a:xfrm>
            <a:off x="6035675" y="3451225"/>
            <a:ext cx="730250" cy="0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2" name="AutoShape 17">
            <a:extLst>
              <a:ext uri="{FF2B5EF4-FFF2-40B4-BE49-F238E27FC236}">
                <a16:creationId xmlns:a16="http://schemas.microsoft.com/office/drawing/2014/main" id="{36E9CA03-680D-89C6-AB7F-6BE879B1C01B}"/>
              </a:ext>
            </a:extLst>
          </p:cNvPr>
          <p:cNvCxnSpPr>
            <a:cxnSpLocks noChangeShapeType="1"/>
            <a:stCxn id="19462" idx="2"/>
            <a:endCxn id="19465" idx="0"/>
          </p:cNvCxnSpPr>
          <p:nvPr/>
        </p:nvCxnSpPr>
        <p:spPr bwMode="auto">
          <a:xfrm flipH="1">
            <a:off x="5440363" y="3656013"/>
            <a:ext cx="9525" cy="1557337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3" name="AutoShape 19">
            <a:extLst>
              <a:ext uri="{FF2B5EF4-FFF2-40B4-BE49-F238E27FC236}">
                <a16:creationId xmlns:a16="http://schemas.microsoft.com/office/drawing/2014/main" id="{F704072D-BF5A-CB27-352E-89BF3556EB7A}"/>
              </a:ext>
            </a:extLst>
          </p:cNvPr>
          <p:cNvCxnSpPr>
            <a:cxnSpLocks noChangeShapeType="1"/>
            <a:stCxn id="19465" idx="1"/>
            <a:endCxn id="19466" idx="3"/>
          </p:cNvCxnSpPr>
          <p:nvPr/>
        </p:nvCxnSpPr>
        <p:spPr bwMode="auto">
          <a:xfrm flipH="1" flipV="1">
            <a:off x="3200400" y="5387975"/>
            <a:ext cx="1371600" cy="30163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4" name="AutoShape 20">
            <a:extLst>
              <a:ext uri="{FF2B5EF4-FFF2-40B4-BE49-F238E27FC236}">
                <a16:creationId xmlns:a16="http://schemas.microsoft.com/office/drawing/2014/main" id="{4CFEC1FB-2DFE-5F57-D37D-D7CD3EF374F0}"/>
              </a:ext>
            </a:extLst>
          </p:cNvPr>
          <p:cNvCxnSpPr>
            <a:cxnSpLocks noChangeShapeType="1"/>
            <a:stCxn id="19466" idx="0"/>
            <a:endCxn id="19460" idx="2"/>
          </p:cNvCxnSpPr>
          <p:nvPr/>
        </p:nvCxnSpPr>
        <p:spPr bwMode="auto">
          <a:xfrm flipH="1" flipV="1">
            <a:off x="1820863" y="3017838"/>
            <a:ext cx="7937" cy="1860550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75" name="Text Box 21">
            <a:extLst>
              <a:ext uri="{FF2B5EF4-FFF2-40B4-BE49-F238E27FC236}">
                <a16:creationId xmlns:a16="http://schemas.microsoft.com/office/drawing/2014/main" id="{AD77AB29-468C-D6E8-4B5C-8DD50C685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" y="4618038"/>
            <a:ext cx="1555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en-US" sz="1400">
                <a:latin typeface="Verdana" panose="020B0604030504040204" pitchFamily="34" charset="0"/>
              </a:rPr>
              <a:t>Remediation: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AFCD31-BCCA-E4E1-9206-8E0A87594442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VanLehn</a:t>
            </a:r>
            <a:r>
              <a:rPr lang="en-US" dirty="0"/>
              <a:t> (2009)</a:t>
            </a:r>
          </a:p>
        </p:txBody>
      </p:sp>
    </p:spTree>
  </p:cSld>
  <p:clrMapOvr>
    <a:masterClrMapping/>
  </p:clrMapOvr>
  <p:transition advTm="46422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3">
            <a:extLst>
              <a:ext uri="{FF2B5EF4-FFF2-40B4-BE49-F238E27FC236}">
                <a16:creationId xmlns:a16="http://schemas.microsoft.com/office/drawing/2014/main" id="{A7BC6887-326D-4B24-6DD4-DF2F73BA7B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CD5D899-F8BF-40AD-B942-987FD81AE111}" type="slidenum">
              <a:rPr lang="en-US" altLang="en-US" sz="1400" b="0">
                <a:latin typeface="Arial" panose="020B0604020202020204" pitchFamily="34" charset="0"/>
              </a:rPr>
              <a:pPr/>
              <a:t>17</a:t>
            </a:fld>
            <a:endParaRPr lang="en-US" altLang="en-US" sz="1400" b="0">
              <a:latin typeface="Arial" panose="020B060402020202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4DC3A7F1-21B3-8F2E-36FF-7FA8F7594D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000"/>
              <a:t>Comparisons of expert to novice human tutors</a:t>
            </a:r>
          </a:p>
        </p:txBody>
      </p:sp>
      <p:sp>
        <p:nvSpPr>
          <p:cNvPr id="20484" name="Text Box 3">
            <a:extLst>
              <a:ext uri="{FF2B5EF4-FFF2-40B4-BE49-F238E27FC236}">
                <a16:creationId xmlns:a16="http://schemas.microsoft.com/office/drawing/2014/main" id="{F2A9FD45-3C76-1322-04D0-7A10C341B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303463"/>
            <a:ext cx="898525" cy="714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Step</a:t>
            </a:r>
            <a:br>
              <a:rPr lang="en-US" altLang="en-US" sz="2000" b="0">
                <a:latin typeface="Verdana" panose="020B0604030504040204" pitchFamily="34" charset="0"/>
              </a:rPr>
            </a:br>
            <a:r>
              <a:rPr lang="en-US" altLang="en-US" sz="2000" b="0">
                <a:latin typeface="Verdana" panose="020B0604030504040204" pitchFamily="34" charset="0"/>
              </a:rPr>
              <a:t>start</a:t>
            </a:r>
          </a:p>
        </p:txBody>
      </p:sp>
      <p:sp>
        <p:nvSpPr>
          <p:cNvPr id="20485" name="Text Box 4">
            <a:extLst>
              <a:ext uri="{FF2B5EF4-FFF2-40B4-BE49-F238E27FC236}">
                <a16:creationId xmlns:a16="http://schemas.microsoft.com/office/drawing/2014/main" id="{8D74CC10-D532-97C2-B22E-290813E4D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9950" y="1739900"/>
            <a:ext cx="1263650" cy="409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T: Tell</a:t>
            </a:r>
          </a:p>
        </p:txBody>
      </p:sp>
      <p:sp>
        <p:nvSpPr>
          <p:cNvPr id="20486" name="Text Box 5">
            <a:extLst>
              <a:ext uri="{FF2B5EF4-FFF2-40B4-BE49-F238E27FC236}">
                <a16:creationId xmlns:a16="http://schemas.microsoft.com/office/drawing/2014/main" id="{0A2AEFD3-D6D7-A718-99B2-618511FFB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2513" y="3246438"/>
            <a:ext cx="1173162" cy="409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T: Elicit</a:t>
            </a:r>
          </a:p>
        </p:txBody>
      </p:sp>
      <p:sp>
        <p:nvSpPr>
          <p:cNvPr id="20487" name="Text Box 6">
            <a:extLst>
              <a:ext uri="{FF2B5EF4-FFF2-40B4-BE49-F238E27FC236}">
                <a16:creationId xmlns:a16="http://schemas.microsoft.com/office/drawing/2014/main" id="{B1DB76DB-66E7-9685-ACEE-24D9BDFA5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5925" y="3246438"/>
            <a:ext cx="1646238" cy="409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S: Correct</a:t>
            </a:r>
          </a:p>
        </p:txBody>
      </p:sp>
      <p:sp>
        <p:nvSpPr>
          <p:cNvPr id="20488" name="Text Box 7">
            <a:extLst>
              <a:ext uri="{FF2B5EF4-FFF2-40B4-BE49-F238E27FC236}">
                <a16:creationId xmlns:a16="http://schemas.microsoft.com/office/drawing/2014/main" id="{0DA22046-0644-9D50-2BA0-36D6D21B0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2638" y="1600200"/>
            <a:ext cx="898525" cy="714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Step</a:t>
            </a:r>
            <a:br>
              <a:rPr lang="en-US" altLang="en-US" sz="2000" b="0">
                <a:latin typeface="Verdana" panose="020B0604030504040204" pitchFamily="34" charset="0"/>
              </a:rPr>
            </a:br>
            <a:r>
              <a:rPr lang="en-US" altLang="en-US" sz="2000" b="0">
                <a:latin typeface="Verdana" panose="020B0604030504040204" pitchFamily="34" charset="0"/>
              </a:rPr>
              <a:t>end</a:t>
            </a:r>
          </a:p>
        </p:txBody>
      </p:sp>
      <p:sp>
        <p:nvSpPr>
          <p:cNvPr id="20489" name="Text Box 8">
            <a:extLst>
              <a:ext uri="{FF2B5EF4-FFF2-40B4-BE49-F238E27FC236}">
                <a16:creationId xmlns:a16="http://schemas.microsoft.com/office/drawing/2014/main" id="{130FDD04-75F0-4DBC-3F4C-BED7BC6003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213350"/>
            <a:ext cx="1736725" cy="409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S: Incorrect</a:t>
            </a:r>
          </a:p>
        </p:txBody>
      </p:sp>
      <p:sp>
        <p:nvSpPr>
          <p:cNvPr id="20490" name="Text Box 9">
            <a:extLst>
              <a:ext uri="{FF2B5EF4-FFF2-40B4-BE49-F238E27FC236}">
                <a16:creationId xmlns:a16="http://schemas.microsoft.com/office/drawing/2014/main" id="{CFEB933F-1FF8-40AB-4031-724719718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878388"/>
            <a:ext cx="2743200" cy="10191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T: Hint, or prompt, or explain, or analogy, or … </a:t>
            </a:r>
          </a:p>
        </p:txBody>
      </p:sp>
      <p:cxnSp>
        <p:nvCxnSpPr>
          <p:cNvPr id="20491" name="AutoShape 10">
            <a:extLst>
              <a:ext uri="{FF2B5EF4-FFF2-40B4-BE49-F238E27FC236}">
                <a16:creationId xmlns:a16="http://schemas.microsoft.com/office/drawing/2014/main" id="{4AF25A65-C2A0-A605-3D83-06D94DFAE296}"/>
              </a:ext>
            </a:extLst>
          </p:cNvPr>
          <p:cNvCxnSpPr>
            <a:cxnSpLocks noChangeShapeType="1"/>
            <a:stCxn id="20484" idx="3"/>
            <a:endCxn id="20485" idx="1"/>
          </p:cNvCxnSpPr>
          <p:nvPr/>
        </p:nvCxnSpPr>
        <p:spPr bwMode="auto">
          <a:xfrm flipV="1">
            <a:off x="2270125" y="1944688"/>
            <a:ext cx="2409825" cy="715962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2" name="AutoShape 11">
            <a:extLst>
              <a:ext uri="{FF2B5EF4-FFF2-40B4-BE49-F238E27FC236}">
                <a16:creationId xmlns:a16="http://schemas.microsoft.com/office/drawing/2014/main" id="{9B725158-2DC5-DAD5-2B61-A253EEB48B0C}"/>
              </a:ext>
            </a:extLst>
          </p:cNvPr>
          <p:cNvCxnSpPr>
            <a:cxnSpLocks noChangeShapeType="1"/>
            <a:stCxn id="20484" idx="3"/>
            <a:endCxn id="20486" idx="1"/>
          </p:cNvCxnSpPr>
          <p:nvPr/>
        </p:nvCxnSpPr>
        <p:spPr bwMode="auto">
          <a:xfrm>
            <a:off x="2270125" y="2660650"/>
            <a:ext cx="2592388" cy="790575"/>
          </a:xfrm>
          <a:prstGeom prst="straightConnector1">
            <a:avLst/>
          </a:prstGeom>
          <a:noFill/>
          <a:ln w="57150">
            <a:solidFill>
              <a:srgbClr val="33CC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3" name="AutoShape 12">
            <a:extLst>
              <a:ext uri="{FF2B5EF4-FFF2-40B4-BE49-F238E27FC236}">
                <a16:creationId xmlns:a16="http://schemas.microsoft.com/office/drawing/2014/main" id="{E4930B0A-303C-4FCA-DCBB-31694F8C29D8}"/>
              </a:ext>
            </a:extLst>
          </p:cNvPr>
          <p:cNvCxnSpPr>
            <a:cxnSpLocks noChangeShapeType="1"/>
            <a:stCxn id="20485" idx="3"/>
            <a:endCxn id="20488" idx="1"/>
          </p:cNvCxnSpPr>
          <p:nvPr/>
        </p:nvCxnSpPr>
        <p:spPr bwMode="auto">
          <a:xfrm>
            <a:off x="5943600" y="1944688"/>
            <a:ext cx="1189038" cy="12700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4" name="AutoShape 13">
            <a:extLst>
              <a:ext uri="{FF2B5EF4-FFF2-40B4-BE49-F238E27FC236}">
                <a16:creationId xmlns:a16="http://schemas.microsoft.com/office/drawing/2014/main" id="{F417D24D-8459-0FE6-2F14-12984675D31E}"/>
              </a:ext>
            </a:extLst>
          </p:cNvPr>
          <p:cNvCxnSpPr>
            <a:cxnSpLocks noChangeShapeType="1"/>
            <a:stCxn id="20487" idx="0"/>
            <a:endCxn id="20488" idx="2"/>
          </p:cNvCxnSpPr>
          <p:nvPr/>
        </p:nvCxnSpPr>
        <p:spPr bwMode="auto">
          <a:xfrm flipH="1" flipV="1">
            <a:off x="7581900" y="2314575"/>
            <a:ext cx="7938" cy="931863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5" name="AutoShape 14">
            <a:extLst>
              <a:ext uri="{FF2B5EF4-FFF2-40B4-BE49-F238E27FC236}">
                <a16:creationId xmlns:a16="http://schemas.microsoft.com/office/drawing/2014/main" id="{29DCDB12-17B8-819A-BAA2-1532291A662D}"/>
              </a:ext>
            </a:extLst>
          </p:cNvPr>
          <p:cNvCxnSpPr>
            <a:cxnSpLocks noChangeShapeType="1"/>
            <a:stCxn id="20486" idx="3"/>
            <a:endCxn id="20487" idx="1"/>
          </p:cNvCxnSpPr>
          <p:nvPr/>
        </p:nvCxnSpPr>
        <p:spPr bwMode="auto">
          <a:xfrm>
            <a:off x="6035675" y="3451225"/>
            <a:ext cx="730250" cy="0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6" name="AutoShape 15">
            <a:extLst>
              <a:ext uri="{FF2B5EF4-FFF2-40B4-BE49-F238E27FC236}">
                <a16:creationId xmlns:a16="http://schemas.microsoft.com/office/drawing/2014/main" id="{022474A6-A78E-E5C9-567D-23AE947C3D0A}"/>
              </a:ext>
            </a:extLst>
          </p:cNvPr>
          <p:cNvCxnSpPr>
            <a:cxnSpLocks noChangeShapeType="1"/>
            <a:stCxn id="20486" idx="2"/>
            <a:endCxn id="20489" idx="0"/>
          </p:cNvCxnSpPr>
          <p:nvPr/>
        </p:nvCxnSpPr>
        <p:spPr bwMode="auto">
          <a:xfrm flipH="1">
            <a:off x="5440363" y="3656013"/>
            <a:ext cx="9525" cy="1557337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7" name="AutoShape 16">
            <a:extLst>
              <a:ext uri="{FF2B5EF4-FFF2-40B4-BE49-F238E27FC236}">
                <a16:creationId xmlns:a16="http://schemas.microsoft.com/office/drawing/2014/main" id="{311B1459-0C82-73B6-D28D-7A50312D52FB}"/>
              </a:ext>
            </a:extLst>
          </p:cNvPr>
          <p:cNvCxnSpPr>
            <a:cxnSpLocks noChangeShapeType="1"/>
            <a:stCxn id="20489" idx="1"/>
            <a:endCxn id="20490" idx="3"/>
          </p:cNvCxnSpPr>
          <p:nvPr/>
        </p:nvCxnSpPr>
        <p:spPr bwMode="auto">
          <a:xfrm flipH="1" flipV="1">
            <a:off x="3200400" y="5387975"/>
            <a:ext cx="1371600" cy="30163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8" name="AutoShape 17">
            <a:extLst>
              <a:ext uri="{FF2B5EF4-FFF2-40B4-BE49-F238E27FC236}">
                <a16:creationId xmlns:a16="http://schemas.microsoft.com/office/drawing/2014/main" id="{C9D127B4-D6BA-4F29-904E-31F42B83DDBC}"/>
              </a:ext>
            </a:extLst>
          </p:cNvPr>
          <p:cNvCxnSpPr>
            <a:cxnSpLocks noChangeShapeType="1"/>
            <a:stCxn id="20490" idx="0"/>
            <a:endCxn id="20484" idx="2"/>
          </p:cNvCxnSpPr>
          <p:nvPr/>
        </p:nvCxnSpPr>
        <p:spPr bwMode="auto">
          <a:xfrm flipH="1" flipV="1">
            <a:off x="1820863" y="3017838"/>
            <a:ext cx="7937" cy="1860550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99" name="Text Box 18">
            <a:extLst>
              <a:ext uri="{FF2B5EF4-FFF2-40B4-BE49-F238E27FC236}">
                <a16:creationId xmlns:a16="http://schemas.microsoft.com/office/drawing/2014/main" id="{068D869E-F46F-A9C6-6C4D-61A9AAA93BEB}"/>
              </a:ext>
            </a:extLst>
          </p:cNvPr>
          <p:cNvSpPr txBox="1">
            <a:spLocks noChangeArrowheads="1"/>
          </p:cNvSpPr>
          <p:nvPr/>
        </p:nvSpPr>
        <p:spPr bwMode="auto">
          <a:xfrm rot="-896422">
            <a:off x="2433638" y="1784350"/>
            <a:ext cx="15335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FF0000"/>
                </a:solidFill>
                <a:latin typeface="Verdana" panose="020B0604030504040204" pitchFamily="34" charset="0"/>
              </a:rPr>
              <a:t>Novices</a:t>
            </a:r>
          </a:p>
        </p:txBody>
      </p:sp>
      <p:sp>
        <p:nvSpPr>
          <p:cNvPr id="20500" name="Text Box 19">
            <a:extLst>
              <a:ext uri="{FF2B5EF4-FFF2-40B4-BE49-F238E27FC236}">
                <a16:creationId xmlns:a16="http://schemas.microsoft.com/office/drawing/2014/main" id="{39BF849D-CF39-2510-80AF-584E08D64F2B}"/>
              </a:ext>
            </a:extLst>
          </p:cNvPr>
          <p:cNvSpPr txBox="1">
            <a:spLocks noChangeArrowheads="1"/>
          </p:cNvSpPr>
          <p:nvPr/>
        </p:nvSpPr>
        <p:spPr bwMode="auto">
          <a:xfrm rot="960913">
            <a:off x="3279775" y="2633663"/>
            <a:ext cx="15335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33CC33"/>
                </a:solidFill>
                <a:latin typeface="Verdana" panose="020B0604030504040204" pitchFamily="34" charset="0"/>
              </a:rPr>
              <a:t>Experts</a:t>
            </a:r>
          </a:p>
        </p:txBody>
      </p:sp>
      <p:sp>
        <p:nvSpPr>
          <p:cNvPr id="20501" name="AutoShape 20">
            <a:extLst>
              <a:ext uri="{FF2B5EF4-FFF2-40B4-BE49-F238E27FC236}">
                <a16:creationId xmlns:a16="http://schemas.microsoft.com/office/drawing/2014/main" id="{3F67BD26-9EA0-4FE7-27CF-4665FFD95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2713" y="5942013"/>
            <a:ext cx="3216275" cy="739775"/>
          </a:xfrm>
          <a:prstGeom prst="wedgeRoundRectCallout">
            <a:avLst>
              <a:gd name="adj1" fmla="val -70778"/>
              <a:gd name="adj2" fmla="val -69097"/>
              <a:gd name="adj3" fmla="val 16667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 b="0">
                <a:latin typeface="Verdana" panose="020B0604030504040204" pitchFamily="34" charset="0"/>
              </a:rPr>
              <a:t>Experts may have a wider variety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48ECD5-DD38-F958-2DD4-519A0980BD28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VanLehn</a:t>
            </a:r>
            <a:r>
              <a:rPr lang="en-US" dirty="0"/>
              <a:t> (2009)</a:t>
            </a:r>
          </a:p>
        </p:txBody>
      </p:sp>
    </p:spTree>
  </p:cSld>
  <p:clrMapOvr>
    <a:masterClrMapping/>
  </p:clrMapOvr>
  <p:transition advTm="38125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F95AF-3102-C702-1663-EEF27ED32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Fairly simple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64B1D-9663-5BB6-61D3-8328493EE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does it work in the most complex/complete system before LLMs, </a:t>
            </a:r>
            <a:r>
              <a:rPr lang="en-US" dirty="0" err="1"/>
              <a:t>AutoTutor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937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32B7C-DE0C-BCA6-11D5-98E7F98F2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497EB-F56F-C5CC-6E87-34FCB2499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9CD02C-AEFC-E8FF-30FA-081CFD0B8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31"/>
            <a:ext cx="9144000" cy="68309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490C57-9760-8386-C00B-3BD7E26C19EB}"/>
              </a:ext>
            </a:extLst>
          </p:cNvPr>
          <p:cNvSpPr txBox="1"/>
          <p:nvPr/>
        </p:nvSpPr>
        <p:spPr>
          <a:xfrm>
            <a:off x="5791200" y="1524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Slide from </a:t>
            </a:r>
            <a:r>
              <a:rPr lang="en-US" dirty="0" err="1">
                <a:solidFill>
                  <a:schemeClr val="bg1"/>
                </a:solidFill>
              </a:rPr>
              <a:t>Graesser</a:t>
            </a:r>
            <a:r>
              <a:rPr lang="en-US" dirty="0">
                <a:solidFill>
                  <a:schemeClr val="bg1"/>
                </a:solidFill>
              </a:rPr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31828404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D2501-3A1D-4DEB-A910-FC17A7ECF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3A974-8E4E-6975-38F6-FAC3601CC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629F79-34D0-128A-1C92-B50A31A73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146"/>
            <a:ext cx="9144000" cy="67517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50F1BC-C8F2-25EC-3BAC-CFEC64211444}"/>
              </a:ext>
            </a:extLst>
          </p:cNvPr>
          <p:cNvSpPr txBox="1"/>
          <p:nvPr/>
        </p:nvSpPr>
        <p:spPr>
          <a:xfrm>
            <a:off x="5791200" y="1524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Slide from </a:t>
            </a:r>
            <a:r>
              <a:rPr lang="en-US" dirty="0" err="1">
                <a:solidFill>
                  <a:schemeClr val="bg1"/>
                </a:solidFill>
              </a:rPr>
              <a:t>Graesser</a:t>
            </a:r>
            <a:r>
              <a:rPr lang="en-US" dirty="0">
                <a:solidFill>
                  <a:schemeClr val="bg1"/>
                </a:solidFill>
              </a:rPr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3130744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F1D6B-B67E-68FF-67BC-402196CFB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0255A-7394-3A88-CDDA-3BA7B18BE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DE3EDB-5756-F0A7-C889-A1ADF9E3F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330"/>
            <a:ext cx="9144000" cy="66793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65C554-7A0C-9A7C-081C-57B6DE89FF6B}"/>
              </a:ext>
            </a:extLst>
          </p:cNvPr>
          <p:cNvSpPr txBox="1"/>
          <p:nvPr/>
        </p:nvSpPr>
        <p:spPr>
          <a:xfrm>
            <a:off x="5791200" y="1524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Slide from </a:t>
            </a:r>
            <a:r>
              <a:rPr lang="en-US" dirty="0" err="1">
                <a:solidFill>
                  <a:schemeClr val="bg1"/>
                </a:solidFill>
              </a:rPr>
              <a:t>Graesser</a:t>
            </a:r>
            <a:r>
              <a:rPr lang="en-US" dirty="0">
                <a:solidFill>
                  <a:schemeClr val="bg1"/>
                </a:solidFill>
              </a:rPr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1357868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05F58-CC4F-07DB-7755-781349630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724AD-3038-D701-8C4F-E834CAB80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A7C237-97A1-38B6-EDA3-2ED4699FC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22"/>
            <a:ext cx="9144000" cy="68139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EDB02A-DEC5-3BC3-6913-53D4945F0212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Slide from </a:t>
            </a:r>
            <a:r>
              <a:rPr lang="en-US" dirty="0" err="1">
                <a:solidFill>
                  <a:schemeClr val="bg1"/>
                </a:solidFill>
              </a:rPr>
              <a:t>Graesser</a:t>
            </a:r>
            <a:r>
              <a:rPr lang="en-US" dirty="0">
                <a:solidFill>
                  <a:schemeClr val="bg1"/>
                </a:solidFill>
              </a:rPr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505297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2029B-5710-8DE1-1759-F109F9524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BD0E4-74CA-AABF-998A-BD1A45603F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E006AF-21FD-E376-EF4E-BC457405A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808"/>
            <a:ext cx="9144000" cy="67743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C26BEC-398D-C5CD-6FA3-3B7C21BE7AA9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Slide from </a:t>
            </a:r>
            <a:r>
              <a:rPr lang="en-US" dirty="0" err="1">
                <a:solidFill>
                  <a:schemeClr val="bg1"/>
                </a:solidFill>
              </a:rPr>
              <a:t>Graesser</a:t>
            </a:r>
            <a:r>
              <a:rPr lang="en-US" dirty="0">
                <a:solidFill>
                  <a:schemeClr val="bg1"/>
                </a:solidFill>
              </a:rPr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24878238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F1248-8AD3-533A-7AC6-B3693FD9F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38610-3243-4869-E93B-4A3BA3E6D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539F16-890F-FF35-8906-AEAF08013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6" y="0"/>
            <a:ext cx="913446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E3D877-8E93-DB4B-CB16-87BB4ABF35B1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Slide from </a:t>
            </a:r>
            <a:r>
              <a:rPr lang="en-US" dirty="0" err="1">
                <a:solidFill>
                  <a:schemeClr val="bg1"/>
                </a:solidFill>
              </a:rPr>
              <a:t>Graesser</a:t>
            </a:r>
            <a:r>
              <a:rPr lang="en-US" dirty="0">
                <a:solidFill>
                  <a:schemeClr val="bg1"/>
                </a:solidFill>
              </a:rPr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7614336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DA35A-43FF-9DE4-C8E1-C01451023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B56B3-380B-4CBF-D24F-8813ED6A7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6D8A6F-76EF-70A4-C4AB-C8DF16305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566"/>
            <a:ext cx="9144000" cy="65688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7D2D30-7CBB-7DD5-64E7-669375F650B6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10693828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69B11-A4DD-188F-AA3E-6785A821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135AC-2A0C-BAAF-E6ED-3144DCC31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17D8B8-0F58-839E-BBA1-19F17B6A9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075"/>
            <a:ext cx="9144000" cy="67018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1EA9A52-4CEB-BFF1-5232-7B7F279498B3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Slide from </a:t>
            </a:r>
            <a:r>
              <a:rPr lang="en-US" dirty="0" err="1">
                <a:solidFill>
                  <a:schemeClr val="bg1"/>
                </a:solidFill>
              </a:rPr>
              <a:t>Graesser</a:t>
            </a:r>
            <a:r>
              <a:rPr lang="en-US" dirty="0">
                <a:solidFill>
                  <a:schemeClr val="bg1"/>
                </a:solidFill>
              </a:rPr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36673960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2BBD9-D09F-BCDE-5DCF-4FB292E85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107B59-37B9-D911-71BE-F7A6BE9DA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395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73699C-0B3B-CC67-3349-FF0EC68A38B9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14985032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F34FA-7F12-7A27-7279-D1D87C133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1EF841-5548-51A3-BAB1-7256E41E7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6A9908-F36D-76F5-7401-0A7A32D0F83D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18937616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8C4CD-2271-8198-D15E-E08FA1C07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69E562-29A2-8CA9-A884-9AAF62076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1D146E-C6D5-9C5D-B5E7-A08201FF8260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13273918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47DA2-6EE3-213E-063B-B16037929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D1427E-ABEB-C64E-D504-6BE6A9C32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13843D-9AA6-0280-274A-39E9E8CDBAF5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32704932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AF4F4-8FED-EA4F-AA0F-8F546EF67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52AE0E-9630-C353-87AD-AA08B4EF5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8A7D4C-CEE0-CAE0-5612-1C6AD40B8FC3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1324773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32E1D-DC90-F138-325B-9F859B090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324CAD-8444-3642-5AC5-6717B9A2C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24AE24-FE03-28A7-F501-2CF8BEA8740F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39740630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C240A-2396-773A-826C-4F273A877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DDCE78-1B4C-F53E-C848-CB8F04B3E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2C34B8-FCEC-7BAC-62A9-403E44690266}"/>
              </a:ext>
            </a:extLst>
          </p:cNvPr>
          <p:cNvSpPr txBox="1"/>
          <p:nvPr/>
        </p:nvSpPr>
        <p:spPr>
          <a:xfrm>
            <a:off x="3810000" y="7620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(2017), Modified by Baker (2023)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E6CF56-B06C-811E-3CDA-511A49A3D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(</a:t>
            </a:r>
            <a:r>
              <a:rPr lang="en-US" dirty="0" err="1"/>
              <a:t>Graesser</a:t>
            </a:r>
            <a:r>
              <a:rPr lang="en-US" dirty="0"/>
              <a:t>, Person, &amp; Magliano, 1995)</a:t>
            </a:r>
          </a:p>
        </p:txBody>
      </p:sp>
    </p:spTree>
    <p:extLst>
      <p:ext uri="{BB962C8B-B14F-4D97-AF65-F5344CB8AC3E}">
        <p14:creationId xmlns:p14="http://schemas.microsoft.com/office/powerpoint/2010/main" val="21622389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5BFE5-9C81-AF97-5338-35DCFD459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A71C8B-2319-E8A4-3556-6024E9010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C97B2D-95AE-C400-BB47-CB2F52C5873A}"/>
              </a:ext>
            </a:extLst>
          </p:cNvPr>
          <p:cNvSpPr txBox="1"/>
          <p:nvPr/>
        </p:nvSpPr>
        <p:spPr>
          <a:xfrm>
            <a:off x="3810000" y="7620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(2017), Modified by Baker (2023)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E09E93F-D0E9-ADF5-89E9-D4052ADB7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(</a:t>
            </a:r>
            <a:r>
              <a:rPr lang="en-US" dirty="0" err="1"/>
              <a:t>Graesser</a:t>
            </a:r>
            <a:r>
              <a:rPr lang="en-US" dirty="0"/>
              <a:t>, Person, &amp; Magliano, 1995)</a:t>
            </a:r>
          </a:p>
        </p:txBody>
      </p:sp>
    </p:spTree>
    <p:extLst>
      <p:ext uri="{BB962C8B-B14F-4D97-AF65-F5344CB8AC3E}">
        <p14:creationId xmlns:p14="http://schemas.microsoft.com/office/powerpoint/2010/main" val="17881926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FA22C-D7BE-11CA-D6D5-22D47A4AA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4CF9BE-4E16-6B35-D19D-3B6FC59F9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7AE4B5-0F86-6151-DA7C-E5974D27A1E6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26192565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60F0C-B94D-F9A2-7EE5-81135CEBB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28D5D7-57FB-338C-581F-D5597680A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836A17-B8BC-2B87-0FEA-CDA16C606F2C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25614392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B839A-A992-9C60-76E1-799D313F8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CF1504-F517-98B9-72BE-42C7AE74D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D421F7-AC8F-5C81-064E-86B090837125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38976303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B5D79-6703-C5F2-026D-80BD656CC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AutoTutor</a:t>
            </a:r>
            <a:r>
              <a:rPr lang="en-US" dirty="0"/>
              <a:t> Lite (Hu et al., 2009)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35029-EB3D-082E-161E-590C8AD03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Building </a:t>
            </a:r>
            <a:r>
              <a:rPr lang="en-US" dirty="0" err="1"/>
              <a:t>AutoTutor</a:t>
            </a:r>
            <a:r>
              <a:rPr lang="en-US" dirty="0"/>
              <a:t> content is expensive and time-consuming</a:t>
            </a:r>
          </a:p>
          <a:p>
            <a:endParaRPr lang="en-US" dirty="0"/>
          </a:p>
          <a:p>
            <a:r>
              <a:rPr lang="en-US" dirty="0"/>
              <a:t>Essentially, one-PhD-student-PhD-duration to build a tutor on a specific topic</a:t>
            </a:r>
          </a:p>
          <a:p>
            <a:pPr lvl="1"/>
            <a:r>
              <a:rPr lang="en-US" dirty="0"/>
              <a:t>About the same as a model tracing tutor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5460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AB7AC-238A-43E6-1A39-E62F88A7D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AutoTutor</a:t>
            </a:r>
            <a:r>
              <a:rPr lang="en-US" dirty="0"/>
              <a:t> Lite (Hu et al., 2009)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59572-B356-ECFD-0177-1FBD9C6B5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Designed for easier authoring</a:t>
            </a:r>
          </a:p>
          <a:p>
            <a:endParaRPr lang="en-US" dirty="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Does not offer full range of semantic analysis methods</a:t>
            </a:r>
          </a:p>
          <a:p>
            <a:pPr lvl="1"/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</a:rPr>
              <a:t>Limited to LSA and keyword-based analysis</a:t>
            </a:r>
            <a:endParaRPr lang="en-US" b="0" i="0" dirty="0">
              <a:solidFill>
                <a:srgbClr val="333333"/>
              </a:solidFill>
              <a:effectLst/>
              <a:latin typeface="Georgia" panose="02040502050405020303" pitchFamily="18" charset="0"/>
            </a:endParaRPr>
          </a:p>
          <a:p>
            <a:pPr lvl="1"/>
            <a:endParaRPr lang="en-US" dirty="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Simplified student model</a:t>
            </a:r>
          </a:p>
          <a:p>
            <a:pPr lvl="1"/>
            <a:r>
              <a:rPr lang="en-US" b="1" i="1" dirty="0">
                <a:latin typeface="Georgia" panose="02040502050405020303" pitchFamily="18" charset="0"/>
              </a:rPr>
              <a:t>Relevance</a:t>
            </a:r>
            <a:r>
              <a:rPr lang="en-US" dirty="0">
                <a:latin typeface="Georgia" panose="02040502050405020303" pitchFamily="18" charset="0"/>
              </a:rPr>
              <a:t> of the contribution (calculated as the degree of semantic similarity to expected answers) </a:t>
            </a:r>
          </a:p>
          <a:p>
            <a:pPr lvl="1"/>
            <a:r>
              <a:rPr lang="en-US" b="1" i="1" dirty="0">
                <a:latin typeface="Georgia" panose="02040502050405020303" pitchFamily="18" charset="0"/>
              </a:rPr>
              <a:t>Novelty</a:t>
            </a:r>
            <a:r>
              <a:rPr lang="en-US" dirty="0">
                <a:latin typeface="Georgia" panose="02040502050405020303" pitchFamily="18" charset="0"/>
              </a:rPr>
              <a:t> (semantic similarity to the learner’s previous contributions)</a:t>
            </a:r>
          </a:p>
          <a:p>
            <a:pPr lvl="1"/>
            <a:r>
              <a:rPr lang="en-US" dirty="0">
                <a:latin typeface="Georgia" panose="02040502050405020303" pitchFamily="18" charset="0"/>
              </a:rPr>
              <a:t>Does not detect misconceptions</a:t>
            </a:r>
          </a:p>
          <a:p>
            <a:pPr lvl="1"/>
            <a:endParaRPr lang="en-US" dirty="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</a:rPr>
              <a:t>Much less dialog flexibility</a:t>
            </a:r>
          </a:p>
          <a:p>
            <a:pPr lvl="1"/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</a:rPr>
              <a:t>Focuses on question and answer</a:t>
            </a:r>
          </a:p>
          <a:p>
            <a:pPr lvl="1"/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</a:rPr>
              <a:t>Gives prompts to incomplete answers</a:t>
            </a:r>
          </a:p>
          <a:p>
            <a:pPr lvl="1"/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</a:rPr>
              <a:t>Can also offer vicarious tutoring</a:t>
            </a:r>
          </a:p>
        </p:txBody>
      </p:sp>
    </p:spTree>
    <p:extLst>
      <p:ext uri="{BB962C8B-B14F-4D97-AF65-F5344CB8AC3E}">
        <p14:creationId xmlns:p14="http://schemas.microsoft.com/office/powerpoint/2010/main" val="25115769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5D826-76D0-E4BF-B075-31A079B09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ITSPOKE (</a:t>
            </a:r>
            <a:r>
              <a:rPr lang="en-US" dirty="0" err="1"/>
              <a:t>Litman</a:t>
            </a:r>
            <a:r>
              <a:rPr lang="en-US" dirty="0"/>
              <a:t> &amp; Silliman, 2014)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343EC-942E-E1A9-3E19-1001F3C68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 dialogue tutor, but speaking out loud</a:t>
            </a:r>
          </a:p>
          <a:p>
            <a:r>
              <a:rPr lang="en-US" dirty="0"/>
              <a:t>Built on Why2-Atlas tutor (</a:t>
            </a:r>
            <a:r>
              <a:rPr lang="en-US" dirty="0" err="1"/>
              <a:t>VanLehn</a:t>
            </a:r>
            <a:r>
              <a:rPr lang="en-US" dirty="0"/>
              <a:t> et al., 2002)</a:t>
            </a:r>
          </a:p>
          <a:p>
            <a:r>
              <a:rPr lang="en-US" dirty="0"/>
              <a:t>Can detect uncertainty/confusion from speech patterns, tone of voice (</a:t>
            </a:r>
            <a:r>
              <a:rPr lang="en-US" dirty="0" err="1"/>
              <a:t>Litman</a:t>
            </a:r>
            <a:r>
              <a:rPr lang="en-US" dirty="0"/>
              <a:t> &amp; Forbes-Riley, 2011, 2013)</a:t>
            </a:r>
          </a:p>
          <a:p>
            <a:pPr lvl="1"/>
            <a:r>
              <a:rPr lang="en-US" dirty="0"/>
              <a:t>Responds to uncertain correct answers by giving additional info on why answer is correct and continuing discussion</a:t>
            </a:r>
          </a:p>
          <a:p>
            <a:pPr lvl="1"/>
            <a:r>
              <a:rPr lang="en-US" dirty="0"/>
              <a:t>Did not improve learning outcomes</a:t>
            </a:r>
          </a:p>
        </p:txBody>
      </p:sp>
      <p:pic>
        <p:nvPicPr>
          <p:cNvPr id="4098" name="Picture 2" descr="What Will the 2020s Bring for AI? | University of Pittsburgh">
            <a:extLst>
              <a:ext uri="{FF2B5EF4-FFF2-40B4-BE49-F238E27FC236}">
                <a16:creationId xmlns:a16="http://schemas.microsoft.com/office/drawing/2014/main" id="{A9A357CF-1AB5-F28F-D4FB-775F52556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908" y="5257800"/>
            <a:ext cx="1274092" cy="160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9096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0DEA4-EF5A-9F01-0369-89C53F00D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Watson Tutor</a:t>
            </a:r>
            <a:br>
              <a:rPr lang="en-US" dirty="0"/>
            </a:br>
            <a:r>
              <a:rPr lang="en-US" dirty="0"/>
              <a:t>(Ventura et al., 2018; Afzal et al., 2019)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38BAE-8095-5104-6D7C-6A73C48B5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Large-scale use of </a:t>
            </a:r>
            <a:r>
              <a:rPr lang="en-US" dirty="0" err="1"/>
              <a:t>AutoTutor</a:t>
            </a:r>
            <a:r>
              <a:rPr lang="en-US" dirty="0"/>
              <a:t>-style approach for several courses</a:t>
            </a:r>
          </a:p>
          <a:p>
            <a:pPr lvl="1"/>
            <a:r>
              <a:rPr lang="en-US" dirty="0"/>
              <a:t>Also adds multimedia hints</a:t>
            </a:r>
          </a:p>
          <a:p>
            <a:endParaRPr lang="en-US" dirty="0"/>
          </a:p>
          <a:p>
            <a:r>
              <a:rPr lang="en-US" dirty="0"/>
              <a:t>Papers were vague on what courses it is integrated into, but Afzal et al. (2019) shows examples from what appears to be middle school physical science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1768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2EB76-3E4C-BE37-2CB5-E19AC618B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7E4BD-1AC5-B78E-B730-4EEC5E2EA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6BE907-D629-7BAB-CD6C-6E217C7C3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194" y="0"/>
            <a:ext cx="52896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8161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0DEA4-EF5A-9F01-0369-89C53F00D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Watson Tutor</a:t>
            </a:r>
            <a:br>
              <a:rPr lang="en-US" dirty="0"/>
            </a:br>
            <a:r>
              <a:rPr lang="en-US" dirty="0"/>
              <a:t>(Ventura et al., 2018; Afzal et al., 2019)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38BAE-8095-5104-6D7C-6A73C48B5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 was super expensive to build</a:t>
            </a:r>
          </a:p>
        </p:txBody>
      </p:sp>
    </p:spTree>
    <p:extLst>
      <p:ext uri="{BB962C8B-B14F-4D97-AF65-F5344CB8AC3E}">
        <p14:creationId xmlns:p14="http://schemas.microsoft.com/office/powerpoint/2010/main" val="38489706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0DEA4-EF5A-9F01-0369-89C53F00D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Watson Tutor</a:t>
            </a:r>
            <a:br>
              <a:rPr lang="en-US" dirty="0"/>
            </a:br>
            <a:r>
              <a:rPr lang="en-US" dirty="0"/>
              <a:t>(Ventura et al., 2018; Afzal et al., 2019)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38BAE-8095-5104-6D7C-6A73C48B5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 was super expensive to build</a:t>
            </a:r>
          </a:p>
          <a:p>
            <a:endParaRPr lang="en-US" dirty="0"/>
          </a:p>
          <a:p>
            <a:r>
              <a:rPr lang="en-US" dirty="0"/>
              <a:t>It’s gone now</a:t>
            </a:r>
          </a:p>
        </p:txBody>
      </p:sp>
    </p:spTree>
    <p:extLst>
      <p:ext uri="{BB962C8B-B14F-4D97-AF65-F5344CB8AC3E}">
        <p14:creationId xmlns:p14="http://schemas.microsoft.com/office/powerpoint/2010/main" val="18536692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2E105-C952-2C90-DD53-15CF66A3F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KorbitITS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Kulshreshtha</a:t>
            </a:r>
            <a:r>
              <a:rPr lang="en-US" dirty="0"/>
              <a:t> et al., 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68A95-A653-670D-BC95-7B072E087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Dialogue Tutor for data science that generates responses using foundation model AI</a:t>
            </a:r>
          </a:p>
          <a:p>
            <a:pPr lvl="1"/>
            <a:r>
              <a:rPr lang="en-US" dirty="0"/>
              <a:t>Breaks student answer into cause-effect components</a:t>
            </a:r>
          </a:p>
          <a:p>
            <a:pPr lvl="1"/>
            <a:r>
              <a:rPr lang="en-US" dirty="0"/>
              <a:t>Matches components to reference answers using foundation model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5150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2E105-C952-2C90-DD53-15CF66A3F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KorbitITS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Kulshreshtha</a:t>
            </a:r>
            <a:r>
              <a:rPr lang="en-US" dirty="0"/>
              <a:t> et al., 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68A95-A653-670D-BC95-7B072E087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Generates feedback based on </a:t>
            </a:r>
          </a:p>
          <a:p>
            <a:pPr lvl="1"/>
            <a:r>
              <a:rPr lang="en-US" dirty="0"/>
              <a:t>Example responses for other topics </a:t>
            </a:r>
          </a:p>
          <a:p>
            <a:pPr lvl="1"/>
            <a:r>
              <a:rPr lang="en-US" dirty="0"/>
              <a:t>Correct reference answers</a:t>
            </a:r>
          </a:p>
          <a:p>
            <a:pPr lvl="1"/>
            <a:r>
              <a:rPr lang="en-US" dirty="0"/>
              <a:t>Foundation model to combine these into feedback for current question</a:t>
            </a:r>
          </a:p>
          <a:p>
            <a:pPr lvl="1"/>
            <a:r>
              <a:rPr lang="en-US" dirty="0"/>
              <a:t>Algorithm that ranks possible responses based on foundation models detectors of sentence</a:t>
            </a:r>
          </a:p>
          <a:p>
            <a:pPr lvl="2"/>
            <a:r>
              <a:rPr lang="en-US" dirty="0"/>
              <a:t>Well-formedness</a:t>
            </a:r>
          </a:p>
          <a:p>
            <a:pPr lvl="2"/>
            <a:r>
              <a:rPr lang="en-US" dirty="0"/>
              <a:t>Perplexity (bad)</a:t>
            </a:r>
          </a:p>
          <a:p>
            <a:pPr lvl="2"/>
            <a:r>
              <a:rPr lang="en-US" dirty="0"/>
              <a:t>Likelihood of leading to complex (non-yes/no) response</a:t>
            </a:r>
          </a:p>
          <a:p>
            <a:pPr lvl="2"/>
            <a:r>
              <a:rPr lang="en-US" dirty="0"/>
              <a:t>Semantic relationship to desired target sentence</a:t>
            </a:r>
          </a:p>
        </p:txBody>
      </p:sp>
    </p:spTree>
    <p:extLst>
      <p:ext uri="{BB962C8B-B14F-4D97-AF65-F5344CB8AC3E}">
        <p14:creationId xmlns:p14="http://schemas.microsoft.com/office/powerpoint/2010/main" val="33578171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2E105-C952-2C90-DD53-15CF66A3F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KorbitITS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Kulshreshtha</a:t>
            </a:r>
            <a:r>
              <a:rPr lang="en-US" dirty="0"/>
              <a:t> et al., 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68A95-A653-670D-BC95-7B072E087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Four feedback cases</a:t>
            </a:r>
          </a:p>
          <a:p>
            <a:pPr lvl="1"/>
            <a:r>
              <a:rPr lang="en-US" dirty="0"/>
              <a:t>Incorrect cause and incorrect effect</a:t>
            </a:r>
          </a:p>
          <a:p>
            <a:pPr lvl="1"/>
            <a:r>
              <a:rPr lang="en-US" dirty="0"/>
              <a:t>Incorrect cause alone</a:t>
            </a:r>
          </a:p>
          <a:p>
            <a:pPr lvl="1"/>
            <a:r>
              <a:rPr lang="en-US" dirty="0"/>
              <a:t>Incorrect effect alone</a:t>
            </a:r>
          </a:p>
          <a:p>
            <a:pPr lvl="1"/>
            <a:r>
              <a:rPr lang="en-US" dirty="0"/>
              <a:t>Missing cause</a:t>
            </a:r>
          </a:p>
        </p:txBody>
      </p:sp>
    </p:spTree>
    <p:extLst>
      <p:ext uri="{BB962C8B-B14F-4D97-AF65-F5344CB8AC3E}">
        <p14:creationId xmlns:p14="http://schemas.microsoft.com/office/powerpoint/2010/main" val="2944077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4ABA0-AD60-FB79-C9AD-B31AFA9A6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KorbitITS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Kulshreshtha</a:t>
            </a:r>
            <a:r>
              <a:rPr lang="en-US" dirty="0"/>
              <a:t> et al., 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6B4AF-1CDF-58FE-4A7F-DDB7CF1BC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B5A0E6-5E44-F028-8F6B-7651AC378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9429"/>
            <a:ext cx="9144000" cy="365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5245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1A996-AF1E-CDDD-FFE6-2500F7D29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System adapts question for students of different overall ability</a:t>
            </a:r>
          </a:p>
          <a:p>
            <a:r>
              <a:rPr lang="en-US" dirty="0"/>
              <a:t>While retaining same answer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E58C69-5984-ED9B-ED12-9296C3B96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575" y="3589283"/>
            <a:ext cx="9144000" cy="333703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6D0414C-2589-73BF-0A8F-6971B4D51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KorbitITS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(Elkins et al., 2022)</a:t>
            </a:r>
          </a:p>
        </p:txBody>
      </p:sp>
    </p:spTree>
    <p:extLst>
      <p:ext uri="{BB962C8B-B14F-4D97-AF65-F5344CB8AC3E}">
        <p14:creationId xmlns:p14="http://schemas.microsoft.com/office/powerpoint/2010/main" val="15634405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5EEB5-ADDC-E51D-E96A-A47F090F1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Khanmigo</a:t>
            </a:r>
            <a:r>
              <a:rPr lang="en-US" dirty="0"/>
              <a:t> based on GPT (2023)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C7CD4-BE37-5577-2B86-4181514F2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Khanmigo Education AI Guide | Khan Academy">
            <a:extLst>
              <a:ext uri="{FF2B5EF4-FFF2-40B4-BE49-F238E27FC236}">
                <a16:creationId xmlns:a16="http://schemas.microsoft.com/office/drawing/2014/main" id="{3510A096-AE02-A964-5303-DD7B0FEA8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99" y="2514600"/>
            <a:ext cx="2759523" cy="379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Khanmigo Education AI Guide | Khan Academy">
            <a:extLst>
              <a:ext uri="{FF2B5EF4-FFF2-40B4-BE49-F238E27FC236}">
                <a16:creationId xmlns:a16="http://schemas.microsoft.com/office/drawing/2014/main" id="{9E9D746C-01EB-53FD-5758-4FD58F7DB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923" y="2514599"/>
            <a:ext cx="2668184" cy="379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Khan Academy on Twitter: &quot;The best tutors don't give students the answer.  They unblock learners with tailored support.✨ Imagine a world where, with  the help of AI, any student anywhere could reap">
            <a:extLst>
              <a:ext uri="{FF2B5EF4-FFF2-40B4-BE49-F238E27FC236}">
                <a16:creationId xmlns:a16="http://schemas.microsoft.com/office/drawing/2014/main" id="{026B2453-19F7-192F-F50A-DCBA8256BD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7" t="10663" r="18891" b="10669"/>
          <a:stretch/>
        </p:blipFill>
        <p:spPr bwMode="auto">
          <a:xfrm>
            <a:off x="5720108" y="2514598"/>
            <a:ext cx="3119092" cy="3833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3448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group of people standing in front of a large screen&#10;&#10;Description automatically generated">
            <a:extLst>
              <a:ext uri="{FF2B5EF4-FFF2-40B4-BE49-F238E27FC236}">
                <a16:creationId xmlns:a16="http://schemas.microsoft.com/office/drawing/2014/main" id="{9426FEC3-FADE-076B-2532-086F9F7486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783686"/>
            <a:ext cx="6739322" cy="5074314"/>
          </a:xfr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C3F1C49-48CE-3BE3-10DA-21BD64DA1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Khanmigo</a:t>
            </a:r>
            <a:r>
              <a:rPr lang="en-US" dirty="0"/>
              <a:t> based on GPT </a:t>
            </a:r>
            <a:br>
              <a:rPr lang="en-US" dirty="0"/>
            </a:br>
            <a:r>
              <a:rPr lang="en-US" dirty="0"/>
              <a:t>(Shared with permission, </a:t>
            </a:r>
            <a:r>
              <a:rPr lang="en-US" dirty="0" err="1"/>
              <a:t>DiCerbo</a:t>
            </a:r>
            <a:r>
              <a:rPr lang="en-US" dirty="0"/>
              <a:t>, 2023)</a:t>
            </a:r>
          </a:p>
        </p:txBody>
      </p:sp>
    </p:spTree>
    <p:extLst>
      <p:ext uri="{BB962C8B-B14F-4D97-AF65-F5344CB8AC3E}">
        <p14:creationId xmlns:p14="http://schemas.microsoft.com/office/powerpoint/2010/main" val="3979218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5EEB5-ADDC-E51D-E96A-A47F090F1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Khanmigo</a:t>
            </a:r>
            <a:r>
              <a:rPr lang="en-US" dirty="0"/>
              <a:t> based on GPT </a:t>
            </a:r>
            <a:br>
              <a:rPr lang="en-US" dirty="0"/>
            </a:br>
            <a:r>
              <a:rPr lang="en-US" dirty="0"/>
              <a:t>(Personal Communication, </a:t>
            </a:r>
            <a:r>
              <a:rPr lang="en-US" dirty="0" err="1"/>
              <a:t>DiCerbo</a:t>
            </a:r>
            <a:r>
              <a:rPr lang="en-US" dirty="0"/>
              <a:t>, 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C7CD4-BE37-5577-2B86-4181514F2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Prompt built around (</a:t>
            </a:r>
            <a:r>
              <a:rPr lang="en-US" dirty="0" err="1"/>
              <a:t>Graesser</a:t>
            </a:r>
            <a:r>
              <a:rPr lang="en-US" dirty="0"/>
              <a:t>, Person, &amp; Magliano, 1995) tutoring strategies paper; see earlier slide</a:t>
            </a:r>
          </a:p>
          <a:p>
            <a:endParaRPr lang="en-US" dirty="0"/>
          </a:p>
          <a:p>
            <a:r>
              <a:rPr lang="en-US" dirty="0"/>
              <a:t>Biggest challenge: prompt engineering to get </a:t>
            </a:r>
            <a:r>
              <a:rPr lang="en-US" dirty="0" err="1"/>
              <a:t>khanmigo</a:t>
            </a:r>
            <a:r>
              <a:rPr lang="en-US" dirty="0"/>
              <a:t> to not give answer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883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5EEB5-ADDC-E51D-E96A-A47F090F1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Khanmigo</a:t>
            </a:r>
            <a:r>
              <a:rPr lang="en-US" dirty="0"/>
              <a:t> based on GPT </a:t>
            </a:r>
            <a:br>
              <a:rPr lang="en-US" dirty="0"/>
            </a:br>
            <a:r>
              <a:rPr lang="en-US" dirty="0"/>
              <a:t>(Personal Communication, </a:t>
            </a:r>
            <a:r>
              <a:rPr lang="en-US" dirty="0" err="1"/>
              <a:t>DiCerbo</a:t>
            </a:r>
            <a:r>
              <a:rPr lang="en-US" dirty="0"/>
              <a:t>, 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C7CD4-BE37-5577-2B86-4181514F2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Extensive RLHF used to shape behavior</a:t>
            </a:r>
          </a:p>
          <a:p>
            <a:endParaRPr lang="en-US" dirty="0"/>
          </a:p>
          <a:p>
            <a:r>
              <a:rPr lang="en-US" dirty="0"/>
              <a:t>Team engineers repeatedly typed possible student input</a:t>
            </a:r>
          </a:p>
          <a:p>
            <a:r>
              <a:rPr lang="en-US" dirty="0"/>
              <a:t>Then gave thumbs up/thumbs down to student input</a:t>
            </a:r>
          </a:p>
          <a:p>
            <a:r>
              <a:rPr lang="en-US" dirty="0"/>
              <a:t>And combined thumbs down with recommendation of alternate response by </a:t>
            </a:r>
            <a:r>
              <a:rPr lang="en-US" dirty="0" err="1"/>
              <a:t>Khanmigo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Khanmigo</a:t>
            </a:r>
            <a:r>
              <a:rPr lang="en-US" dirty="0"/>
              <a:t> RLHF is embedded in publicly released ChatGPT 4.0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5419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5EEB5-ADDC-E51D-E96A-A47F090F1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Khanmigo</a:t>
            </a:r>
            <a:r>
              <a:rPr lang="en-US" dirty="0"/>
              <a:t> based on GPT </a:t>
            </a:r>
            <a:br>
              <a:rPr lang="en-US" dirty="0"/>
            </a:br>
            <a:r>
              <a:rPr lang="en-US" dirty="0"/>
              <a:t>(Personal Communication, </a:t>
            </a:r>
            <a:r>
              <a:rPr lang="en-US" dirty="0" err="1"/>
              <a:t>DiCerbo</a:t>
            </a:r>
            <a:r>
              <a:rPr lang="en-US" dirty="0"/>
              <a:t>, 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C7CD4-BE37-5577-2B86-4181514F2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err="1"/>
              <a:t>Khanmigo</a:t>
            </a:r>
            <a:r>
              <a:rPr lang="en-US" dirty="0"/>
              <a:t> does not control GPT and OpenAI breaks them with updates too</a:t>
            </a:r>
            <a:br>
              <a:rPr lang="en-US" dirty="0"/>
            </a:br>
            <a:endParaRPr lang="en-US" dirty="0"/>
          </a:p>
          <a:p>
            <a:r>
              <a:rPr lang="en-US" dirty="0"/>
              <a:t>Extensive, continually re-run set of tests to make sure things don't break or get worse, either because of </a:t>
            </a:r>
            <a:r>
              <a:rPr lang="en-US" dirty="0" err="1"/>
              <a:t>Khanmigo</a:t>
            </a:r>
            <a:r>
              <a:rPr lang="en-US" dirty="0"/>
              <a:t> team edits or changes to GPT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8623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8C771-6422-3D1F-6DE7-D581DD8F0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Khanmigo</a:t>
            </a:r>
            <a:r>
              <a:rPr lang="en-US" dirty="0"/>
              <a:t> based on GPT </a:t>
            </a:r>
            <a:br>
              <a:rPr lang="en-US" dirty="0"/>
            </a:br>
            <a:r>
              <a:rPr lang="en-US" dirty="0"/>
              <a:t>(Personal Communication, </a:t>
            </a:r>
            <a:r>
              <a:rPr lang="en-US" dirty="0" err="1"/>
              <a:t>DiCerbo</a:t>
            </a:r>
            <a:r>
              <a:rPr lang="en-US" dirty="0"/>
              <a:t>, 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40358-89E8-1C0D-1CA1-589241150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Ongoing challenge: reducing the number of mistakes made by </a:t>
            </a:r>
            <a:r>
              <a:rPr lang="en-US" dirty="0" err="1"/>
              <a:t>Khanmigo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Khanmigo</a:t>
            </a:r>
            <a:r>
              <a:rPr lang="en-US" dirty="0"/>
              <a:t> is quite accurate at math</a:t>
            </a:r>
          </a:p>
          <a:p>
            <a:endParaRPr lang="en-US" dirty="0"/>
          </a:p>
          <a:p>
            <a:r>
              <a:rPr lang="en-US" dirty="0"/>
              <a:t>But sometimes if a student makes a big enough error, </a:t>
            </a:r>
            <a:r>
              <a:rPr lang="en-US" dirty="0" err="1"/>
              <a:t>Khanmigo</a:t>
            </a:r>
            <a:r>
              <a:rPr lang="en-US" dirty="0"/>
              <a:t> gets confused about what math problem the student is supposed to be working on</a:t>
            </a:r>
          </a:p>
          <a:p>
            <a:endParaRPr lang="en-US" dirty="0"/>
          </a:p>
          <a:p>
            <a:r>
              <a:rPr lang="en-US" dirty="0"/>
              <a:t>GPT can also miss some student mistakes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2971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5EEB5-ADDC-E51D-E96A-A47F090F1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Khanmigo</a:t>
            </a:r>
            <a:r>
              <a:rPr lang="en-US" dirty="0"/>
              <a:t> based on GPT </a:t>
            </a:r>
            <a:br>
              <a:rPr lang="en-US" dirty="0"/>
            </a:br>
            <a:r>
              <a:rPr lang="en-US" dirty="0"/>
              <a:t>(Personal Communication, </a:t>
            </a:r>
            <a:r>
              <a:rPr lang="en-US" dirty="0" err="1"/>
              <a:t>DiCerbo</a:t>
            </a:r>
            <a:r>
              <a:rPr lang="en-US" dirty="0"/>
              <a:t>, 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C7CD4-BE37-5577-2B86-4181514F2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Does it work?</a:t>
            </a:r>
          </a:p>
          <a:p>
            <a:endParaRPr lang="en-US" dirty="0"/>
          </a:p>
          <a:p>
            <a:r>
              <a:rPr lang="en-US" dirty="0"/>
              <a:t>Sure seems to (despite harsh article in NYT) but RCT hasn’t been published yet</a:t>
            </a:r>
          </a:p>
          <a:p>
            <a:pPr lvl="1"/>
            <a:r>
              <a:rPr lang="en-US" dirty="0"/>
              <a:t>Give it time</a:t>
            </a:r>
          </a:p>
        </p:txBody>
      </p:sp>
    </p:spTree>
    <p:extLst>
      <p:ext uri="{BB962C8B-B14F-4D97-AF65-F5344CB8AC3E}">
        <p14:creationId xmlns:p14="http://schemas.microsoft.com/office/powerpoint/2010/main" val="189194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D6F77-534E-1817-E93F-9741AAE40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Dialogue Tutoring with LLMs: overall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89871-7475-7D81-4540-73852D03C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certainly</a:t>
            </a:r>
            <a:r>
              <a:rPr lang="en-US" i="1" dirty="0"/>
              <a:t> looks like </a:t>
            </a:r>
            <a:r>
              <a:rPr lang="en-US" dirty="0"/>
              <a:t>it works</a:t>
            </a:r>
          </a:p>
          <a:p>
            <a:r>
              <a:rPr lang="en-US" dirty="0"/>
              <a:t>But does it work? </a:t>
            </a:r>
          </a:p>
          <a:p>
            <a:r>
              <a:rPr lang="en-US" dirty="0"/>
              <a:t>Can it be guided to tutor like an expert human tutor does, while being quickly and cheaply adaptable to a wide range of learning domains?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9748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D6F77-534E-1817-E93F-9741AAE40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Dialogue Tutoring with LLMs: overall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89871-7475-7D81-4540-73852D03C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It certainly</a:t>
            </a:r>
            <a:r>
              <a:rPr lang="en-US" i="1" dirty="0"/>
              <a:t> looks like </a:t>
            </a:r>
            <a:r>
              <a:rPr lang="en-US" dirty="0"/>
              <a:t>it works</a:t>
            </a:r>
          </a:p>
          <a:p>
            <a:r>
              <a:rPr lang="en-US" dirty="0"/>
              <a:t>But does it work? </a:t>
            </a:r>
          </a:p>
          <a:p>
            <a:r>
              <a:rPr lang="en-US" dirty="0"/>
              <a:t>Can it be guided to tutor like an expert human tutor does, while being quickly and cheaply adaptable to a wide range of learning domains?</a:t>
            </a:r>
          </a:p>
          <a:p>
            <a:endParaRPr lang="en-US" dirty="0"/>
          </a:p>
          <a:p>
            <a:r>
              <a:rPr lang="en-US" dirty="0"/>
              <a:t>Probably? But most approaches far less sophisticated than </a:t>
            </a:r>
            <a:r>
              <a:rPr lang="en-US" dirty="0" err="1"/>
              <a:t>Khanmigo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205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F35C3-9D6E-D3AA-455E-164A426A6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Dialogue Tutoring on the Cheap</a:t>
            </a:r>
            <a:br>
              <a:rPr lang="en-US" dirty="0"/>
            </a:br>
            <a:r>
              <a:rPr lang="en-US" dirty="0"/>
              <a:t>(many webpages)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2DEFC-EC28-7286-498B-88022A4D4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You are a {language} teacher named {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teacher_name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}. </a:t>
            </a:r>
            <a:br>
              <a:rPr lang="en-US" dirty="0"/>
            </a:b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You are on a 1-on-1 session with your student, {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user_name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}. {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user_name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}'s </a:t>
            </a:r>
            <a:br>
              <a:rPr lang="en-US" dirty="0"/>
            </a:b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{language} level is: {level}.</a:t>
            </a:r>
            <a:br>
              <a:rPr lang="en-US" dirty="0"/>
            </a:b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Your task is to assist your student in advancing their {language}.</a:t>
            </a:r>
            <a:br>
              <a:rPr lang="en-US" dirty="0"/>
            </a:b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* When the session begins, offer a suitable session for {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user_name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}, unless</a:t>
            </a:r>
            <a:br>
              <a:rPr lang="en-US" dirty="0"/>
            </a:b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asked for something else.</a:t>
            </a:r>
            <a:br>
              <a:rPr lang="en-US" dirty="0"/>
            </a:b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* {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user_name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}'s native language is {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user_language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}. {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ource-code-pro"/>
              </a:rPr>
              <a:t>user_name</a:t>
            </a: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} might </a:t>
            </a:r>
            <a:br>
              <a:rPr lang="en-US" dirty="0"/>
            </a:b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address you in their own language when felt their {language} is not well </a:t>
            </a:r>
            <a:br>
              <a:rPr lang="en-US" dirty="0"/>
            </a:b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enough. When that happens, first translate their message to {language}, </a:t>
            </a:r>
            <a:br>
              <a:rPr lang="en-US" dirty="0"/>
            </a:b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and then reply.</a:t>
            </a:r>
            <a:br>
              <a:rPr lang="en-US" dirty="0"/>
            </a:b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* IMPORTANT: If your student makes any mistakes, be it typo or grammar, </a:t>
            </a:r>
            <a:br>
              <a:rPr lang="en-US" dirty="0"/>
            </a:b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you MUST first correct your student and only then reply.</a:t>
            </a:r>
            <a:br>
              <a:rPr lang="en-US" dirty="0"/>
            </a:br>
            <a:r>
              <a:rPr lang="en-US" b="0" i="0" dirty="0">
                <a:solidFill>
                  <a:srgbClr val="242424"/>
                </a:solidFill>
                <a:effectLst/>
                <a:latin typeface="source-code-pro"/>
              </a:rPr>
              <a:t>* You are only allowed to speak {language}.</a:t>
            </a:r>
          </a:p>
          <a:p>
            <a:pPr marL="0" indent="0">
              <a:buNone/>
            </a:pPr>
            <a:endParaRPr lang="en-US" dirty="0">
              <a:solidFill>
                <a:srgbClr val="242424"/>
              </a:solidFill>
              <a:latin typeface="source-code-pro"/>
            </a:endParaRPr>
          </a:p>
          <a:p>
            <a:pPr marL="0" indent="0">
              <a:buNone/>
            </a:pPr>
            <a:r>
              <a:rPr lang="en-US" dirty="0"/>
              <a:t>https://towardsdatascience.com/how-i-coded-my-own-private-french-tutor-out-of-chatgpt-16b3e15007bb</a:t>
            </a:r>
          </a:p>
        </p:txBody>
      </p:sp>
    </p:spTree>
    <p:extLst>
      <p:ext uri="{BB962C8B-B14F-4D97-AF65-F5344CB8AC3E}">
        <p14:creationId xmlns:p14="http://schemas.microsoft.com/office/powerpoint/2010/main" val="24225604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3A8A0-47BA-68B8-AD9C-AFC80372A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Dialogue Tutoring on the Cheap</a:t>
            </a:r>
            <a:br>
              <a:rPr lang="en-US" dirty="0"/>
            </a:br>
            <a:r>
              <a:rPr lang="en-US" dirty="0"/>
              <a:t>(many webpages)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4136A-AC6B-6713-7731-12BA74DD7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https://www.linkedin.com/pulse/student-learning-using-chatgpt-socratic-method-stephen-kelly/</a:t>
            </a:r>
          </a:p>
        </p:txBody>
      </p:sp>
      <p:pic>
        <p:nvPicPr>
          <p:cNvPr id="1026" name="Picture 2" descr="No alt text provided for this image">
            <a:extLst>
              <a:ext uri="{FF2B5EF4-FFF2-40B4-BE49-F238E27FC236}">
                <a16:creationId xmlns:a16="http://schemas.microsoft.com/office/drawing/2014/main" id="{C40D98ED-DDC6-2A86-F296-E5F149AC0B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2705100"/>
            <a:ext cx="771525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33984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8B5CE-7DCF-A423-57EA-1B452E39B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it really that easy?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B559B-E285-4B2C-7AA5-4C51AC7A7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4473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8B5CE-7DCF-A423-57EA-1B452E39B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it really that easy?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B559B-E285-4B2C-7AA5-4C51AC7A7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 discussed earlier, there is an extensive literature on how to tutor well </a:t>
            </a:r>
          </a:p>
          <a:p>
            <a:r>
              <a:rPr lang="en-US" dirty="0"/>
              <a:t>Simple prompts like this will not replicate that</a:t>
            </a:r>
          </a:p>
          <a:p>
            <a:endParaRPr lang="en-US" dirty="0"/>
          </a:p>
          <a:p>
            <a:r>
              <a:rPr lang="en-US" dirty="0"/>
              <a:t>But if we were to build all the field’s knowledge into our instructions to a LLM, then…</a:t>
            </a:r>
          </a:p>
        </p:txBody>
      </p:sp>
    </p:spTree>
    <p:extLst>
      <p:ext uri="{BB962C8B-B14F-4D97-AF65-F5344CB8AC3E}">
        <p14:creationId xmlns:p14="http://schemas.microsoft.com/office/powerpoint/2010/main" val="26557656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8B5CE-7DCF-A423-57EA-1B452E39B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it really that easy?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B559B-E285-4B2C-7AA5-4C51AC7A7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 discussed earlier, there is an extensive literature on how to tutor well </a:t>
            </a:r>
          </a:p>
          <a:p>
            <a:r>
              <a:rPr lang="en-US" dirty="0"/>
              <a:t>Simple prompts like this will not replicate that</a:t>
            </a:r>
          </a:p>
          <a:p>
            <a:endParaRPr lang="en-US" dirty="0"/>
          </a:p>
          <a:p>
            <a:r>
              <a:rPr lang="en-US" dirty="0"/>
              <a:t>But if we were to build all the field’s knowledge into our instructions to a LLM, then… we would have what </a:t>
            </a:r>
            <a:r>
              <a:rPr lang="en-US" dirty="0" err="1"/>
              <a:t>Khanmigo</a:t>
            </a:r>
            <a:r>
              <a:rPr lang="en-US" dirty="0"/>
              <a:t> is trying to do…</a:t>
            </a:r>
          </a:p>
        </p:txBody>
      </p:sp>
    </p:spTree>
    <p:extLst>
      <p:ext uri="{BB962C8B-B14F-4D97-AF65-F5344CB8AC3E}">
        <p14:creationId xmlns:p14="http://schemas.microsoft.com/office/powerpoint/2010/main" val="19615648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41524-9DD1-27D7-263F-A569C67CF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5DC51-23C7-29EC-8EC1-8055C8A21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Dialogue Tutoring is highly effective</a:t>
            </a:r>
          </a:p>
          <a:p>
            <a:r>
              <a:rPr lang="en-US" dirty="0"/>
              <a:t>Dialogue Tutoring is highly complex</a:t>
            </a:r>
          </a:p>
          <a:p>
            <a:r>
              <a:rPr lang="en-US" dirty="0"/>
              <a:t>Dialogue Tutoring is highly expensive…</a:t>
            </a:r>
          </a:p>
        </p:txBody>
      </p:sp>
    </p:spTree>
    <p:extLst>
      <p:ext uri="{BB962C8B-B14F-4D97-AF65-F5344CB8AC3E}">
        <p14:creationId xmlns:p14="http://schemas.microsoft.com/office/powerpoint/2010/main" val="280280480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41524-9DD1-27D7-263F-A569C67CF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5DC51-23C7-29EC-8EC1-8055C8A21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Dialogue Tutoring is highly effective</a:t>
            </a:r>
          </a:p>
          <a:p>
            <a:r>
              <a:rPr lang="en-US" dirty="0"/>
              <a:t>Dialogue Tutoring is highly complex</a:t>
            </a:r>
          </a:p>
          <a:p>
            <a:r>
              <a:rPr lang="en-US" dirty="0"/>
              <a:t>Dialogue Tutoring is highly expensive… or is it?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8942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41524-9DD1-27D7-263F-A569C67CF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5DC51-23C7-29EC-8EC1-8055C8A21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Dialogue Tutoring is highly effective</a:t>
            </a:r>
          </a:p>
          <a:p>
            <a:r>
              <a:rPr lang="en-US" dirty="0"/>
              <a:t>Dialogue Tutoring is highly complex</a:t>
            </a:r>
          </a:p>
          <a:p>
            <a:r>
              <a:rPr lang="en-US" dirty="0"/>
              <a:t>Dialogue Tutoring is highly expensive… or is it?</a:t>
            </a:r>
          </a:p>
          <a:p>
            <a:endParaRPr lang="en-US" dirty="0"/>
          </a:p>
          <a:p>
            <a:r>
              <a:rPr lang="en-US" dirty="0"/>
              <a:t>Large language models might be in the process of </a:t>
            </a:r>
            <a:r>
              <a:rPr lang="en-US"/>
              <a:t>changing everything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22404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1861</Words>
  <Application>Microsoft Office PowerPoint</Application>
  <PresentationFormat>On-screen Show (4:3)</PresentationFormat>
  <Paragraphs>252</Paragraphs>
  <Slides>67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4" baseType="lpstr">
      <vt:lpstr>Monotype Sorts</vt:lpstr>
      <vt:lpstr>source-code-pro</vt:lpstr>
      <vt:lpstr>Arial</vt:lpstr>
      <vt:lpstr>Calibri</vt:lpstr>
      <vt:lpstr>Georgia</vt:lpstr>
      <vt:lpstr>Verdana</vt:lpstr>
      <vt:lpstr>Office Theme</vt:lpstr>
      <vt:lpstr>Adaptive Learning Systems</vt:lpstr>
      <vt:lpstr>Welcome!</vt:lpstr>
      <vt:lpstr>We continue today…</vt:lpstr>
      <vt:lpstr>We continue today…</vt:lpstr>
      <vt:lpstr>We continue today…</vt:lpstr>
      <vt:lpstr>Tutorial Dialogue aka  Knowledge Construction Dialogues</vt:lpstr>
      <vt:lpstr>But suddenly…</vt:lpstr>
      <vt:lpstr>The Classic Dialogue Tutor</vt:lpstr>
      <vt:lpstr>How does it work?</vt:lpstr>
      <vt:lpstr>To learn, we go to the Maestros</vt:lpstr>
      <vt:lpstr>Alas, no dialogue tutor is available</vt:lpstr>
      <vt:lpstr>But they have been kind enough to put slides on the web</vt:lpstr>
      <vt:lpstr>A framework for thinking about dialogue tutors (VanLehn, 2009)</vt:lpstr>
      <vt:lpstr>Human tutorial dialogue is a sequence of episodes, one per step</vt:lpstr>
      <vt:lpstr>Schematic of tutorial dialogue</vt:lpstr>
      <vt:lpstr>Schematic of dialogue about a single step</vt:lpstr>
      <vt:lpstr>Comparisons of expert to novice human tutors</vt:lpstr>
      <vt:lpstr>Fairly simple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(Graesser, Person, &amp; Magliano, 1995)</vt:lpstr>
      <vt:lpstr>(Graesser, Person, &amp; Magliano, 1995)</vt:lpstr>
      <vt:lpstr>PowerPoint Presentation</vt:lpstr>
      <vt:lpstr>PowerPoint Presentation</vt:lpstr>
      <vt:lpstr>PowerPoint Presentation</vt:lpstr>
      <vt:lpstr>AutoTutor Lite (Hu et al., 2009)</vt:lpstr>
      <vt:lpstr>AutoTutor Lite (Hu et al., 2009)</vt:lpstr>
      <vt:lpstr>ITSPOKE (Litman &amp; Silliman, 2014) </vt:lpstr>
      <vt:lpstr>Watson Tutor (Ventura et al., 2018; Afzal et al., 2019)</vt:lpstr>
      <vt:lpstr>PowerPoint Presentation</vt:lpstr>
      <vt:lpstr>Watson Tutor (Ventura et al., 2018; Afzal et al., 2019)</vt:lpstr>
      <vt:lpstr>Watson Tutor (Ventura et al., 2018; Afzal et al., 2019)</vt:lpstr>
      <vt:lpstr>KorbitITS  (Kulshreshtha et al., 2022)</vt:lpstr>
      <vt:lpstr>KorbitITS  (Kulshreshtha et al., 2022)</vt:lpstr>
      <vt:lpstr>KorbitITS  (Kulshreshtha et al., 2022)</vt:lpstr>
      <vt:lpstr>KorbitITS  (Kulshreshtha et al., 2022)</vt:lpstr>
      <vt:lpstr>KorbitITS  (Elkins et al., 2022)</vt:lpstr>
      <vt:lpstr>Khanmigo based on GPT (2023)</vt:lpstr>
      <vt:lpstr>Khanmigo based on GPT  (Shared with permission, DiCerbo, 2023)</vt:lpstr>
      <vt:lpstr>Khanmigo based on GPT  (Personal Communication, DiCerbo, 2023)</vt:lpstr>
      <vt:lpstr>Khanmigo based on GPT  (Personal Communication, DiCerbo, 2023)</vt:lpstr>
      <vt:lpstr>Khanmigo based on GPT  (Personal Communication, DiCerbo, 2023)</vt:lpstr>
      <vt:lpstr>Khanmigo based on GPT  (Personal Communication, DiCerbo, 2023)</vt:lpstr>
      <vt:lpstr>Khanmigo based on GPT  (Personal Communication, DiCerbo, 2023)</vt:lpstr>
      <vt:lpstr>Dialogue Tutoring with LLMs: overall</vt:lpstr>
      <vt:lpstr>Dialogue Tutoring with LLMs: overall</vt:lpstr>
      <vt:lpstr>Dialogue Tutoring on the Cheap (many webpages)</vt:lpstr>
      <vt:lpstr>Dialogue Tutoring on the Cheap (many webpages)</vt:lpstr>
      <vt:lpstr>Is it really that easy?</vt:lpstr>
      <vt:lpstr>Is it really that easy?</vt:lpstr>
      <vt:lpstr>Is it really that easy?</vt:lpstr>
      <vt:lpstr>Key takeaways</vt:lpstr>
      <vt:lpstr>Key takeaways</vt:lpstr>
      <vt:lpstr>Key takeaways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593</cp:revision>
  <dcterms:created xsi:type="dcterms:W3CDTF">2010-01-07T20:34:12Z</dcterms:created>
  <dcterms:modified xsi:type="dcterms:W3CDTF">2023-10-06T11:32:35Z</dcterms:modified>
</cp:coreProperties>
</file>