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557" r:id="rId3"/>
    <p:sldId id="533" r:id="rId4"/>
    <p:sldId id="587" r:id="rId5"/>
    <p:sldId id="535" r:id="rId6"/>
    <p:sldId id="537" r:id="rId7"/>
    <p:sldId id="539" r:id="rId8"/>
    <p:sldId id="540" r:id="rId9"/>
    <p:sldId id="544" r:id="rId10"/>
    <p:sldId id="588" r:id="rId11"/>
    <p:sldId id="586" r:id="rId12"/>
    <p:sldId id="589" r:id="rId13"/>
    <p:sldId id="590" r:id="rId14"/>
    <p:sldId id="591" r:id="rId15"/>
    <p:sldId id="592" r:id="rId16"/>
    <p:sldId id="593" r:id="rId17"/>
    <p:sldId id="594" r:id="rId18"/>
    <p:sldId id="538" r:id="rId19"/>
    <p:sldId id="532" r:id="rId20"/>
    <p:sldId id="301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2" d="100"/>
          <a:sy n="72" d="100"/>
        </p:scale>
        <p:origin x="302" y="53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7/26/2024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0031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44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0151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5838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4684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472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85505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0698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5329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0054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5131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7/26/2024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ytimes.com/2023/06/08/business/khanmigo-tutor-chat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EDUC5183</a:t>
            </a:r>
            <a:br>
              <a:rPr lang="en-US"/>
            </a:br>
            <a:r>
              <a:rPr lang="en-US"/>
              <a:t>Summer </a:t>
            </a:r>
            <a:r>
              <a:rPr lang="en-US" dirty="0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9DC1A-4FF4-4269-16E9-A3EA51ED5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Google Doc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D628C-37CD-C408-5824-EBFCCBFAF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 here instead of in the chat window</a:t>
            </a:r>
          </a:p>
          <a:p>
            <a:endParaRPr lang="en-US" dirty="0"/>
          </a:p>
          <a:p>
            <a:r>
              <a:rPr lang="en-US" dirty="0"/>
              <a:t>https://docs.google.com/document/d/1c7_fjnBV_SsLdqnAdpiw9BvBuzjX06zAFFBtcy8giNQ/edit?usp=sharing</a:t>
            </a:r>
          </a:p>
        </p:txBody>
      </p:sp>
    </p:spTree>
    <p:extLst>
      <p:ext uri="{BB962C8B-B14F-4D97-AF65-F5344CB8AC3E}">
        <p14:creationId xmlns:p14="http://schemas.microsoft.com/office/powerpoint/2010/main" val="399505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E24A-3383-2947-2D39-310EED40A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this point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016BB-2413-A6BE-441C-21D9E64F4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You should have watched the lecture video for week 9 </a:t>
            </a:r>
          </a:p>
          <a:p>
            <a:r>
              <a:rPr lang="en-US" dirty="0"/>
              <a:t>You should have read the core readings for week 9</a:t>
            </a:r>
          </a:p>
          <a:p>
            <a:r>
              <a:rPr lang="en-US" dirty="0"/>
              <a:t>You should have completed VIVI-SD activity 7</a:t>
            </a:r>
          </a:p>
        </p:txBody>
      </p:sp>
    </p:spTree>
    <p:extLst>
      <p:ext uri="{BB962C8B-B14F-4D97-AF65-F5344CB8AC3E}">
        <p14:creationId xmlns:p14="http://schemas.microsoft.com/office/powerpoint/2010/main" val="1671344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AD570-A5FD-26F1-EB04-2B4C4D226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Session New Date/Time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D77AD1-E4A9-990D-4703-4F98E3FFE3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Thursday, August 22 515pm</a:t>
            </a:r>
          </a:p>
          <a:p>
            <a:r>
              <a:rPr lang="en-US" dirty="0"/>
              <a:t>Same link</a:t>
            </a:r>
          </a:p>
        </p:txBody>
      </p:sp>
    </p:spTree>
    <p:extLst>
      <p:ext uri="{BB962C8B-B14F-4D97-AF65-F5344CB8AC3E}">
        <p14:creationId xmlns:p14="http://schemas.microsoft.com/office/powerpoint/2010/main" val="2670205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EFAB-5428-C9E7-4DE3-423A8C0C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Final Paper First Draft DUE TONIGHT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C9C4B-C992-5AC9-7212-2C0E372F0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you do not plan to revise, please let me and Chelsea know, so we can grade you earlier</a:t>
            </a:r>
          </a:p>
        </p:txBody>
      </p:sp>
    </p:spTree>
    <p:extLst>
      <p:ext uri="{BB962C8B-B14F-4D97-AF65-F5344CB8AC3E}">
        <p14:creationId xmlns:p14="http://schemas.microsoft.com/office/powerpoint/2010/main" val="30170189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8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videos?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68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readings?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08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9)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Nye, B. D., </a:t>
            </a:r>
            <a:r>
              <a:rPr lang="en-US" dirty="0" err="1"/>
              <a:t>Graesser</a:t>
            </a:r>
            <a:r>
              <a:rPr lang="en-US" dirty="0"/>
              <a:t>, A. C., &amp; Hu, X. (2014). </a:t>
            </a:r>
            <a:r>
              <a:rPr lang="en-US" dirty="0" err="1"/>
              <a:t>AutoTutor</a:t>
            </a:r>
            <a:r>
              <a:rPr lang="en-US" dirty="0"/>
              <a:t> and family: A review of 17 years of natural language tutoring. International Journal of Artificial Intelligence in Education, 24(4), 427- 469.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The most thorough description of the history of the longest-lived and most comprehensive dialogue tutoring project </a:t>
            </a:r>
          </a:p>
        </p:txBody>
      </p:sp>
    </p:spTree>
    <p:extLst>
      <p:ext uri="{BB962C8B-B14F-4D97-AF65-F5344CB8AC3E}">
        <p14:creationId xmlns:p14="http://schemas.microsoft.com/office/powerpoint/2010/main" val="147890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9)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Papers</a:t>
            </a:r>
          </a:p>
          <a:p>
            <a:pPr lvl="1"/>
            <a:r>
              <a:rPr lang="en-US" dirty="0"/>
              <a:t>Singer, N. (2023) Not Just Math Quizzes: Khan Academy’s Tutoring Bot Offers Playful Features. New York Times. </a:t>
            </a:r>
            <a:r>
              <a:rPr lang="en-US" dirty="0">
                <a:hlinkClick r:id="rId3"/>
              </a:rPr>
              <a:t>https://www.nytimes.com/2023/06/08/business/khanmigo-tutor-chat.html</a:t>
            </a:r>
            <a:endParaRPr lang="en-US" dirty="0"/>
          </a:p>
          <a:p>
            <a:pPr lvl="1"/>
            <a:endParaRPr lang="en-US" dirty="0"/>
          </a:p>
          <a:p>
            <a:pPr lvl="1"/>
            <a:r>
              <a:rPr lang="en-US" dirty="0"/>
              <a:t>Singer, N. (2023) In Classrooms, Teachers Put A.I. Tutoring Bots to the Test. https://www.nytimes.com/2023/06/26/technology/newark-schools-khan-tutoring-bot.html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them:</a:t>
            </a:r>
          </a:p>
          <a:p>
            <a:pPr lvl="1"/>
            <a:r>
              <a:rPr lang="en-US" dirty="0" err="1"/>
              <a:t>Khanmigo</a:t>
            </a:r>
            <a:r>
              <a:rPr lang="en-US" dirty="0"/>
              <a:t> is a landmark system,  but I haven’t yet seen good peer-reviewed papers or white papers on it </a:t>
            </a:r>
          </a:p>
        </p:txBody>
      </p:sp>
    </p:spTree>
    <p:extLst>
      <p:ext uri="{BB962C8B-B14F-4D97-AF65-F5344CB8AC3E}">
        <p14:creationId xmlns:p14="http://schemas.microsoft.com/office/powerpoint/2010/main" val="15805258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9)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 err="1"/>
              <a:t>Litman</a:t>
            </a:r>
            <a:r>
              <a:rPr lang="en-US" dirty="0"/>
              <a:t>, D. J., Rosé, C. P., Forbes-Riley, K., </a:t>
            </a:r>
            <a:r>
              <a:rPr lang="en-US" dirty="0" err="1"/>
              <a:t>VanLehn</a:t>
            </a:r>
            <a:r>
              <a:rPr lang="en-US" dirty="0"/>
              <a:t>, K., </a:t>
            </a:r>
            <a:r>
              <a:rPr lang="en-US" dirty="0" err="1"/>
              <a:t>Bhembe</a:t>
            </a:r>
            <a:r>
              <a:rPr lang="en-US" dirty="0"/>
              <a:t>, D., &amp; Silliman, S. (2006). Spoken versus typed human and computer dialogue tutoring. International Journal of Artificial Intelligence in Education, 16(2), 145-170.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Key paper on whether/how spoken dialogue tutoring can differ from typed (much more common) dialogue tutoring</a:t>
            </a:r>
          </a:p>
          <a:p>
            <a:pPr lvl="1"/>
            <a:r>
              <a:rPr lang="en-US" dirty="0" err="1"/>
              <a:t>Litman</a:t>
            </a:r>
            <a:r>
              <a:rPr lang="en-US" dirty="0"/>
              <a:t> and Forbes-Riley’s work in this area is generally very interesting; student speech is useful for getting at uncertainty</a:t>
            </a:r>
          </a:p>
        </p:txBody>
      </p:sp>
    </p:spTree>
    <p:extLst>
      <p:ext uri="{BB962C8B-B14F-4D97-AF65-F5344CB8AC3E}">
        <p14:creationId xmlns:p14="http://schemas.microsoft.com/office/powerpoint/2010/main" val="40985961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9)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Boyer, K. E., Phillips, R., Wallis, M., </a:t>
            </a:r>
            <a:r>
              <a:rPr lang="en-US" dirty="0" err="1"/>
              <a:t>Vouk</a:t>
            </a:r>
            <a:r>
              <a:rPr lang="en-US" dirty="0"/>
              <a:t>, M., &amp; Lester, J. (2008). Balancing cognitive and motivational scaffolding in tutorial dialogue. In International conference on intelligent tutoring systems (pp. 239-249). Springer, Berlin, Heidelberg.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Gets at the challenge of deploying multiple types of scaffolding at the same time</a:t>
            </a:r>
          </a:p>
        </p:txBody>
      </p:sp>
    </p:spTree>
    <p:extLst>
      <p:ext uri="{BB962C8B-B14F-4D97-AF65-F5344CB8AC3E}">
        <p14:creationId xmlns:p14="http://schemas.microsoft.com/office/powerpoint/2010/main" val="37247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9)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486400"/>
          </a:xfrm>
        </p:spPr>
        <p:txBody>
          <a:bodyPr>
            <a:normAutofit fontScale="77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 err="1"/>
              <a:t>Graesser</a:t>
            </a:r>
            <a:r>
              <a:rPr lang="en-US" dirty="0"/>
              <a:t>, A. C., Moreno, K., </a:t>
            </a:r>
            <a:r>
              <a:rPr lang="en-US" dirty="0" err="1"/>
              <a:t>Marineau</a:t>
            </a:r>
            <a:r>
              <a:rPr lang="en-US" dirty="0"/>
              <a:t>, J., Adcock, A., Olney, A., Person, N., &amp; Tutoring Research Group. (2003). </a:t>
            </a:r>
            <a:r>
              <a:rPr lang="en-US" dirty="0" err="1"/>
              <a:t>AutoTutor</a:t>
            </a:r>
            <a:r>
              <a:rPr lang="en-US" dirty="0"/>
              <a:t> improves deep learning of computer literacy: Is it the dialog or the talking head? In Proceedings of artificial intelligence in education (pp. 47-54).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A lot of interest historically in having embodied agents/talking heads</a:t>
            </a:r>
          </a:p>
          <a:p>
            <a:pPr lvl="1"/>
            <a:r>
              <a:rPr lang="en-US" dirty="0"/>
              <a:t>This article presents evidence that it doesn’t really matter that much</a:t>
            </a:r>
          </a:p>
          <a:p>
            <a:pPr lvl="1"/>
            <a:r>
              <a:rPr lang="en-US" dirty="0"/>
              <a:t>(Although later work, such as Arroyo’s, argues that pedagogical agents can display emotions in ways that are beneficial to learners)</a:t>
            </a:r>
          </a:p>
        </p:txBody>
      </p:sp>
    </p:spTree>
    <p:extLst>
      <p:ext uri="{BB962C8B-B14F-4D97-AF65-F5344CB8AC3E}">
        <p14:creationId xmlns:p14="http://schemas.microsoft.com/office/powerpoint/2010/main" val="986735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9)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Baylor, A. L. (2009). Promoting motivation with virtual agents and avatars: role of visual presence and appearance. Philosophical Transactions of the Royal Society B: Biological Sciences, 364(1535), 3559-3565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Work demonstrates that different learners respond much better to some avatars than others, in terms of race, gender, age</a:t>
            </a:r>
          </a:p>
          <a:p>
            <a:pPr lvl="1"/>
            <a:r>
              <a:rPr lang="en-US" dirty="0"/>
              <a:t>Baylor wrote several great papers on this topic before moving to NSF</a:t>
            </a:r>
          </a:p>
        </p:txBody>
      </p:sp>
    </p:spTree>
    <p:extLst>
      <p:ext uri="{BB962C8B-B14F-4D97-AF65-F5344CB8AC3E}">
        <p14:creationId xmlns:p14="http://schemas.microsoft.com/office/powerpoint/2010/main" val="1552186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9)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Kim, Y., &amp; Baylor, A. L. (2016). Research-based design of pedagogical agent roles: A review, progress, and recommendations. International Journal of Artificial Intelligence in Education, 26(1), 160-169.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A more thorough treatment of the same topic</a:t>
            </a:r>
          </a:p>
          <a:p>
            <a:pPr lvl="1"/>
            <a:r>
              <a:rPr lang="en-US" dirty="0"/>
              <a:t>Gets into a lot of detail on how to design pedagogical agents</a:t>
            </a:r>
          </a:p>
        </p:txBody>
      </p:sp>
    </p:spTree>
    <p:extLst>
      <p:ext uri="{BB962C8B-B14F-4D97-AF65-F5344CB8AC3E}">
        <p14:creationId xmlns:p14="http://schemas.microsoft.com/office/powerpoint/2010/main" val="4293204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9)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Walton, D. (2023) Personalized Cognitive Tutoring using Davinci-003 API for Adaptive Question Generation and Assessment. arXiv:2304.02772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Gets into the details of how to make a dialogue tutor using GPT</a:t>
            </a:r>
          </a:p>
        </p:txBody>
      </p:sp>
    </p:spTree>
    <p:extLst>
      <p:ext uri="{BB962C8B-B14F-4D97-AF65-F5344CB8AC3E}">
        <p14:creationId xmlns:p14="http://schemas.microsoft.com/office/powerpoint/2010/main" val="21196450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9)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Paper</a:t>
            </a:r>
          </a:p>
          <a:p>
            <a:pPr lvl="1"/>
            <a:r>
              <a:rPr lang="en-US" dirty="0"/>
              <a:t>Jiao, Y., Shridhar, K., Cui, P., Zhou, W., &amp; </a:t>
            </a:r>
            <a:r>
              <a:rPr lang="en-US" dirty="0" err="1"/>
              <a:t>Sachan</a:t>
            </a:r>
            <a:r>
              <a:rPr lang="en-US" dirty="0"/>
              <a:t>, M. (2023). Automatic Educational Question Generation with Difficulty Level Controls. In International Conference on Artificial Intelligence in Education (pp. 476-488). 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Another early concrete example of using GPT and related text generation in an adaptive learning system</a:t>
            </a:r>
          </a:p>
        </p:txBody>
      </p:sp>
    </p:spTree>
    <p:extLst>
      <p:ext uri="{BB962C8B-B14F-4D97-AF65-F5344CB8AC3E}">
        <p14:creationId xmlns:p14="http://schemas.microsoft.com/office/powerpoint/2010/main" val="99994776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145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1CBEA-D9D6-568D-A600-E3C49195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139C9-508E-863C-DB43-0B236B8B50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August 1 – Semester Paper Due!</a:t>
            </a:r>
          </a:p>
          <a:p>
            <a:r>
              <a:rPr lang="en-US" dirty="0"/>
              <a:t>August 4 – Semester Paper Response Posts</a:t>
            </a:r>
          </a:p>
          <a:p>
            <a:r>
              <a:rPr lang="en-US" dirty="0"/>
              <a:t>August 7 – Semester Paper Revision Due (Optional)</a:t>
            </a:r>
          </a:p>
          <a:p>
            <a:r>
              <a:rPr lang="en-US" dirty="0"/>
              <a:t>August 7 – VIVI-SD 8 due</a:t>
            </a:r>
          </a:p>
          <a:p>
            <a:pPr lvl="1"/>
            <a:r>
              <a:rPr lang="en-US" dirty="0"/>
              <a:t>I AM MAKING THIS OPTIONAL</a:t>
            </a:r>
          </a:p>
          <a:p>
            <a:r>
              <a:rPr lang="en-US" dirty="0"/>
              <a:t>August 8 – Games and Gamification AMA</a:t>
            </a:r>
          </a:p>
          <a:p>
            <a:r>
              <a:rPr lang="en-US" dirty="0"/>
              <a:t>August 22 – Special Session (Optional)</a:t>
            </a:r>
          </a:p>
        </p:txBody>
      </p:sp>
    </p:spTree>
    <p:extLst>
      <p:ext uri="{BB962C8B-B14F-4D97-AF65-F5344CB8AC3E}">
        <p14:creationId xmlns:p14="http://schemas.microsoft.com/office/powerpoint/2010/main" val="1559630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1203</TotalTime>
  <Words>1015</Words>
  <Application>Microsoft Office PowerPoint</Application>
  <PresentationFormat>On-screen Show (4:3)</PresentationFormat>
  <Paragraphs>118</Paragraphs>
  <Slides>20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Adaptive Learning Systems</vt:lpstr>
      <vt:lpstr>Today’s Google Doc</vt:lpstr>
      <vt:lpstr>By this point </vt:lpstr>
      <vt:lpstr>Special Session New Date/Time</vt:lpstr>
      <vt:lpstr>Final Paper First Draft DUE TONIGHT</vt:lpstr>
      <vt:lpstr>AMA</vt:lpstr>
      <vt:lpstr>Thoughts/Questions  on the videos?</vt:lpstr>
      <vt:lpstr>Thoughts/questions  on the readings?</vt:lpstr>
      <vt:lpstr>Readings (Week 9) (Core)</vt:lpstr>
      <vt:lpstr>Readings (Week 9) (Core)</vt:lpstr>
      <vt:lpstr>Readings (Week 9) (Optional)</vt:lpstr>
      <vt:lpstr>Readings (Week 9) (Optional)</vt:lpstr>
      <vt:lpstr>Readings (Week 9) (Optional)</vt:lpstr>
      <vt:lpstr>Readings (Week 9) (Optional)</vt:lpstr>
      <vt:lpstr>Readings (Week 9) (Optional)</vt:lpstr>
      <vt:lpstr>Readings (Week 9) (Optional)</vt:lpstr>
      <vt:lpstr>Readings (Week 9) (Optional)</vt:lpstr>
      <vt:lpstr>AMA</vt:lpstr>
      <vt:lpstr>Upcoming Dates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579</cp:revision>
  <dcterms:created xsi:type="dcterms:W3CDTF">2010-01-07T20:34:12Z</dcterms:created>
  <dcterms:modified xsi:type="dcterms:W3CDTF">2024-07-27T11:07:40Z</dcterms:modified>
</cp:coreProperties>
</file>