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413" r:id="rId3"/>
    <p:sldId id="1024" r:id="rId4"/>
    <p:sldId id="1025" r:id="rId5"/>
    <p:sldId id="1044" r:id="rId6"/>
    <p:sldId id="1033" r:id="rId7"/>
    <p:sldId id="396" r:id="rId8"/>
    <p:sldId id="446" r:id="rId9"/>
    <p:sldId id="449" r:id="rId10"/>
    <p:sldId id="466" r:id="rId11"/>
    <p:sldId id="445" r:id="rId12"/>
    <p:sldId id="458" r:id="rId13"/>
    <p:sldId id="464" r:id="rId14"/>
    <p:sldId id="470" r:id="rId15"/>
    <p:sldId id="480" r:id="rId16"/>
    <p:sldId id="487" r:id="rId17"/>
    <p:sldId id="475" r:id="rId18"/>
    <p:sldId id="476" r:id="rId19"/>
    <p:sldId id="477" r:id="rId20"/>
    <p:sldId id="478" r:id="rId21"/>
    <p:sldId id="1034" r:id="rId22"/>
    <p:sldId id="1035" r:id="rId23"/>
    <p:sldId id="1042" r:id="rId24"/>
    <p:sldId id="1036" r:id="rId25"/>
    <p:sldId id="308" r:id="rId26"/>
    <p:sldId id="310" r:id="rId27"/>
    <p:sldId id="311" r:id="rId28"/>
    <p:sldId id="312" r:id="rId29"/>
    <p:sldId id="1031" r:id="rId30"/>
    <p:sldId id="1039" r:id="rId31"/>
    <p:sldId id="1038" r:id="rId32"/>
    <p:sldId id="1040" r:id="rId33"/>
    <p:sldId id="1041" r:id="rId34"/>
    <p:sldId id="1028" r:id="rId35"/>
    <p:sldId id="1043" r:id="rId36"/>
    <p:sldId id="1047" r:id="rId37"/>
    <p:sldId id="1045" r:id="rId38"/>
    <p:sldId id="1046" r:id="rId39"/>
    <p:sldId id="785" r:id="rId40"/>
    <p:sldId id="1022" r:id="rId41"/>
    <p:sldId id="30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413"/>
            <p14:sldId id="1024"/>
            <p14:sldId id="1025"/>
            <p14:sldId id="1044"/>
            <p14:sldId id="1033"/>
            <p14:sldId id="396"/>
            <p14:sldId id="446"/>
            <p14:sldId id="449"/>
            <p14:sldId id="466"/>
            <p14:sldId id="445"/>
            <p14:sldId id="458"/>
            <p14:sldId id="464"/>
            <p14:sldId id="470"/>
            <p14:sldId id="480"/>
            <p14:sldId id="487"/>
            <p14:sldId id="475"/>
            <p14:sldId id="476"/>
            <p14:sldId id="477"/>
            <p14:sldId id="478"/>
            <p14:sldId id="1034"/>
            <p14:sldId id="1035"/>
            <p14:sldId id="1042"/>
            <p14:sldId id="1036"/>
            <p14:sldId id="308"/>
            <p14:sldId id="310"/>
            <p14:sldId id="311"/>
            <p14:sldId id="312"/>
            <p14:sldId id="1031"/>
            <p14:sldId id="1039"/>
            <p14:sldId id="1038"/>
            <p14:sldId id="1040"/>
            <p14:sldId id="1041"/>
            <p14:sldId id="1028"/>
            <p14:sldId id="1043"/>
            <p14:sldId id="1047"/>
            <p14:sldId id="1045"/>
            <p14:sldId id="1046"/>
            <p14:sldId id="785"/>
            <p14:sldId id="1022"/>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70" autoAdjust="0"/>
    <p:restoredTop sz="90686" autoAdjust="0"/>
  </p:normalViewPr>
  <p:slideViewPr>
    <p:cSldViewPr>
      <p:cViewPr varScale="1">
        <p:scale>
          <a:sx n="96" d="100"/>
          <a:sy n="96" d="100"/>
        </p:scale>
        <p:origin x="173"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9/27/2023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20</a:t>
            </a:fld>
            <a:endParaRPr lang="en-US"/>
          </a:p>
        </p:txBody>
      </p:sp>
    </p:spTree>
    <p:extLst>
      <p:ext uri="{BB962C8B-B14F-4D97-AF65-F5344CB8AC3E}">
        <p14:creationId xmlns:p14="http://schemas.microsoft.com/office/powerpoint/2010/main" val="2423987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9/27/2023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9/27/2023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9/27/2023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9/27/2023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a:t>EDUC5183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r>
              <a:rPr lang="en-US" dirty="0"/>
              <a:t>To the second of this week’s 3 videos</a:t>
            </a:r>
          </a:p>
          <a:p>
            <a:pPr lvl="1"/>
            <a:r>
              <a:rPr lang="en-US" dirty="0"/>
              <a:t>Meta-cognition</a:t>
            </a:r>
          </a:p>
          <a:p>
            <a:pPr lvl="1"/>
            <a:r>
              <a:rPr lang="en-US" b="1" i="1" dirty="0">
                <a:solidFill>
                  <a:srgbClr val="FF0000"/>
                </a:solidFill>
              </a:rPr>
              <a:t>Self-regulated learning</a:t>
            </a:r>
          </a:p>
          <a:p>
            <a:pPr lvl="1"/>
            <a:r>
              <a:rPr lang="en-US" dirty="0"/>
              <a:t>Engagement</a:t>
            </a:r>
          </a:p>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DE78-D593-B0BF-62C6-7B3036D4140C}"/>
              </a:ext>
            </a:extLst>
          </p:cNvPr>
          <p:cNvSpPr>
            <a:spLocks noGrp="1"/>
          </p:cNvSpPr>
          <p:nvPr>
            <p:ph type="title"/>
          </p:nvPr>
        </p:nvSpPr>
        <p:spPr/>
        <p:txBody>
          <a:bodyPr>
            <a:normAutofit fontScale="90000"/>
          </a:bodyPr>
          <a:lstStyle/>
          <a:p>
            <a:r>
              <a:rPr lang="en-US" dirty="0"/>
              <a:t>Within SRL,</a:t>
            </a:r>
            <a:br>
              <a:rPr lang="en-US" dirty="0"/>
            </a:br>
            <a:r>
              <a:rPr lang="en-US" dirty="0"/>
              <a:t>Adaptive Learning Systems</a:t>
            </a:r>
          </a:p>
        </p:txBody>
      </p:sp>
      <p:sp>
        <p:nvSpPr>
          <p:cNvPr id="3" name="Content Placeholder 2">
            <a:extLst>
              <a:ext uri="{FF2B5EF4-FFF2-40B4-BE49-F238E27FC236}">
                <a16:creationId xmlns:a16="http://schemas.microsoft.com/office/drawing/2014/main" id="{0743BDF4-0364-774E-6726-F65C4C55D5FE}"/>
              </a:ext>
            </a:extLst>
          </p:cNvPr>
          <p:cNvSpPr>
            <a:spLocks noGrp="1"/>
          </p:cNvSpPr>
          <p:nvPr>
            <p:ph idx="1"/>
          </p:nvPr>
        </p:nvSpPr>
        <p:spPr/>
        <p:txBody>
          <a:bodyPr/>
          <a:lstStyle/>
          <a:p>
            <a:r>
              <a:rPr lang="en-US" dirty="0"/>
              <a:t>Typically focus on detecting</a:t>
            </a:r>
          </a:p>
          <a:p>
            <a:pPr lvl="1"/>
            <a:r>
              <a:rPr lang="en-US" dirty="0"/>
              <a:t>Metacognitive strategies</a:t>
            </a:r>
          </a:p>
          <a:p>
            <a:pPr lvl="1"/>
            <a:r>
              <a:rPr lang="en-US" dirty="0"/>
              <a:t>Metacognitive skills</a:t>
            </a:r>
          </a:p>
          <a:p>
            <a:pPr lvl="1"/>
            <a:r>
              <a:rPr lang="en-US" dirty="0"/>
              <a:t>Self-regulated learning behaviors</a:t>
            </a:r>
          </a:p>
        </p:txBody>
      </p:sp>
    </p:spTree>
    <p:extLst>
      <p:ext uri="{BB962C8B-B14F-4D97-AF65-F5344CB8AC3E}">
        <p14:creationId xmlns:p14="http://schemas.microsoft.com/office/powerpoint/2010/main" val="3372152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DE78-D593-B0BF-62C6-7B3036D4140C}"/>
              </a:ext>
            </a:extLst>
          </p:cNvPr>
          <p:cNvSpPr>
            <a:spLocks noGrp="1"/>
          </p:cNvSpPr>
          <p:nvPr>
            <p:ph type="title"/>
          </p:nvPr>
        </p:nvSpPr>
        <p:spPr/>
        <p:txBody>
          <a:bodyPr>
            <a:normAutofit fontScale="90000"/>
          </a:bodyPr>
          <a:lstStyle/>
          <a:p>
            <a:r>
              <a:rPr lang="en-US" dirty="0"/>
              <a:t>Within SRL,</a:t>
            </a:r>
            <a:br>
              <a:rPr lang="en-US" dirty="0"/>
            </a:br>
            <a:r>
              <a:rPr lang="en-US" dirty="0"/>
              <a:t>Adaptive Learning Systems</a:t>
            </a:r>
          </a:p>
        </p:txBody>
      </p:sp>
      <p:sp>
        <p:nvSpPr>
          <p:cNvPr id="3" name="Content Placeholder 2">
            <a:extLst>
              <a:ext uri="{FF2B5EF4-FFF2-40B4-BE49-F238E27FC236}">
                <a16:creationId xmlns:a16="http://schemas.microsoft.com/office/drawing/2014/main" id="{0743BDF4-0364-774E-6726-F65C4C55D5FE}"/>
              </a:ext>
            </a:extLst>
          </p:cNvPr>
          <p:cNvSpPr>
            <a:spLocks noGrp="1"/>
          </p:cNvSpPr>
          <p:nvPr>
            <p:ph idx="1"/>
          </p:nvPr>
        </p:nvSpPr>
        <p:spPr/>
        <p:txBody>
          <a:bodyPr/>
          <a:lstStyle/>
          <a:p>
            <a:r>
              <a:rPr lang="en-US" dirty="0"/>
              <a:t>Typically focus on detecting</a:t>
            </a:r>
          </a:p>
          <a:p>
            <a:pPr lvl="1"/>
            <a:r>
              <a:rPr lang="en-US" dirty="0"/>
              <a:t>Metacognitive strategies</a:t>
            </a:r>
          </a:p>
          <a:p>
            <a:pPr lvl="1"/>
            <a:r>
              <a:rPr lang="en-US" dirty="0"/>
              <a:t>Metacognitive skills</a:t>
            </a:r>
          </a:p>
          <a:p>
            <a:pPr lvl="1"/>
            <a:r>
              <a:rPr lang="en-US" dirty="0"/>
              <a:t>Self-regulated learning behaviors</a:t>
            </a:r>
          </a:p>
          <a:p>
            <a:pPr lvl="1"/>
            <a:endParaRPr lang="en-US" dirty="0"/>
          </a:p>
          <a:p>
            <a:r>
              <a:rPr lang="en-US" dirty="0"/>
              <a:t>What’s the difference?	</a:t>
            </a:r>
          </a:p>
          <a:p>
            <a:pPr lvl="1"/>
            <a:r>
              <a:rPr lang="en-US" dirty="0"/>
              <a:t>There are clearly differences, but the field often treats these like they are interchangeable</a:t>
            </a:r>
          </a:p>
        </p:txBody>
      </p:sp>
    </p:spTree>
    <p:extLst>
      <p:ext uri="{BB962C8B-B14F-4D97-AF65-F5344CB8AC3E}">
        <p14:creationId xmlns:p14="http://schemas.microsoft.com/office/powerpoint/2010/main" val="1109468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C672-D39F-A052-2B86-89DE37F101FD}"/>
              </a:ext>
            </a:extLst>
          </p:cNvPr>
          <p:cNvSpPr>
            <a:spLocks noGrp="1"/>
          </p:cNvSpPr>
          <p:nvPr>
            <p:ph type="title"/>
          </p:nvPr>
        </p:nvSpPr>
        <p:spPr/>
        <p:txBody>
          <a:bodyPr>
            <a:normAutofit fontScale="90000"/>
          </a:bodyPr>
          <a:lstStyle/>
          <a:p>
            <a:r>
              <a:rPr lang="en-US" dirty="0"/>
              <a:t>BTW, </a:t>
            </a:r>
            <a:r>
              <a:rPr lang="en-US" dirty="0" err="1"/>
              <a:t>MetaTutor</a:t>
            </a:r>
            <a:r>
              <a:rPr lang="en-US" dirty="0"/>
              <a:t>: Also Self-Report of Planning, Strategies</a:t>
            </a:r>
          </a:p>
        </p:txBody>
      </p:sp>
      <p:sp>
        <p:nvSpPr>
          <p:cNvPr id="3" name="Content Placeholder 2">
            <a:extLst>
              <a:ext uri="{FF2B5EF4-FFF2-40B4-BE49-F238E27FC236}">
                <a16:creationId xmlns:a16="http://schemas.microsoft.com/office/drawing/2014/main" id="{AEE75282-2ACF-3FF8-FE03-D26C22006C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D46C0DE-55AC-681A-8C23-D2F38787305F}"/>
              </a:ext>
            </a:extLst>
          </p:cNvPr>
          <p:cNvPicPr>
            <a:picLocks noChangeAspect="1"/>
          </p:cNvPicPr>
          <p:nvPr/>
        </p:nvPicPr>
        <p:blipFill>
          <a:blip r:embed="rId2"/>
          <a:stretch>
            <a:fillRect/>
          </a:stretch>
        </p:blipFill>
        <p:spPr>
          <a:xfrm>
            <a:off x="1367512" y="1474788"/>
            <a:ext cx="6408975" cy="5258256"/>
          </a:xfrm>
          <a:prstGeom prst="rect">
            <a:avLst/>
          </a:prstGeom>
        </p:spPr>
      </p:pic>
    </p:spTree>
    <p:extLst>
      <p:ext uri="{BB962C8B-B14F-4D97-AF65-F5344CB8AC3E}">
        <p14:creationId xmlns:p14="http://schemas.microsoft.com/office/powerpoint/2010/main" val="3787084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576F7-0FD9-D1CB-AFE3-3604DDE9B59F}"/>
              </a:ext>
            </a:extLst>
          </p:cNvPr>
          <p:cNvSpPr>
            <a:spLocks noGrp="1"/>
          </p:cNvSpPr>
          <p:nvPr>
            <p:ph type="title"/>
          </p:nvPr>
        </p:nvSpPr>
        <p:spPr/>
        <p:txBody>
          <a:bodyPr>
            <a:normAutofit fontScale="90000"/>
          </a:bodyPr>
          <a:lstStyle/>
          <a:p>
            <a:r>
              <a:rPr lang="en-US" dirty="0"/>
              <a:t>Core SRL behavior: Self-Explanation</a:t>
            </a:r>
          </a:p>
        </p:txBody>
      </p:sp>
      <p:sp>
        <p:nvSpPr>
          <p:cNvPr id="3" name="Content Placeholder 2">
            <a:extLst>
              <a:ext uri="{FF2B5EF4-FFF2-40B4-BE49-F238E27FC236}">
                <a16:creationId xmlns:a16="http://schemas.microsoft.com/office/drawing/2014/main" id="{261C6824-DB43-87FB-E2AC-682C2E36B03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47977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Self-Explanation</a:t>
            </a:r>
          </a:p>
        </p:txBody>
      </p:sp>
      <p:sp>
        <p:nvSpPr>
          <p:cNvPr id="3" name="Content Placeholder 2"/>
          <p:cNvSpPr>
            <a:spLocks noGrp="1"/>
          </p:cNvSpPr>
          <p:nvPr>
            <p:ph idx="1"/>
          </p:nvPr>
        </p:nvSpPr>
        <p:spPr/>
        <p:txBody>
          <a:bodyPr>
            <a:normAutofit fontScale="92500" lnSpcReduction="20000"/>
          </a:bodyPr>
          <a:lstStyle/>
          <a:p>
            <a:r>
              <a:rPr lang="en-US" dirty="0"/>
              <a:t>When the student explains the content or meaning of a text they have just read (or a result they have just obtained, or a step in a worked example, etc., etc.) to themselves, in their own words</a:t>
            </a:r>
          </a:p>
          <a:p>
            <a:endParaRPr lang="en-US" dirty="0"/>
          </a:p>
          <a:p>
            <a:r>
              <a:rPr lang="en-US" dirty="0"/>
              <a:t>Can be prompted by adaptive learning system</a:t>
            </a:r>
          </a:p>
          <a:p>
            <a:endParaRPr lang="en-US" dirty="0"/>
          </a:p>
          <a:p>
            <a:r>
              <a:rPr lang="en-US" dirty="0"/>
              <a:t>Leads to better understanding</a:t>
            </a:r>
            <a:br>
              <a:rPr lang="en-US" dirty="0"/>
            </a:br>
            <a:r>
              <a:rPr lang="en-US" sz="3200" dirty="0"/>
              <a:t>(Chi et al., 1989; </a:t>
            </a:r>
            <a:r>
              <a:rPr lang="en-US" sz="3200" dirty="0" err="1"/>
              <a:t>Pirolli</a:t>
            </a:r>
            <a:r>
              <a:rPr lang="en-US" sz="3200" dirty="0"/>
              <a:t> &amp; Recker, 1994; </a:t>
            </a:r>
            <a:r>
              <a:rPr lang="en-US" sz="3200" dirty="0" err="1"/>
              <a:t>Aleven</a:t>
            </a:r>
            <a:r>
              <a:rPr lang="en-US" sz="3200" dirty="0"/>
              <a:t> et al., 2004; meta-analysis in </a:t>
            </a:r>
            <a:r>
              <a:rPr lang="en-US" sz="3200" dirty="0" err="1"/>
              <a:t>Bisra</a:t>
            </a:r>
            <a:r>
              <a:rPr lang="en-US" sz="3200" dirty="0"/>
              <a:t> et al.</a:t>
            </a:r>
            <a:r>
              <a:rPr lang="en-US" dirty="0"/>
              <a:t>, 2018)</a:t>
            </a:r>
          </a:p>
        </p:txBody>
      </p:sp>
    </p:spTree>
    <p:extLst>
      <p:ext uri="{BB962C8B-B14F-4D97-AF65-F5344CB8AC3E}">
        <p14:creationId xmlns:p14="http://schemas.microsoft.com/office/powerpoint/2010/main" val="2938227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Self-Explanation</a:t>
            </a:r>
          </a:p>
        </p:txBody>
      </p:sp>
      <p:sp>
        <p:nvSpPr>
          <p:cNvPr id="3" name="Content Placeholder 2"/>
          <p:cNvSpPr>
            <a:spLocks noGrp="1"/>
          </p:cNvSpPr>
          <p:nvPr>
            <p:ph idx="1"/>
          </p:nvPr>
        </p:nvSpPr>
        <p:spPr/>
        <p:txBody>
          <a:bodyPr/>
          <a:lstStyle/>
          <a:p>
            <a:r>
              <a:rPr lang="en-US" dirty="0"/>
              <a:t>“…Good students seem to generate explanations which relate to the principles stated in the text, as well as relating the consecutive example statements to each other” (Chi et al., 1989)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Qualities of Good Self-Explanation</a:t>
            </a:r>
            <a:br>
              <a:rPr lang="en-US" dirty="0"/>
            </a:br>
            <a:r>
              <a:rPr lang="en-US" dirty="0"/>
              <a:t>(Chi et al., 1989; Chi &amp; </a:t>
            </a:r>
            <a:r>
              <a:rPr lang="en-US" dirty="0" err="1"/>
              <a:t>VanLehn</a:t>
            </a:r>
            <a:r>
              <a:rPr lang="en-US" dirty="0"/>
              <a:t>, 1991)</a:t>
            </a:r>
          </a:p>
        </p:txBody>
      </p:sp>
      <p:sp>
        <p:nvSpPr>
          <p:cNvPr id="3" name="Content Placeholder 2"/>
          <p:cNvSpPr>
            <a:spLocks noGrp="1"/>
          </p:cNvSpPr>
          <p:nvPr>
            <p:ph idx="1"/>
          </p:nvPr>
        </p:nvSpPr>
        <p:spPr/>
        <p:txBody>
          <a:bodyPr>
            <a:normAutofit/>
          </a:bodyPr>
          <a:lstStyle/>
          <a:p>
            <a:r>
              <a:rPr lang="en-US" dirty="0"/>
              <a:t>Considering conditions under which specific  actions  are advisable</a:t>
            </a:r>
          </a:p>
          <a:p>
            <a:endParaRPr lang="en-US" dirty="0"/>
          </a:p>
          <a:p>
            <a:r>
              <a:rPr lang="en-US" dirty="0"/>
              <a:t>Inferring consequences of an action</a:t>
            </a:r>
          </a:p>
          <a:p>
            <a:pPr marL="0" indent="0">
              <a:buNone/>
            </a:pPr>
            <a:endParaRPr lang="en-US" dirty="0"/>
          </a:p>
          <a:p>
            <a:r>
              <a:rPr lang="en-US" dirty="0"/>
              <a:t>Considering meaning of mathematical expression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Qualities of Good Self-Explanation</a:t>
            </a:r>
            <a:br>
              <a:rPr lang="en-US" dirty="0"/>
            </a:br>
            <a:r>
              <a:rPr lang="en-US" dirty="0"/>
              <a:t>(</a:t>
            </a:r>
            <a:r>
              <a:rPr lang="en-US" dirty="0" err="1"/>
              <a:t>Renkl</a:t>
            </a:r>
            <a:r>
              <a:rPr lang="en-US" dirty="0"/>
              <a:t>, 1997)</a:t>
            </a:r>
          </a:p>
        </p:txBody>
      </p:sp>
      <p:sp>
        <p:nvSpPr>
          <p:cNvPr id="3" name="Content Placeholder 2"/>
          <p:cNvSpPr>
            <a:spLocks noGrp="1"/>
          </p:cNvSpPr>
          <p:nvPr>
            <p:ph idx="1"/>
          </p:nvPr>
        </p:nvSpPr>
        <p:spPr/>
        <p:txBody>
          <a:bodyPr>
            <a:normAutofit/>
          </a:bodyPr>
          <a:lstStyle/>
          <a:p>
            <a:r>
              <a:rPr lang="en-US" dirty="0"/>
              <a:t>Identifying the sub-goal achieved by each operator</a:t>
            </a:r>
          </a:p>
          <a:p>
            <a:r>
              <a:rPr lang="en-US" dirty="0"/>
              <a:t>Attempting to anticipate the next solution step</a:t>
            </a:r>
          </a:p>
        </p:txBody>
      </p:sp>
    </p:spTree>
    <p:extLst>
      <p:ext uri="{BB962C8B-B14F-4D97-AF65-F5344CB8AC3E}">
        <p14:creationId xmlns:p14="http://schemas.microsoft.com/office/powerpoint/2010/main" val="3263601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Qualities of Bad Self-Explanation</a:t>
            </a:r>
            <a:br>
              <a:rPr lang="en-US" dirty="0"/>
            </a:br>
            <a:r>
              <a:rPr lang="en-US" dirty="0"/>
              <a:t>(Chi et al., 1989; </a:t>
            </a:r>
            <a:r>
              <a:rPr lang="en-US" dirty="0" err="1"/>
              <a:t>Renkl</a:t>
            </a:r>
            <a:r>
              <a:rPr lang="en-US" dirty="0"/>
              <a:t>, 1997)</a:t>
            </a:r>
          </a:p>
        </p:txBody>
      </p:sp>
      <p:sp>
        <p:nvSpPr>
          <p:cNvPr id="3" name="Content Placeholder 2"/>
          <p:cNvSpPr>
            <a:spLocks noGrp="1"/>
          </p:cNvSpPr>
          <p:nvPr>
            <p:ph idx="1"/>
          </p:nvPr>
        </p:nvSpPr>
        <p:spPr/>
        <p:txBody>
          <a:bodyPr>
            <a:normAutofit/>
          </a:bodyPr>
          <a:lstStyle/>
          <a:p>
            <a:r>
              <a:rPr lang="en-US" dirty="0"/>
              <a:t>Simply re-phrasing the content</a:t>
            </a:r>
          </a:p>
          <a:p>
            <a:r>
              <a:rPr lang="en-US" dirty="0"/>
              <a:t>Making trivial inferences</a:t>
            </a:r>
          </a:p>
        </p:txBody>
      </p:sp>
    </p:spTree>
    <p:extLst>
      <p:ext uri="{BB962C8B-B14F-4D97-AF65-F5344CB8AC3E}">
        <p14:creationId xmlns:p14="http://schemas.microsoft.com/office/powerpoint/2010/main" val="3962131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self-explanation beneficial?</a:t>
            </a:r>
          </a:p>
        </p:txBody>
      </p:sp>
      <p:sp>
        <p:nvSpPr>
          <p:cNvPr id="3" name="Content Placeholder 2"/>
          <p:cNvSpPr>
            <a:spLocks noGrp="1"/>
          </p:cNvSpPr>
          <p:nvPr>
            <p:ph idx="1"/>
          </p:nvPr>
        </p:nvSpPr>
        <p:spPr/>
        <p:txBody>
          <a:bodyPr/>
          <a:lstStyle/>
          <a:p>
            <a:r>
              <a:rPr lang="en-US" dirty="0"/>
              <a:t>Self-explanation helps fill in gaps in student knowledge that are not immediately clear from the text or worked example (Chi &amp; </a:t>
            </a:r>
            <a:r>
              <a:rPr lang="en-US" dirty="0" err="1"/>
              <a:t>Bassok</a:t>
            </a:r>
            <a:r>
              <a:rPr lang="en-US" dirty="0"/>
              <a:t>, 1989)</a:t>
            </a:r>
          </a:p>
        </p:txBody>
      </p:sp>
    </p:spTree>
    <p:extLst>
      <p:ext uri="{BB962C8B-B14F-4D97-AF65-F5344CB8AC3E}">
        <p14:creationId xmlns:p14="http://schemas.microsoft.com/office/powerpoint/2010/main" val="3988633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self-explanation beneficial?</a:t>
            </a:r>
          </a:p>
        </p:txBody>
      </p:sp>
      <p:sp>
        <p:nvSpPr>
          <p:cNvPr id="3" name="Content Placeholder 2"/>
          <p:cNvSpPr>
            <a:spLocks noGrp="1"/>
          </p:cNvSpPr>
          <p:nvPr>
            <p:ph idx="1"/>
          </p:nvPr>
        </p:nvSpPr>
        <p:spPr/>
        <p:txBody>
          <a:bodyPr/>
          <a:lstStyle/>
          <a:p>
            <a:r>
              <a:rPr lang="en-US" dirty="0"/>
              <a:t>By self-explaining, the learner re-derives the process used to conduct the step, and can then make analogies to that process later (</a:t>
            </a:r>
            <a:r>
              <a:rPr lang="en-US" dirty="0" err="1"/>
              <a:t>VanLehn</a:t>
            </a:r>
            <a:r>
              <a:rPr lang="en-US" dirty="0"/>
              <a:t> et al., 1991)</a:t>
            </a:r>
          </a:p>
          <a:p>
            <a:endParaRPr lang="en-US" dirty="0"/>
          </a:p>
        </p:txBody>
      </p:sp>
    </p:spTree>
    <p:extLst>
      <p:ext uri="{BB962C8B-B14F-4D97-AF65-F5344CB8AC3E}">
        <p14:creationId xmlns:p14="http://schemas.microsoft.com/office/powerpoint/2010/main" val="2687822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self-explanation beneficial?</a:t>
            </a:r>
          </a:p>
        </p:txBody>
      </p:sp>
      <p:sp>
        <p:nvSpPr>
          <p:cNvPr id="3" name="Content Placeholder 2"/>
          <p:cNvSpPr>
            <a:spLocks noGrp="1"/>
          </p:cNvSpPr>
          <p:nvPr>
            <p:ph idx="1"/>
          </p:nvPr>
        </p:nvSpPr>
        <p:spPr/>
        <p:txBody>
          <a:bodyPr/>
          <a:lstStyle/>
          <a:p>
            <a:r>
              <a:rPr lang="en-US" dirty="0"/>
              <a:t>Self-explanation is targeted to exactly what a student is struggling to comprehend </a:t>
            </a:r>
            <a:br>
              <a:rPr lang="en-US" dirty="0"/>
            </a:br>
            <a:r>
              <a:rPr lang="en-US" dirty="0"/>
              <a:t>(Chi, 2000)</a:t>
            </a:r>
          </a:p>
          <a:p>
            <a:endParaRPr lang="en-US" dirty="0"/>
          </a:p>
        </p:txBody>
      </p:sp>
    </p:spTree>
    <p:extLst>
      <p:ext uri="{BB962C8B-B14F-4D97-AF65-F5344CB8AC3E}">
        <p14:creationId xmlns:p14="http://schemas.microsoft.com/office/powerpoint/2010/main" val="4089116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self-explanation beneficial?</a:t>
            </a:r>
          </a:p>
        </p:txBody>
      </p:sp>
      <p:sp>
        <p:nvSpPr>
          <p:cNvPr id="3" name="Content Placeholder 2"/>
          <p:cNvSpPr>
            <a:spLocks noGrp="1"/>
          </p:cNvSpPr>
          <p:nvPr>
            <p:ph idx="1"/>
          </p:nvPr>
        </p:nvSpPr>
        <p:spPr/>
        <p:txBody>
          <a:bodyPr/>
          <a:lstStyle/>
          <a:p>
            <a:r>
              <a:rPr lang="en-US" dirty="0"/>
              <a:t>Self-explanation leads to revision of incorrect or incomplete mental models (Chi, 2000)</a:t>
            </a:r>
          </a:p>
          <a:p>
            <a:endParaRPr lang="en-US" dirty="0"/>
          </a:p>
        </p:txBody>
      </p:sp>
    </p:spTree>
    <p:extLst>
      <p:ext uri="{BB962C8B-B14F-4D97-AF65-F5344CB8AC3E}">
        <p14:creationId xmlns:p14="http://schemas.microsoft.com/office/powerpoint/2010/main" val="72941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Interactive scaffolds for </a:t>
            </a:r>
            <a:br>
              <a:rPr lang="en-US" dirty="0"/>
            </a:br>
            <a:r>
              <a:rPr lang="en-US" dirty="0"/>
              <a:t>self-explanation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90216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Conati</a:t>
            </a:r>
            <a:r>
              <a:rPr lang="en-US" dirty="0"/>
              <a:t> &amp; </a:t>
            </a:r>
            <a:r>
              <a:rPr lang="en-US" dirty="0" err="1"/>
              <a:t>VanLehn</a:t>
            </a:r>
            <a:r>
              <a:rPr lang="en-US" dirty="0"/>
              <a:t>, 2000</a:t>
            </a:r>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475" y="1381125"/>
            <a:ext cx="8145463" cy="50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442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Conati</a:t>
            </a:r>
            <a:r>
              <a:rPr lang="en-US" dirty="0"/>
              <a:t> &amp; </a:t>
            </a:r>
            <a:r>
              <a:rPr lang="en-US" dirty="0" err="1"/>
              <a:t>VanLehn</a:t>
            </a:r>
            <a:r>
              <a:rPr lang="en-US" dirty="0"/>
              <a:t>, 2000</a:t>
            </a:r>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875" y="1752600"/>
            <a:ext cx="7840663" cy="493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2204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Conati</a:t>
            </a:r>
            <a:r>
              <a:rPr lang="en-US" dirty="0"/>
              <a:t> &amp; </a:t>
            </a:r>
            <a:r>
              <a:rPr lang="en-US" dirty="0" err="1"/>
              <a:t>VanLehn</a:t>
            </a:r>
            <a:r>
              <a:rPr lang="en-US" dirty="0"/>
              <a:t>, 2000</a:t>
            </a:r>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9225"/>
            <a:ext cx="9277350" cy="543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3299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Conati</a:t>
            </a:r>
            <a:r>
              <a:rPr lang="en-US" dirty="0"/>
              <a:t> &amp; </a:t>
            </a:r>
            <a:r>
              <a:rPr lang="en-US" dirty="0" err="1"/>
              <a:t>VanLehn</a:t>
            </a:r>
            <a:r>
              <a:rPr lang="en-US" dirty="0"/>
              <a:t>, 2000</a:t>
            </a:r>
          </a:p>
        </p:txBody>
      </p:sp>
      <p:sp>
        <p:nvSpPr>
          <p:cNvPr id="3" name="Content Placeholder 2"/>
          <p:cNvSpPr>
            <a:spLocks noGrp="1"/>
          </p:cNvSpPr>
          <p:nvPr>
            <p:ph idx="1"/>
          </p:nvPr>
        </p:nvSpPr>
        <p:spPr/>
        <p:txBody>
          <a:bodyPr/>
          <a:lstStyle/>
          <a:p>
            <a:r>
              <a:rPr lang="en-US" dirty="0"/>
              <a:t>Student model is used to infer which steps student does not understand</a:t>
            </a:r>
          </a:p>
          <a:p>
            <a:pPr lvl="1"/>
            <a:r>
              <a:rPr lang="en-US" dirty="0"/>
              <a:t>Student is required to self-explain those steps</a:t>
            </a:r>
          </a:p>
        </p:txBody>
      </p:sp>
    </p:spTree>
    <p:extLst>
      <p:ext uri="{BB962C8B-B14F-4D97-AF65-F5344CB8AC3E}">
        <p14:creationId xmlns:p14="http://schemas.microsoft.com/office/powerpoint/2010/main" val="1700222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5D3C-B2E2-F375-BEF8-EE72CFC98A04}"/>
              </a:ext>
            </a:extLst>
          </p:cNvPr>
          <p:cNvSpPr>
            <a:spLocks noGrp="1"/>
          </p:cNvSpPr>
          <p:nvPr>
            <p:ph type="title"/>
          </p:nvPr>
        </p:nvSpPr>
        <p:spPr/>
        <p:txBody>
          <a:bodyPr/>
          <a:lstStyle/>
          <a:p>
            <a:r>
              <a:rPr lang="en-US" dirty="0"/>
              <a:t>Richey et al. (2019)</a:t>
            </a:r>
          </a:p>
        </p:txBody>
      </p:sp>
      <p:sp>
        <p:nvSpPr>
          <p:cNvPr id="3" name="Content Placeholder 2">
            <a:extLst>
              <a:ext uri="{FF2B5EF4-FFF2-40B4-BE49-F238E27FC236}">
                <a16:creationId xmlns:a16="http://schemas.microsoft.com/office/drawing/2014/main" id="{AB85FC22-07EF-55B5-173B-8FD5684BA89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7B946EE-A039-3325-30BD-8EA0A511E694}"/>
              </a:ext>
            </a:extLst>
          </p:cNvPr>
          <p:cNvPicPr>
            <a:picLocks noChangeAspect="1"/>
          </p:cNvPicPr>
          <p:nvPr/>
        </p:nvPicPr>
        <p:blipFill>
          <a:blip r:embed="rId2"/>
          <a:stretch>
            <a:fillRect/>
          </a:stretch>
        </p:blipFill>
        <p:spPr>
          <a:xfrm>
            <a:off x="745551" y="1417638"/>
            <a:ext cx="7652898" cy="5601033"/>
          </a:xfrm>
          <a:prstGeom prst="rect">
            <a:avLst/>
          </a:prstGeom>
        </p:spPr>
      </p:pic>
    </p:spTree>
    <p:extLst>
      <p:ext uri="{BB962C8B-B14F-4D97-AF65-F5344CB8AC3E}">
        <p14:creationId xmlns:p14="http://schemas.microsoft.com/office/powerpoint/2010/main" val="3719389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ADCB8-B3E4-4F73-6FEE-D84F2FB03037}"/>
              </a:ext>
            </a:extLst>
          </p:cNvPr>
          <p:cNvSpPr>
            <a:spLocks noGrp="1"/>
          </p:cNvSpPr>
          <p:nvPr>
            <p:ph type="title"/>
          </p:nvPr>
        </p:nvSpPr>
        <p:spPr/>
        <p:txBody>
          <a:bodyPr>
            <a:normAutofit fontScale="90000"/>
          </a:bodyPr>
          <a:lstStyle/>
          <a:p>
            <a:r>
              <a:rPr lang="en-US" dirty="0"/>
              <a:t>Self-explanation in natural language</a:t>
            </a:r>
          </a:p>
        </p:txBody>
      </p:sp>
      <p:sp>
        <p:nvSpPr>
          <p:cNvPr id="3" name="Content Placeholder 2">
            <a:extLst>
              <a:ext uri="{FF2B5EF4-FFF2-40B4-BE49-F238E27FC236}">
                <a16:creationId xmlns:a16="http://schemas.microsoft.com/office/drawing/2014/main" id="{BD0C60E0-F8A1-0BCC-DAF9-FBCA3E89B8C2}"/>
              </a:ext>
            </a:extLst>
          </p:cNvPr>
          <p:cNvSpPr>
            <a:spLocks noGrp="1"/>
          </p:cNvSpPr>
          <p:nvPr>
            <p:ph idx="1"/>
          </p:nvPr>
        </p:nvSpPr>
        <p:spPr/>
        <p:txBody>
          <a:bodyPr/>
          <a:lstStyle/>
          <a:p>
            <a:r>
              <a:rPr lang="en-US" dirty="0"/>
              <a:t>Tried in some studies (</a:t>
            </a:r>
            <a:r>
              <a:rPr lang="en-US" dirty="0" err="1"/>
              <a:t>Aleven</a:t>
            </a:r>
            <a:r>
              <a:rPr lang="en-US" dirty="0"/>
              <a:t> et al., 2004)</a:t>
            </a:r>
          </a:p>
          <a:p>
            <a:endParaRPr lang="en-US" dirty="0"/>
          </a:p>
          <a:p>
            <a:r>
              <a:rPr lang="en-US" dirty="0"/>
              <a:t>Didn’t seem to lead to benefits over menu-based self-explanation</a:t>
            </a:r>
          </a:p>
        </p:txBody>
      </p:sp>
    </p:spTree>
    <p:extLst>
      <p:ext uri="{BB962C8B-B14F-4D97-AF65-F5344CB8AC3E}">
        <p14:creationId xmlns:p14="http://schemas.microsoft.com/office/powerpoint/2010/main" val="1565505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CA1DF-3357-B8B6-4807-FC0DA4DDFDBF}"/>
              </a:ext>
            </a:extLst>
          </p:cNvPr>
          <p:cNvSpPr>
            <a:spLocks noGrp="1"/>
          </p:cNvSpPr>
          <p:nvPr>
            <p:ph type="title"/>
          </p:nvPr>
        </p:nvSpPr>
        <p:spPr/>
        <p:txBody>
          <a:bodyPr>
            <a:normAutofit fontScale="90000"/>
          </a:bodyPr>
          <a:lstStyle/>
          <a:p>
            <a:r>
              <a:rPr lang="en-US" dirty="0"/>
              <a:t>A range of other metacognitive strategies/skills</a:t>
            </a:r>
          </a:p>
        </p:txBody>
      </p:sp>
      <p:sp>
        <p:nvSpPr>
          <p:cNvPr id="3" name="Content Placeholder 2">
            <a:extLst>
              <a:ext uri="{FF2B5EF4-FFF2-40B4-BE49-F238E27FC236}">
                <a16:creationId xmlns:a16="http://schemas.microsoft.com/office/drawing/2014/main" id="{3948D8B5-00E5-BF9B-A746-CBAE29EBE93F}"/>
              </a:ext>
            </a:extLst>
          </p:cNvPr>
          <p:cNvSpPr>
            <a:spLocks noGrp="1"/>
          </p:cNvSpPr>
          <p:nvPr>
            <p:ph idx="1"/>
          </p:nvPr>
        </p:nvSpPr>
        <p:spPr/>
        <p:txBody>
          <a:bodyPr/>
          <a:lstStyle/>
          <a:p>
            <a:r>
              <a:rPr lang="en-US" dirty="0"/>
              <a:t>Many other common strategies/skills framed in terms of a particularly popular pair of models of SRL</a:t>
            </a:r>
          </a:p>
        </p:txBody>
      </p:sp>
    </p:spTree>
    <p:extLst>
      <p:ext uri="{BB962C8B-B14F-4D97-AF65-F5344CB8AC3E}">
        <p14:creationId xmlns:p14="http://schemas.microsoft.com/office/powerpoint/2010/main" val="4125455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E3B69-B0D2-24C7-60E8-942282EFE444}"/>
              </a:ext>
            </a:extLst>
          </p:cNvPr>
          <p:cNvSpPr>
            <a:spLocks noGrp="1"/>
          </p:cNvSpPr>
          <p:nvPr>
            <p:ph type="title"/>
          </p:nvPr>
        </p:nvSpPr>
        <p:spPr/>
        <p:txBody>
          <a:bodyPr/>
          <a:lstStyle/>
          <a:p>
            <a:r>
              <a:rPr lang="en-US" dirty="0"/>
              <a:t>Winne’s Models of SRL: COPES</a:t>
            </a:r>
          </a:p>
        </p:txBody>
      </p:sp>
      <p:sp>
        <p:nvSpPr>
          <p:cNvPr id="3" name="Content Placeholder 2">
            <a:extLst>
              <a:ext uri="{FF2B5EF4-FFF2-40B4-BE49-F238E27FC236}">
                <a16:creationId xmlns:a16="http://schemas.microsoft.com/office/drawing/2014/main" id="{D060E8C1-D5C7-80EE-E0BE-FB1088233062}"/>
              </a:ext>
            </a:extLst>
          </p:cNvPr>
          <p:cNvSpPr>
            <a:spLocks noGrp="1"/>
          </p:cNvSpPr>
          <p:nvPr>
            <p:ph idx="1"/>
          </p:nvPr>
        </p:nvSpPr>
        <p:spPr/>
        <p:txBody>
          <a:bodyPr>
            <a:normAutofit lnSpcReduction="10000"/>
          </a:bodyPr>
          <a:lstStyle/>
          <a:p>
            <a:r>
              <a:rPr lang="en-US" dirty="0"/>
              <a:t>(Winne &amp; </a:t>
            </a:r>
            <a:r>
              <a:rPr lang="en-US" dirty="0" err="1"/>
              <a:t>Hadwin</a:t>
            </a:r>
            <a:r>
              <a:rPr lang="en-US" dirty="0"/>
              <a:t>, </a:t>
            </a:r>
            <a:br>
              <a:rPr lang="en-US" dirty="0"/>
            </a:br>
            <a:r>
              <a:rPr lang="en-US" dirty="0"/>
              <a:t>1998)</a:t>
            </a:r>
          </a:p>
          <a:p>
            <a:endParaRPr lang="en-US" dirty="0"/>
          </a:p>
          <a:p>
            <a:pPr>
              <a:buFont typeface="Arial" pitchFamily="34" charset="0"/>
              <a:buChar char="•"/>
            </a:pPr>
            <a:r>
              <a:rPr lang="en-US" sz="3200" dirty="0"/>
              <a:t>Conditions</a:t>
            </a:r>
          </a:p>
          <a:p>
            <a:pPr>
              <a:buFont typeface="Arial" pitchFamily="34" charset="0"/>
              <a:buChar char="•"/>
            </a:pPr>
            <a:r>
              <a:rPr lang="en-US" sz="3200" dirty="0"/>
              <a:t>Operations</a:t>
            </a:r>
          </a:p>
          <a:p>
            <a:pPr>
              <a:buFont typeface="Arial" pitchFamily="34" charset="0"/>
              <a:buChar char="•"/>
            </a:pPr>
            <a:r>
              <a:rPr lang="en-US" sz="3200" dirty="0"/>
              <a:t>Products</a:t>
            </a:r>
          </a:p>
          <a:p>
            <a:pPr>
              <a:buFont typeface="Arial" pitchFamily="34" charset="0"/>
              <a:buChar char="•"/>
            </a:pPr>
            <a:r>
              <a:rPr lang="en-US" sz="3200" dirty="0"/>
              <a:t>Evaluations</a:t>
            </a:r>
          </a:p>
          <a:p>
            <a:pPr>
              <a:buFont typeface="Arial" pitchFamily="34" charset="0"/>
              <a:buChar char="•"/>
            </a:pPr>
            <a:r>
              <a:rPr lang="en-US" sz="3200" dirty="0"/>
              <a:t>Standards</a:t>
            </a:r>
            <a:endParaRPr lang="en-US" dirty="0"/>
          </a:p>
        </p:txBody>
      </p:sp>
      <p:pic>
        <p:nvPicPr>
          <p:cNvPr id="5" name="Picture 2">
            <a:extLst>
              <a:ext uri="{FF2B5EF4-FFF2-40B4-BE49-F238E27FC236}">
                <a16:creationId xmlns:a16="http://schemas.microsoft.com/office/drawing/2014/main" id="{9740E465-04B7-979A-8B88-1A2BB90B3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417638"/>
            <a:ext cx="4474083"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0729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Winne</a:t>
            </a:r>
            <a:r>
              <a:rPr lang="en-US" dirty="0"/>
              <a:t> &amp; </a:t>
            </a:r>
            <a:r>
              <a:rPr lang="en-US" dirty="0" err="1"/>
              <a:t>Hadwin</a:t>
            </a:r>
            <a:r>
              <a:rPr lang="en-US" dirty="0"/>
              <a:t> (1998): </a:t>
            </a:r>
            <a:br>
              <a:rPr lang="en-US" dirty="0"/>
            </a:br>
            <a:r>
              <a:rPr lang="en-US" dirty="0"/>
              <a:t>Four Phases</a:t>
            </a:r>
          </a:p>
        </p:txBody>
      </p:sp>
      <p:sp>
        <p:nvSpPr>
          <p:cNvPr id="3" name="Content Placeholder 2"/>
          <p:cNvSpPr>
            <a:spLocks noGrp="1"/>
          </p:cNvSpPr>
          <p:nvPr>
            <p:ph idx="1"/>
          </p:nvPr>
        </p:nvSpPr>
        <p:spPr/>
        <p:txBody>
          <a:bodyPr>
            <a:normAutofit/>
          </a:bodyPr>
          <a:lstStyle/>
          <a:p>
            <a:r>
              <a:rPr lang="en-US" dirty="0"/>
              <a:t>Phase 1. Learners develop a model of the task by interpreting task conditions (contextual constraints and affordances that involve, for e.g., time limits, material resources, help available) and cognitive conditions (e.g., knowledge of the task domain, memories of challenges experienced with similar tasks and strategies that proved effective).</a:t>
            </a:r>
          </a:p>
        </p:txBody>
      </p:sp>
    </p:spTree>
    <p:extLst>
      <p:ext uri="{BB962C8B-B14F-4D97-AF65-F5344CB8AC3E}">
        <p14:creationId xmlns:p14="http://schemas.microsoft.com/office/powerpoint/2010/main" val="4200316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Winne</a:t>
            </a:r>
            <a:r>
              <a:rPr lang="en-US" dirty="0"/>
              <a:t> &amp; </a:t>
            </a:r>
            <a:r>
              <a:rPr lang="en-US" dirty="0" err="1"/>
              <a:t>Hadwin</a:t>
            </a:r>
            <a:r>
              <a:rPr lang="en-US" dirty="0"/>
              <a:t> (1998): </a:t>
            </a:r>
            <a:br>
              <a:rPr lang="en-US" dirty="0"/>
            </a:br>
            <a:r>
              <a:rPr lang="en-US" dirty="0"/>
              <a:t>Four Phases</a:t>
            </a:r>
          </a:p>
        </p:txBody>
      </p:sp>
      <p:sp>
        <p:nvSpPr>
          <p:cNvPr id="3" name="Content Placeholder 2"/>
          <p:cNvSpPr>
            <a:spLocks noGrp="1"/>
          </p:cNvSpPr>
          <p:nvPr>
            <p:ph idx="1"/>
          </p:nvPr>
        </p:nvSpPr>
        <p:spPr/>
        <p:txBody>
          <a:bodyPr>
            <a:normAutofit/>
          </a:bodyPr>
          <a:lstStyle/>
          <a:p>
            <a:r>
              <a:rPr lang="en-US" dirty="0"/>
              <a:t>Phase 2. Learners create goals relative to their model of the task (e.g., to increase knowledge about a particular topic). Then, they select cognitive operations operationalized as study tactics and learning strategies that they predict can contribute to achieving these goals.</a:t>
            </a:r>
          </a:p>
        </p:txBody>
      </p:sp>
    </p:spTree>
    <p:extLst>
      <p:ext uri="{BB962C8B-B14F-4D97-AF65-F5344CB8AC3E}">
        <p14:creationId xmlns:p14="http://schemas.microsoft.com/office/powerpoint/2010/main" val="3251356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Winne</a:t>
            </a:r>
            <a:r>
              <a:rPr lang="en-US" dirty="0"/>
              <a:t> &amp; </a:t>
            </a:r>
            <a:r>
              <a:rPr lang="en-US" dirty="0" err="1"/>
              <a:t>Hadwin</a:t>
            </a:r>
            <a:r>
              <a:rPr lang="en-US" dirty="0"/>
              <a:t> (1998): </a:t>
            </a:r>
            <a:br>
              <a:rPr lang="en-US" dirty="0"/>
            </a:br>
            <a:r>
              <a:rPr lang="en-US" dirty="0"/>
              <a:t>Four Phases</a:t>
            </a:r>
          </a:p>
        </p:txBody>
      </p:sp>
      <p:sp>
        <p:nvSpPr>
          <p:cNvPr id="3" name="Content Placeholder 2"/>
          <p:cNvSpPr>
            <a:spLocks noGrp="1"/>
          </p:cNvSpPr>
          <p:nvPr>
            <p:ph idx="1"/>
          </p:nvPr>
        </p:nvSpPr>
        <p:spPr/>
        <p:txBody>
          <a:bodyPr>
            <a:normAutofit/>
          </a:bodyPr>
          <a:lstStyle/>
          <a:p>
            <a:r>
              <a:rPr lang="en-US" dirty="0"/>
              <a:t>Phase 3. Learners engage in learning by applying their chosen tactics and strategies. As they do, chosen tactics and strategies create provisional updates to the initial knowledge and beliefs (e.g., Am I learning more about this topic? Is this strategy as helpful as I thought it would be), “steps” toward the ultimate goal of the task.</a:t>
            </a:r>
          </a:p>
        </p:txBody>
      </p:sp>
    </p:spTree>
    <p:extLst>
      <p:ext uri="{BB962C8B-B14F-4D97-AF65-F5344CB8AC3E}">
        <p14:creationId xmlns:p14="http://schemas.microsoft.com/office/powerpoint/2010/main" val="1046046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Winne</a:t>
            </a:r>
            <a:r>
              <a:rPr lang="en-US" dirty="0"/>
              <a:t> &amp; </a:t>
            </a:r>
            <a:r>
              <a:rPr lang="en-US" dirty="0" err="1"/>
              <a:t>Hadwin</a:t>
            </a:r>
            <a:r>
              <a:rPr lang="en-US" dirty="0"/>
              <a:t> (1998): </a:t>
            </a:r>
            <a:br>
              <a:rPr lang="en-US" dirty="0"/>
            </a:br>
            <a:r>
              <a:rPr lang="en-US" dirty="0"/>
              <a:t>Four Phases</a:t>
            </a:r>
          </a:p>
        </p:txBody>
      </p:sp>
      <p:sp>
        <p:nvSpPr>
          <p:cNvPr id="3" name="Content Placeholder 2"/>
          <p:cNvSpPr>
            <a:spLocks noGrp="1"/>
          </p:cNvSpPr>
          <p:nvPr>
            <p:ph idx="1"/>
          </p:nvPr>
        </p:nvSpPr>
        <p:spPr/>
        <p:txBody>
          <a:bodyPr>
            <a:normAutofit fontScale="92500" lnSpcReduction="10000"/>
          </a:bodyPr>
          <a:lstStyle/>
          <a:p>
            <a:r>
              <a:rPr lang="en-US" dirty="0"/>
              <a:t>Phase 4. Each cognitive operation a learner applies constructs products (knowledge, research reports, models or diagrams). When evaluations of products are available, either from the environment (e.g., a peer’s comment or a computer’s beep) or in the learner’s working memory, learners may choose to stay with or revise those products. As well, they may adjust their model of the task and adapt goals and strategies accordingly.</a:t>
            </a:r>
          </a:p>
        </p:txBody>
      </p:sp>
    </p:spTree>
    <p:extLst>
      <p:ext uri="{BB962C8B-B14F-4D97-AF65-F5344CB8AC3E}">
        <p14:creationId xmlns:p14="http://schemas.microsoft.com/office/powerpoint/2010/main" val="2189840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BFE29-D315-9411-9BC3-7AC41B302F9E}"/>
              </a:ext>
            </a:extLst>
          </p:cNvPr>
          <p:cNvSpPr>
            <a:spLocks noGrp="1"/>
          </p:cNvSpPr>
          <p:nvPr>
            <p:ph type="title"/>
          </p:nvPr>
        </p:nvSpPr>
        <p:spPr/>
        <p:txBody>
          <a:bodyPr>
            <a:normAutofit fontScale="90000"/>
          </a:bodyPr>
          <a:lstStyle/>
          <a:p>
            <a:r>
              <a:rPr lang="en-US" dirty="0" err="1"/>
              <a:t>CueThink</a:t>
            </a:r>
            <a:r>
              <a:rPr lang="en-US" dirty="0"/>
              <a:t>: </a:t>
            </a:r>
            <a:br>
              <a:rPr lang="en-US" dirty="0"/>
            </a:br>
            <a:r>
              <a:rPr lang="en-US" dirty="0"/>
              <a:t>Built on Winne &amp; </a:t>
            </a:r>
            <a:r>
              <a:rPr lang="en-US" dirty="0" err="1"/>
              <a:t>Hadwin</a:t>
            </a:r>
            <a:r>
              <a:rPr lang="en-US" dirty="0"/>
              <a:t> Model</a:t>
            </a:r>
          </a:p>
        </p:txBody>
      </p:sp>
      <p:sp>
        <p:nvSpPr>
          <p:cNvPr id="3" name="Content Placeholder 2">
            <a:extLst>
              <a:ext uri="{FF2B5EF4-FFF2-40B4-BE49-F238E27FC236}">
                <a16:creationId xmlns:a16="http://schemas.microsoft.com/office/drawing/2014/main" id="{3109F75D-BC87-BB89-8ACA-A6EE2EFC196D}"/>
              </a:ext>
            </a:extLst>
          </p:cNvPr>
          <p:cNvSpPr>
            <a:spLocks noGrp="1"/>
          </p:cNvSpPr>
          <p:nvPr>
            <p:ph idx="1"/>
          </p:nvPr>
        </p:nvSpPr>
        <p:spPr/>
        <p:txBody>
          <a:bodyPr/>
          <a:lstStyle/>
          <a:p>
            <a:endParaRPr lang="en-US"/>
          </a:p>
        </p:txBody>
      </p:sp>
      <p:pic>
        <p:nvPicPr>
          <p:cNvPr id="3074" name="Picture 2">
            <a:extLst>
              <a:ext uri="{FF2B5EF4-FFF2-40B4-BE49-F238E27FC236}">
                <a16:creationId xmlns:a16="http://schemas.microsoft.com/office/drawing/2014/main" id="{CD504863-82DE-5F07-A396-3467DAC7CC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8262" y="1389146"/>
            <a:ext cx="6467475" cy="48387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4827D00-43FD-022C-8180-1F82FC9FC271}"/>
              </a:ext>
            </a:extLst>
          </p:cNvPr>
          <p:cNvSpPr txBox="1"/>
          <p:nvPr/>
        </p:nvSpPr>
        <p:spPr>
          <a:xfrm>
            <a:off x="2286000" y="3244334"/>
            <a:ext cx="4572000" cy="369332"/>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2917520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7EBB9A6-11DE-AA35-D686-B8D27C24E071}"/>
              </a:ext>
            </a:extLst>
          </p:cNvPr>
          <p:cNvGraphicFramePr>
            <a:graphicFrameLocks noGrp="1"/>
          </p:cNvGraphicFramePr>
          <p:nvPr>
            <p:ph idx="1"/>
            <p:extLst>
              <p:ext uri="{D42A27DB-BD31-4B8C-83A1-F6EECF244321}">
                <p14:modId xmlns:p14="http://schemas.microsoft.com/office/powerpoint/2010/main" val="2150006867"/>
              </p:ext>
            </p:extLst>
          </p:nvPr>
        </p:nvGraphicFramePr>
        <p:xfrm>
          <a:off x="457200" y="274637"/>
          <a:ext cx="8458200" cy="6308725"/>
        </p:xfrm>
        <a:graphic>
          <a:graphicData uri="http://schemas.openxmlformats.org/drawingml/2006/table">
            <a:tbl>
              <a:tblPr/>
              <a:tblGrid>
                <a:gridCol w="4229100">
                  <a:extLst>
                    <a:ext uri="{9D8B030D-6E8A-4147-A177-3AD203B41FA5}">
                      <a16:colId xmlns:a16="http://schemas.microsoft.com/office/drawing/2014/main" val="2723210008"/>
                    </a:ext>
                  </a:extLst>
                </a:gridCol>
                <a:gridCol w="4229100">
                  <a:extLst>
                    <a:ext uri="{9D8B030D-6E8A-4147-A177-3AD203B41FA5}">
                      <a16:colId xmlns:a16="http://schemas.microsoft.com/office/drawing/2014/main" val="1161384489"/>
                    </a:ext>
                  </a:extLst>
                </a:gridCol>
              </a:tblGrid>
              <a:tr h="552589">
                <a:tc>
                  <a:txBody>
                    <a:bodyPr/>
                    <a:lstStyle/>
                    <a:p>
                      <a:pPr rtl="0" fontAlgn="t">
                        <a:spcBef>
                          <a:spcPts val="0"/>
                        </a:spcBef>
                        <a:spcAft>
                          <a:spcPts val="0"/>
                        </a:spcAft>
                      </a:pPr>
                      <a:r>
                        <a:rPr lang="en-US" sz="2000" b="1" i="0" u="none" strike="noStrike" dirty="0">
                          <a:solidFill>
                            <a:srgbClr val="000000"/>
                          </a:solidFill>
                          <a:effectLst/>
                          <a:latin typeface="Arial" panose="020B0604020202020204" pitchFamily="34" charset="0"/>
                        </a:rPr>
                        <a:t>Phase</a:t>
                      </a:r>
                      <a:endParaRPr lang="en-US" sz="2800" dirty="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US" sz="2000" b="1" i="0" u="none" strike="noStrike" dirty="0">
                          <a:solidFill>
                            <a:srgbClr val="000000"/>
                          </a:solidFill>
                          <a:effectLst/>
                          <a:latin typeface="Arial" panose="020B0604020202020204" pitchFamily="34" charset="0"/>
                        </a:rPr>
                        <a:t>Task</a:t>
                      </a:r>
                      <a:endParaRPr lang="en-US" sz="2800" dirty="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232986376"/>
                  </a:ext>
                </a:extLst>
              </a:tr>
              <a:tr h="1197276">
                <a:tc>
                  <a:txBody>
                    <a:bodyPr/>
                    <a:lstStyle/>
                    <a:p>
                      <a:pPr rtl="0" fontAlgn="t">
                        <a:spcBef>
                          <a:spcPts val="0"/>
                        </a:spcBef>
                        <a:spcAft>
                          <a:spcPts val="0"/>
                        </a:spcAft>
                      </a:pPr>
                      <a:r>
                        <a:rPr lang="en-US" sz="2000" b="0" i="0" u="none" strike="noStrike" dirty="0">
                          <a:solidFill>
                            <a:srgbClr val="000000"/>
                          </a:solidFill>
                          <a:effectLst/>
                          <a:latin typeface="Arial" panose="020B0604020202020204" pitchFamily="34" charset="0"/>
                        </a:rPr>
                        <a:t>Understand</a:t>
                      </a:r>
                      <a:endParaRPr lang="en-US" sz="2800" dirty="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US" sz="2000" b="0" i="0" u="none" strike="noStrike" dirty="0">
                          <a:solidFill>
                            <a:srgbClr val="000000"/>
                          </a:solidFill>
                          <a:effectLst/>
                          <a:latin typeface="Arial" panose="020B0604020202020204" pitchFamily="34" charset="0"/>
                        </a:rPr>
                        <a:t>“What I notice is”</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“What I wonder is”</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“Estimate your answer”</a:t>
                      </a:r>
                      <a:endParaRPr lang="en-US" sz="2800" dirty="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104029190"/>
                  </a:ext>
                </a:extLst>
              </a:tr>
              <a:tr h="874933">
                <a:tc>
                  <a:txBody>
                    <a:bodyPr/>
                    <a:lstStyle/>
                    <a:p>
                      <a:pPr rtl="0" fontAlgn="t">
                        <a:spcBef>
                          <a:spcPts val="0"/>
                        </a:spcBef>
                        <a:spcAft>
                          <a:spcPts val="0"/>
                        </a:spcAft>
                      </a:pPr>
                      <a:r>
                        <a:rPr lang="en-US" sz="2000" b="0" i="0" u="none" strike="noStrike" dirty="0">
                          <a:solidFill>
                            <a:srgbClr val="000000"/>
                          </a:solidFill>
                          <a:effectLst/>
                          <a:latin typeface="Arial" panose="020B0604020202020204" pitchFamily="34" charset="0"/>
                        </a:rPr>
                        <a:t>Plan</a:t>
                      </a:r>
                      <a:endParaRPr lang="en-US" sz="2800" dirty="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US" sz="2000" b="0" i="0" u="none" strike="noStrike" dirty="0">
                          <a:solidFill>
                            <a:srgbClr val="000000"/>
                          </a:solidFill>
                          <a:effectLst/>
                          <a:latin typeface="Arial" panose="020B0604020202020204" pitchFamily="34" charset="0"/>
                        </a:rPr>
                        <a:t>“Choose your strategies”</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Planning journal</a:t>
                      </a:r>
                      <a:endParaRPr lang="en-US" sz="2800" dirty="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926384465"/>
                  </a:ext>
                </a:extLst>
              </a:tr>
              <a:tr h="1519620">
                <a:tc>
                  <a:txBody>
                    <a:bodyPr/>
                    <a:lstStyle/>
                    <a:p>
                      <a:pPr rtl="0" fontAlgn="t">
                        <a:spcBef>
                          <a:spcPts val="0"/>
                        </a:spcBef>
                        <a:spcAft>
                          <a:spcPts val="0"/>
                        </a:spcAft>
                      </a:pPr>
                      <a:r>
                        <a:rPr lang="en-US" sz="2000" b="0" i="0" u="none" strike="noStrike">
                          <a:solidFill>
                            <a:srgbClr val="000000"/>
                          </a:solidFill>
                          <a:effectLst/>
                          <a:latin typeface="Arial" panose="020B0604020202020204" pitchFamily="34" charset="0"/>
                        </a:rPr>
                        <a:t>Solve</a:t>
                      </a:r>
                      <a:endParaRPr lang="en-US" sz="280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US" sz="2000" b="0" i="0" u="none" strike="noStrike" dirty="0">
                          <a:solidFill>
                            <a:srgbClr val="000000"/>
                          </a:solidFill>
                          <a:effectLst/>
                          <a:latin typeface="Arial" panose="020B0604020202020204" pitchFamily="34" charset="0"/>
                        </a:rPr>
                        <a:t>Video creation tools</a:t>
                      </a:r>
                      <a:endParaRPr lang="en-US" sz="2800" dirty="0">
                        <a:effectLst/>
                      </a:endParaRPr>
                    </a:p>
                    <a:p>
                      <a:pPr rtl="0" fontAlgn="base">
                        <a:spcBef>
                          <a:spcPts val="0"/>
                        </a:spcBef>
                        <a:spcAft>
                          <a:spcPts val="0"/>
                        </a:spcAft>
                        <a:buFont typeface="Arial" panose="020B0604020202020204" pitchFamily="34" charset="0"/>
                        <a:buChar char="•"/>
                      </a:pPr>
                      <a:r>
                        <a:rPr lang="en-US" sz="2000" b="0" i="0" u="none" strike="noStrike" dirty="0">
                          <a:solidFill>
                            <a:srgbClr val="000000"/>
                          </a:solidFill>
                          <a:effectLst/>
                          <a:latin typeface="Arial" panose="020B0604020202020204" pitchFamily="34" charset="0"/>
                        </a:rPr>
                        <a:t>Whiteboard</a:t>
                      </a:r>
                    </a:p>
                    <a:p>
                      <a:pPr rtl="0" fontAlgn="base">
                        <a:spcBef>
                          <a:spcPts val="0"/>
                        </a:spcBef>
                        <a:spcAft>
                          <a:spcPts val="0"/>
                        </a:spcAft>
                        <a:buFont typeface="Arial" panose="020B0604020202020204" pitchFamily="34" charset="0"/>
                        <a:buChar char="•"/>
                      </a:pPr>
                      <a:r>
                        <a:rPr lang="en-US" sz="2000" b="0" i="0" u="none" strike="noStrike" dirty="0">
                          <a:solidFill>
                            <a:srgbClr val="000000"/>
                          </a:solidFill>
                          <a:effectLst/>
                          <a:latin typeface="Arial" panose="020B0604020202020204" pitchFamily="34" charset="0"/>
                        </a:rPr>
                        <a:t>Math Tools</a:t>
                      </a:r>
                    </a:p>
                    <a:p>
                      <a:pPr rtl="0" fontAlgn="base">
                        <a:spcBef>
                          <a:spcPts val="0"/>
                        </a:spcBef>
                        <a:spcAft>
                          <a:spcPts val="0"/>
                        </a:spcAft>
                        <a:buFont typeface="Arial" panose="020B0604020202020204" pitchFamily="34" charset="0"/>
                        <a:buChar char="•"/>
                      </a:pPr>
                      <a:r>
                        <a:rPr lang="en-US" sz="2000" b="0" i="0" u="none" strike="noStrike" dirty="0">
                          <a:solidFill>
                            <a:srgbClr val="000000"/>
                          </a:solidFill>
                          <a:effectLst/>
                          <a:latin typeface="Arial" panose="020B0604020202020204" pitchFamily="34" charset="0"/>
                        </a:rPr>
                        <a:t>Recording tools</a:t>
                      </a: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343269426"/>
                  </a:ext>
                </a:extLst>
              </a:tr>
              <a:tr h="2164307">
                <a:tc>
                  <a:txBody>
                    <a:bodyPr/>
                    <a:lstStyle/>
                    <a:p>
                      <a:pPr rtl="0" fontAlgn="t">
                        <a:spcBef>
                          <a:spcPts val="0"/>
                        </a:spcBef>
                        <a:spcAft>
                          <a:spcPts val="0"/>
                        </a:spcAft>
                      </a:pPr>
                      <a:r>
                        <a:rPr lang="en-US" sz="2000" b="0" i="0" u="none" strike="noStrike">
                          <a:solidFill>
                            <a:srgbClr val="000000"/>
                          </a:solidFill>
                          <a:effectLst/>
                          <a:latin typeface="Arial" panose="020B0604020202020204" pitchFamily="34" charset="0"/>
                        </a:rPr>
                        <a:t>Review</a:t>
                      </a:r>
                      <a:endParaRPr lang="en-US" sz="280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tc>
                  <a:txBody>
                    <a:bodyPr/>
                    <a:lstStyle/>
                    <a:p>
                      <a:pPr rtl="0" fontAlgn="t">
                        <a:spcBef>
                          <a:spcPts val="0"/>
                        </a:spcBef>
                        <a:spcAft>
                          <a:spcPts val="0"/>
                        </a:spcAft>
                      </a:pPr>
                      <a:r>
                        <a:rPr lang="en-US" sz="2000" b="0" i="0" u="none" strike="noStrike" dirty="0">
                          <a:solidFill>
                            <a:srgbClr val="000000"/>
                          </a:solidFill>
                          <a:effectLst/>
                          <a:latin typeface="Arial" panose="020B0604020202020204" pitchFamily="34" charset="0"/>
                        </a:rPr>
                        <a:t>Check your math</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Check your recording</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Review your estimate</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Final answer</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Review classmate answers</a:t>
                      </a:r>
                      <a:endParaRPr lang="en-US" sz="2800" dirty="0">
                        <a:effectLst/>
                      </a:endParaRPr>
                    </a:p>
                    <a:p>
                      <a:pPr rtl="0" fontAlgn="t">
                        <a:spcBef>
                          <a:spcPts val="0"/>
                        </a:spcBef>
                        <a:spcAft>
                          <a:spcPts val="0"/>
                        </a:spcAft>
                      </a:pPr>
                      <a:r>
                        <a:rPr lang="en-US" sz="2000" b="0" i="0" u="none" strike="noStrike" dirty="0">
                          <a:solidFill>
                            <a:srgbClr val="000000"/>
                          </a:solidFill>
                          <a:effectLst/>
                          <a:latin typeface="Arial" panose="020B0604020202020204" pitchFamily="34" charset="0"/>
                        </a:rPr>
                        <a:t>Review feedback</a:t>
                      </a:r>
                      <a:endParaRPr lang="en-US" sz="2800" dirty="0">
                        <a:effectLst/>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2285926547"/>
                  </a:ext>
                </a:extLst>
              </a:tr>
            </a:tbl>
          </a:graphicData>
        </a:graphic>
      </p:graphicFrame>
      <p:sp>
        <p:nvSpPr>
          <p:cNvPr id="5" name="Rectangle 1">
            <a:extLst>
              <a:ext uri="{FF2B5EF4-FFF2-40B4-BE49-F238E27FC236}">
                <a16:creationId xmlns:a16="http://schemas.microsoft.com/office/drawing/2014/main" id="{5BAAACC2-AD2D-FBFE-F8D4-EECB60C166C0}"/>
              </a:ext>
            </a:extLst>
          </p:cNvPr>
          <p:cNvSpPr>
            <a:spLocks noChangeArrowheads="1"/>
          </p:cNvSpPr>
          <p:nvPr/>
        </p:nvSpPr>
        <p:spPr bwMode="auto">
          <a:xfrm>
            <a:off x="342899" y="2217626"/>
            <a:ext cx="133550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80633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13F3B-18A5-90E9-80E2-007599EF4382}"/>
              </a:ext>
            </a:extLst>
          </p:cNvPr>
          <p:cNvSpPr>
            <a:spLocks noGrp="1"/>
          </p:cNvSpPr>
          <p:nvPr>
            <p:ph type="title"/>
          </p:nvPr>
        </p:nvSpPr>
        <p:spPr/>
        <p:txBody>
          <a:bodyPr>
            <a:normAutofit fontScale="90000"/>
          </a:bodyPr>
          <a:lstStyle/>
          <a:p>
            <a:r>
              <a:rPr lang="en-US" dirty="0"/>
              <a:t>Winne’s Models of SRL:</a:t>
            </a:r>
            <a:br>
              <a:rPr lang="en-US" dirty="0"/>
            </a:br>
            <a:r>
              <a:rPr lang="en-US" dirty="0"/>
              <a:t>SMART (Winne, 2000)</a:t>
            </a:r>
          </a:p>
        </p:txBody>
      </p:sp>
      <p:sp>
        <p:nvSpPr>
          <p:cNvPr id="3" name="Content Placeholder 2">
            <a:extLst>
              <a:ext uri="{FF2B5EF4-FFF2-40B4-BE49-F238E27FC236}">
                <a16:creationId xmlns:a16="http://schemas.microsoft.com/office/drawing/2014/main" id="{3A542002-5D86-F341-C698-7645E7C15AD6}"/>
              </a:ext>
            </a:extLst>
          </p:cNvPr>
          <p:cNvSpPr>
            <a:spLocks noGrp="1"/>
          </p:cNvSpPr>
          <p:nvPr>
            <p:ph idx="1"/>
          </p:nvPr>
        </p:nvSpPr>
        <p:spPr/>
        <p:txBody>
          <a:bodyPr/>
          <a:lstStyle/>
          <a:p>
            <a:r>
              <a:rPr lang="en-US" dirty="0">
                <a:solidFill>
                  <a:srgbClr val="222222"/>
                </a:solidFill>
                <a:latin typeface="Arial" panose="020B0604020202020204" pitchFamily="34" charset="0"/>
              </a:rPr>
              <a:t>S</a:t>
            </a:r>
            <a:r>
              <a:rPr lang="en-US" b="0" i="0" dirty="0">
                <a:solidFill>
                  <a:srgbClr val="222222"/>
                </a:solidFill>
                <a:effectLst/>
                <a:latin typeface="Arial" panose="020B0604020202020204" pitchFamily="34" charset="0"/>
              </a:rPr>
              <a:t>earching</a:t>
            </a:r>
          </a:p>
          <a:p>
            <a:r>
              <a:rPr lang="en-US" dirty="0">
                <a:solidFill>
                  <a:srgbClr val="222222"/>
                </a:solidFill>
                <a:latin typeface="Arial" panose="020B0604020202020204" pitchFamily="34" charset="0"/>
              </a:rPr>
              <a:t>M</a:t>
            </a:r>
            <a:r>
              <a:rPr lang="en-US" b="0" i="0" dirty="0">
                <a:solidFill>
                  <a:srgbClr val="222222"/>
                </a:solidFill>
                <a:effectLst/>
                <a:latin typeface="Arial" panose="020B0604020202020204" pitchFamily="34" charset="0"/>
              </a:rPr>
              <a:t>onitoring</a:t>
            </a:r>
          </a:p>
          <a:p>
            <a:r>
              <a:rPr lang="en-US" dirty="0">
                <a:solidFill>
                  <a:srgbClr val="222222"/>
                </a:solidFill>
                <a:latin typeface="Arial" panose="020B0604020202020204" pitchFamily="34" charset="0"/>
              </a:rPr>
              <a:t>A</a:t>
            </a:r>
            <a:r>
              <a:rPr lang="en-US" b="0" i="0" dirty="0">
                <a:solidFill>
                  <a:srgbClr val="222222"/>
                </a:solidFill>
                <a:effectLst/>
                <a:latin typeface="Arial" panose="020B0604020202020204" pitchFamily="34" charset="0"/>
              </a:rPr>
              <a:t>ssembling</a:t>
            </a:r>
          </a:p>
          <a:p>
            <a:r>
              <a:rPr lang="en-US" dirty="0">
                <a:solidFill>
                  <a:srgbClr val="222222"/>
                </a:solidFill>
                <a:latin typeface="Arial" panose="020B0604020202020204" pitchFamily="34" charset="0"/>
              </a:rPr>
              <a:t>R</a:t>
            </a:r>
            <a:r>
              <a:rPr lang="en-US" b="0" i="0" dirty="0">
                <a:solidFill>
                  <a:srgbClr val="222222"/>
                </a:solidFill>
                <a:effectLst/>
                <a:latin typeface="Arial" panose="020B0604020202020204" pitchFamily="34" charset="0"/>
              </a:rPr>
              <a:t>ehearsing</a:t>
            </a:r>
          </a:p>
          <a:p>
            <a:r>
              <a:rPr lang="en-US" dirty="0">
                <a:solidFill>
                  <a:srgbClr val="222222"/>
                </a:solidFill>
                <a:latin typeface="Arial" panose="020B0604020202020204" pitchFamily="34" charset="0"/>
              </a:rPr>
              <a:t>T</a:t>
            </a:r>
            <a:r>
              <a:rPr lang="en-US" b="0" i="0" dirty="0">
                <a:solidFill>
                  <a:srgbClr val="222222"/>
                </a:solidFill>
                <a:effectLst/>
                <a:latin typeface="Arial" panose="020B0604020202020204" pitchFamily="34" charset="0"/>
              </a:rPr>
              <a:t>ranslating</a:t>
            </a:r>
            <a:endParaRPr lang="en-US" dirty="0"/>
          </a:p>
        </p:txBody>
      </p:sp>
    </p:spTree>
    <p:extLst>
      <p:ext uri="{BB962C8B-B14F-4D97-AF65-F5344CB8AC3E}">
        <p14:creationId xmlns:p14="http://schemas.microsoft.com/office/powerpoint/2010/main" val="211233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35F4-92FD-D96B-967D-5FC42A636624}"/>
              </a:ext>
            </a:extLst>
          </p:cNvPr>
          <p:cNvSpPr>
            <a:spLocks noGrp="1"/>
          </p:cNvSpPr>
          <p:nvPr>
            <p:ph type="title"/>
          </p:nvPr>
        </p:nvSpPr>
        <p:spPr/>
        <p:txBody>
          <a:bodyPr/>
          <a:lstStyle/>
          <a:p>
            <a:r>
              <a:rPr lang="en-US" dirty="0"/>
              <a:t>(Zhang et al., 2022)</a:t>
            </a:r>
          </a:p>
        </p:txBody>
      </p:sp>
      <p:graphicFrame>
        <p:nvGraphicFramePr>
          <p:cNvPr id="4" name="Content Placeholder 3">
            <a:extLst>
              <a:ext uri="{FF2B5EF4-FFF2-40B4-BE49-F238E27FC236}">
                <a16:creationId xmlns:a16="http://schemas.microsoft.com/office/drawing/2014/main" id="{69491344-7EAB-D487-B635-1FEB29DBB732}"/>
              </a:ext>
            </a:extLst>
          </p:cNvPr>
          <p:cNvGraphicFramePr>
            <a:graphicFrameLocks noGrp="1"/>
          </p:cNvGraphicFramePr>
          <p:nvPr>
            <p:ph idx="1"/>
            <p:extLst>
              <p:ext uri="{D42A27DB-BD31-4B8C-83A1-F6EECF244321}">
                <p14:modId xmlns:p14="http://schemas.microsoft.com/office/powerpoint/2010/main" val="3486501929"/>
              </p:ext>
            </p:extLst>
          </p:nvPr>
        </p:nvGraphicFramePr>
        <p:xfrm>
          <a:off x="304800" y="1520693"/>
          <a:ext cx="8610600" cy="5062669"/>
        </p:xfrm>
        <a:graphic>
          <a:graphicData uri="http://schemas.openxmlformats.org/drawingml/2006/table">
            <a:tbl>
              <a:tblPr/>
              <a:tblGrid>
                <a:gridCol w="3011304">
                  <a:extLst>
                    <a:ext uri="{9D8B030D-6E8A-4147-A177-3AD203B41FA5}">
                      <a16:colId xmlns:a16="http://schemas.microsoft.com/office/drawing/2014/main" val="1354075910"/>
                    </a:ext>
                  </a:extLst>
                </a:gridCol>
                <a:gridCol w="5599296">
                  <a:extLst>
                    <a:ext uri="{9D8B030D-6E8A-4147-A177-3AD203B41FA5}">
                      <a16:colId xmlns:a16="http://schemas.microsoft.com/office/drawing/2014/main" val="2250058747"/>
                    </a:ext>
                  </a:extLst>
                </a:gridCol>
              </a:tblGrid>
              <a:tr h="232361">
                <a:tc>
                  <a:txBody>
                    <a:bodyPr/>
                    <a:lstStyle/>
                    <a:p>
                      <a:pPr rtl="0" fontAlgn="t">
                        <a:spcBef>
                          <a:spcPts val="0"/>
                        </a:spcBef>
                        <a:spcAft>
                          <a:spcPts val="0"/>
                        </a:spcAft>
                      </a:pPr>
                      <a:r>
                        <a:rPr lang="en-US" sz="900" b="1" i="0" u="none" strike="noStrike">
                          <a:solidFill>
                            <a:srgbClr val="000000"/>
                          </a:solidFill>
                          <a:effectLst/>
                          <a:latin typeface="Arial" panose="020B0604020202020204" pitchFamily="34" charset="0"/>
                        </a:rPr>
                        <a:t>SRL Indicator</a:t>
                      </a:r>
                      <a:endParaRPr lang="en-US" sz="1500">
                        <a:effectLst/>
                      </a:endParaRPr>
                    </a:p>
                  </a:txBody>
                  <a:tcPr marL="6295" marR="6295" marT="6295" marB="6295">
                    <a:lnL>
                      <a:noFill/>
                    </a:lnL>
                    <a:lnR>
                      <a:noFill/>
                    </a:lnR>
                    <a:lnT w="10097" cap="flat" cmpd="sng" algn="ctr">
                      <a:solidFill>
                        <a:srgbClr val="000000"/>
                      </a:solidFill>
                      <a:prstDash val="solid"/>
                      <a:round/>
                      <a:headEnd type="none" w="med" len="med"/>
                      <a:tailEnd type="none" w="med" len="med"/>
                    </a:lnT>
                    <a:lnB w="10097"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900" b="1" i="0" u="none" strike="noStrike">
                          <a:solidFill>
                            <a:srgbClr val="000000"/>
                          </a:solidFill>
                          <a:effectLst/>
                          <a:latin typeface="Arial" panose="020B0604020202020204" pitchFamily="34" charset="0"/>
                        </a:rPr>
                        <a:t>Working Definition</a:t>
                      </a:r>
                      <a:endParaRPr lang="en-US" sz="1500">
                        <a:effectLst/>
                      </a:endParaRPr>
                    </a:p>
                  </a:txBody>
                  <a:tcPr marL="6295" marR="6295" marT="6295" marB="6295">
                    <a:lnL>
                      <a:noFill/>
                    </a:lnL>
                    <a:lnR>
                      <a:noFill/>
                    </a:lnR>
                    <a:lnT w="10097" cap="flat" cmpd="sng" algn="ctr">
                      <a:solidFill>
                        <a:srgbClr val="000000"/>
                      </a:solidFill>
                      <a:prstDash val="solid"/>
                      <a:round/>
                      <a:headEnd type="none" w="med" len="med"/>
                      <a:tailEnd type="none" w="med" len="med"/>
                    </a:lnT>
                    <a:lnB w="100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3472249"/>
                  </a:ext>
                </a:extLst>
              </a:tr>
              <a:tr h="802704">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Numerical</a:t>
                      </a:r>
                      <a:endParaRPr lang="en-US" sz="1500">
                        <a:effectLst/>
                      </a:endParaRPr>
                    </a:p>
                    <a:p>
                      <a:pPr rtl="0" fontAlgn="t">
                        <a:spcBef>
                          <a:spcPts val="0"/>
                        </a:spcBef>
                        <a:spcAft>
                          <a:spcPts val="0"/>
                        </a:spcAft>
                      </a:pPr>
                      <a:r>
                        <a:rPr lang="en-US" sz="1200" b="0" i="0" u="none" strike="noStrike">
                          <a:solidFill>
                            <a:srgbClr val="000000"/>
                          </a:solidFill>
                          <a:effectLst/>
                          <a:latin typeface="Arial" panose="020B0604020202020204" pitchFamily="34" charset="0"/>
                        </a:rPr>
                        <a:t>Representation (NR)</a:t>
                      </a:r>
                      <a:endParaRPr lang="en-US" sz="1500">
                        <a:effectLst/>
                      </a:endParaRPr>
                    </a:p>
                  </a:txBody>
                  <a:tcPr marL="6295" marR="6295" marT="6295" marB="6295">
                    <a:lnL>
                      <a:noFill/>
                    </a:lnL>
                    <a:lnR>
                      <a:noFill/>
                    </a:lnR>
                    <a:lnT w="10097" cap="flat" cmpd="sng" algn="ctr">
                      <a:solidFill>
                        <a:srgbClr val="000000"/>
                      </a:solidFill>
                      <a:prstDash val="solid"/>
                      <a:round/>
                      <a:headEnd type="none" w="med" len="med"/>
                      <a:tailEnd type="none" w="med" len="med"/>
                    </a:lnT>
                    <a:lnB>
                      <a:noFill/>
                    </a:lnB>
                  </a:tcPr>
                </a:tc>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The learner’s representation of the problems includes numerical components and demonstrates a level of understanding of how the numerical values are used in the math problem.</a:t>
                      </a:r>
                      <a:endParaRPr lang="en-US" sz="1500">
                        <a:effectLst/>
                      </a:endParaRPr>
                    </a:p>
                  </a:txBody>
                  <a:tcPr marL="6295" marR="6295" marT="6295" marB="6295">
                    <a:lnL>
                      <a:noFill/>
                    </a:lnL>
                    <a:lnR>
                      <a:noFill/>
                    </a:lnR>
                    <a:lnT w="10097"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0318915"/>
                  </a:ext>
                </a:extLst>
              </a:tr>
              <a:tr h="802704">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Contextual</a:t>
                      </a:r>
                      <a:endParaRPr lang="en-US" sz="1500">
                        <a:effectLst/>
                      </a:endParaRPr>
                    </a:p>
                    <a:p>
                      <a:pPr rtl="0" fontAlgn="t">
                        <a:spcBef>
                          <a:spcPts val="0"/>
                        </a:spcBef>
                        <a:spcAft>
                          <a:spcPts val="0"/>
                        </a:spcAft>
                      </a:pPr>
                      <a:r>
                        <a:rPr lang="en-US" sz="1200" b="0" i="0" u="none" strike="noStrike">
                          <a:solidFill>
                            <a:srgbClr val="000000"/>
                          </a:solidFill>
                          <a:effectLst/>
                          <a:latin typeface="Arial" panose="020B0604020202020204" pitchFamily="34" charset="0"/>
                        </a:rPr>
                        <a:t>Representation (CR)</a:t>
                      </a:r>
                      <a:endParaRPr lang="en-US" sz="1500">
                        <a:effectLst/>
                      </a:endParaRPr>
                    </a:p>
                  </a:txBody>
                  <a:tcPr marL="6295" marR="6295" marT="6295" marB="6295">
                    <a:lnL>
                      <a:noFill/>
                    </a:lnL>
                    <a:lnR>
                      <a:noFill/>
                    </a:lnR>
                    <a:lnT>
                      <a:noFill/>
                    </a:lnT>
                    <a:lnB>
                      <a:noFill/>
                    </a:lnB>
                  </a:tcPr>
                </a:tc>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The learner’s representation of the problem includes contextual details relating to the setting/characters/situations within the given math problem.</a:t>
                      </a:r>
                      <a:endParaRPr lang="en-US" sz="1500">
                        <a:effectLst/>
                      </a:endParaRPr>
                    </a:p>
                  </a:txBody>
                  <a:tcPr marL="6295" marR="6295" marT="6295" marB="6295">
                    <a:lnL>
                      <a:noFill/>
                    </a:lnL>
                    <a:lnR>
                      <a:noFill/>
                    </a:lnR>
                    <a:lnT>
                      <a:noFill/>
                    </a:lnT>
                    <a:lnB>
                      <a:noFill/>
                    </a:lnB>
                  </a:tcPr>
                </a:tc>
                <a:extLst>
                  <a:ext uri="{0D108BD9-81ED-4DB2-BD59-A6C34878D82A}">
                    <a16:rowId xmlns:a16="http://schemas.microsoft.com/office/drawing/2014/main" val="568158332"/>
                  </a:ext>
                </a:extLst>
              </a:tr>
              <a:tr h="605549">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Strategy</a:t>
                      </a:r>
                      <a:endParaRPr lang="en-US" sz="1500">
                        <a:effectLst/>
                      </a:endParaRPr>
                    </a:p>
                    <a:p>
                      <a:pPr rtl="0" fontAlgn="t">
                        <a:spcBef>
                          <a:spcPts val="0"/>
                        </a:spcBef>
                        <a:spcAft>
                          <a:spcPts val="0"/>
                        </a:spcAft>
                      </a:pPr>
                      <a:r>
                        <a:rPr lang="en-US" sz="1200" b="0" i="0" u="none" strike="noStrike">
                          <a:solidFill>
                            <a:srgbClr val="000000"/>
                          </a:solidFill>
                          <a:effectLst/>
                          <a:latin typeface="Arial" panose="020B0604020202020204" pitchFamily="34" charset="0"/>
                        </a:rPr>
                        <a:t>Orientation (SO)</a:t>
                      </a:r>
                      <a:endParaRPr lang="en-US" sz="1500">
                        <a:effectLst/>
                      </a:endParaRPr>
                    </a:p>
                  </a:txBody>
                  <a:tcPr marL="6295" marR="6295" marT="6295" marB="6295">
                    <a:lnL>
                      <a:noFill/>
                    </a:lnL>
                    <a:lnR>
                      <a:noFill/>
                    </a:lnR>
                    <a:lnT>
                      <a:noFill/>
                    </a:lnT>
                    <a:lnB>
                      <a:noFill/>
                    </a:lnB>
                  </a:tcPr>
                </a:tc>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Learners explicitly state a plan for how they will find the answer for the given math problem, decomposing information into a step-by-step process.</a:t>
                      </a:r>
                      <a:endParaRPr lang="en-US" sz="1500">
                        <a:effectLst/>
                      </a:endParaRPr>
                    </a:p>
                  </a:txBody>
                  <a:tcPr marL="6295" marR="6295" marT="6295" marB="6295">
                    <a:lnL>
                      <a:noFill/>
                    </a:lnL>
                    <a:lnR>
                      <a:noFill/>
                    </a:lnR>
                    <a:lnT>
                      <a:noFill/>
                    </a:lnT>
                    <a:lnB>
                      <a:noFill/>
                    </a:lnB>
                  </a:tcPr>
                </a:tc>
                <a:extLst>
                  <a:ext uri="{0D108BD9-81ED-4DB2-BD59-A6C34878D82A}">
                    <a16:rowId xmlns:a16="http://schemas.microsoft.com/office/drawing/2014/main" val="1534966654"/>
                  </a:ext>
                </a:extLst>
              </a:tr>
              <a:tr h="802704">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Outcome</a:t>
                      </a:r>
                      <a:endParaRPr lang="en-US" sz="1500">
                        <a:effectLst/>
                      </a:endParaRPr>
                    </a:p>
                    <a:p>
                      <a:pPr rtl="0" fontAlgn="t">
                        <a:spcBef>
                          <a:spcPts val="0"/>
                        </a:spcBef>
                        <a:spcAft>
                          <a:spcPts val="0"/>
                        </a:spcAft>
                      </a:pPr>
                      <a:r>
                        <a:rPr lang="en-US" sz="1200" b="0" i="0" u="none" strike="noStrike">
                          <a:solidFill>
                            <a:srgbClr val="000000"/>
                          </a:solidFill>
                          <a:effectLst/>
                          <a:latin typeface="Arial" panose="020B0604020202020204" pitchFamily="34" charset="0"/>
                        </a:rPr>
                        <a:t>Orientation (OO)</a:t>
                      </a:r>
                      <a:endParaRPr lang="en-US" sz="1500">
                        <a:effectLst/>
                      </a:endParaRPr>
                    </a:p>
                  </a:txBody>
                  <a:tcPr marL="6295" marR="6295" marT="6295" marB="6295">
                    <a:lnL>
                      <a:noFill/>
                    </a:lnL>
                    <a:lnR>
                      <a:noFill/>
                    </a:lnR>
                    <a:lnT>
                      <a:noFill/>
                    </a:lnT>
                    <a:lnB>
                      <a:noFill/>
                    </a:lnB>
                  </a:tcPr>
                </a:tc>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The learner provides only a numerical estimate of the final answer for the given math problem, suggesting that learners are focused on the output instead of the process itself.</a:t>
                      </a:r>
                      <a:endParaRPr lang="en-US" sz="1500">
                        <a:effectLst/>
                      </a:endParaRPr>
                    </a:p>
                  </a:txBody>
                  <a:tcPr marL="6295" marR="6295" marT="6295" marB="6295">
                    <a:lnL>
                      <a:noFill/>
                    </a:lnL>
                    <a:lnR>
                      <a:noFill/>
                    </a:lnR>
                    <a:lnT>
                      <a:noFill/>
                    </a:lnT>
                    <a:lnB>
                      <a:noFill/>
                    </a:lnB>
                  </a:tcPr>
                </a:tc>
                <a:extLst>
                  <a:ext uri="{0D108BD9-81ED-4DB2-BD59-A6C34878D82A}">
                    <a16:rowId xmlns:a16="http://schemas.microsoft.com/office/drawing/2014/main" val="695321387"/>
                  </a:ext>
                </a:extLst>
              </a:tr>
              <a:tr h="605549">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Data</a:t>
                      </a:r>
                      <a:endParaRPr lang="en-US" sz="1500">
                        <a:effectLst/>
                      </a:endParaRPr>
                    </a:p>
                    <a:p>
                      <a:pPr rtl="0" fontAlgn="t">
                        <a:spcBef>
                          <a:spcPts val="0"/>
                        </a:spcBef>
                        <a:spcAft>
                          <a:spcPts val="0"/>
                        </a:spcAft>
                      </a:pPr>
                      <a:r>
                        <a:rPr lang="en-US" sz="1200" b="0" i="0" u="none" strike="noStrike">
                          <a:solidFill>
                            <a:srgbClr val="000000"/>
                          </a:solidFill>
                          <a:effectLst/>
                          <a:latin typeface="Arial" panose="020B0604020202020204" pitchFamily="34" charset="0"/>
                        </a:rPr>
                        <a:t>Transformation (DT)</a:t>
                      </a:r>
                      <a:endParaRPr lang="en-US" sz="1500">
                        <a:effectLst/>
                      </a:endParaRPr>
                    </a:p>
                  </a:txBody>
                  <a:tcPr marL="6295" marR="6295" marT="6295" marB="6295">
                    <a:lnL>
                      <a:noFill/>
                    </a:lnL>
                    <a:lnR>
                      <a:noFill/>
                    </a:lnR>
                    <a:lnT>
                      <a:noFill/>
                    </a:lnT>
                    <a:lnB>
                      <a:noFill/>
                    </a:lnB>
                  </a:tcPr>
                </a:tc>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The learner manipulates the ways information is represented to them in the problem to find a solution. This suggests active problem solving.</a:t>
                      </a:r>
                      <a:endParaRPr lang="en-US" sz="1500">
                        <a:effectLst/>
                      </a:endParaRPr>
                    </a:p>
                  </a:txBody>
                  <a:tcPr marL="6295" marR="6295" marT="6295" marB="6295">
                    <a:lnL>
                      <a:noFill/>
                    </a:lnL>
                    <a:lnR>
                      <a:noFill/>
                    </a:lnR>
                    <a:lnT>
                      <a:noFill/>
                    </a:lnT>
                    <a:lnB>
                      <a:noFill/>
                    </a:lnB>
                  </a:tcPr>
                </a:tc>
                <a:extLst>
                  <a:ext uri="{0D108BD9-81ED-4DB2-BD59-A6C34878D82A}">
                    <a16:rowId xmlns:a16="http://schemas.microsoft.com/office/drawing/2014/main" val="3682330354"/>
                  </a:ext>
                </a:extLst>
              </a:tr>
              <a:tr h="605549">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Following Plans (FP)</a:t>
                      </a:r>
                      <a:endParaRPr lang="en-US" sz="1500">
                        <a:effectLst/>
                      </a:endParaRPr>
                    </a:p>
                  </a:txBody>
                  <a:tcPr marL="6295" marR="6295" marT="6295" marB="6295">
                    <a:lnL>
                      <a:noFill/>
                    </a:lnL>
                    <a:lnR>
                      <a:noFill/>
                    </a:lnR>
                    <a:lnT>
                      <a:noFill/>
                    </a:lnT>
                    <a:lnB>
                      <a:noFill/>
                    </a:lnB>
                  </a:tcPr>
                </a:tc>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When making a plan, learners correctly and meaningfully incorporate the strategies they selected into the plan.</a:t>
                      </a:r>
                      <a:endParaRPr lang="en-US" sz="1500">
                        <a:effectLst/>
                      </a:endParaRPr>
                    </a:p>
                  </a:txBody>
                  <a:tcPr marL="6295" marR="6295" marT="6295" marB="6295">
                    <a:lnL>
                      <a:noFill/>
                    </a:lnL>
                    <a:lnR>
                      <a:noFill/>
                    </a:lnR>
                    <a:lnT>
                      <a:noFill/>
                    </a:lnT>
                    <a:lnB>
                      <a:noFill/>
                    </a:lnB>
                  </a:tcPr>
                </a:tc>
                <a:extLst>
                  <a:ext uri="{0D108BD9-81ED-4DB2-BD59-A6C34878D82A}">
                    <a16:rowId xmlns:a16="http://schemas.microsoft.com/office/drawing/2014/main" val="2040283687"/>
                  </a:ext>
                </a:extLst>
              </a:tr>
              <a:tr h="605549">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Incorporating Information (II)</a:t>
                      </a:r>
                      <a:endParaRPr lang="en-US" sz="1500">
                        <a:effectLst/>
                      </a:endParaRPr>
                    </a:p>
                  </a:txBody>
                  <a:tcPr marL="6295" marR="6295" marT="6295" marB="6295">
                    <a:lnL>
                      <a:noFill/>
                    </a:lnL>
                    <a:lnR>
                      <a:noFill/>
                    </a:lnR>
                    <a:lnT>
                      <a:noFill/>
                    </a:lnT>
                    <a:lnB w="10097"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200" b="0" i="0" u="none" strike="noStrike">
                          <a:solidFill>
                            <a:srgbClr val="000000"/>
                          </a:solidFill>
                          <a:effectLst/>
                          <a:latin typeface="Arial" panose="020B0604020202020204" pitchFamily="34" charset="0"/>
                        </a:rPr>
                        <a:t>When making a plan, learners correctly and meaningfully incorporate information previously assembled into the plan.</a:t>
                      </a:r>
                      <a:endParaRPr lang="en-US" sz="1500" dirty="0">
                        <a:effectLst/>
                      </a:endParaRPr>
                    </a:p>
                  </a:txBody>
                  <a:tcPr marL="6295" marR="6295" marT="6295" marB="6295">
                    <a:lnL>
                      <a:noFill/>
                    </a:lnL>
                    <a:lnR>
                      <a:noFill/>
                    </a:lnR>
                    <a:lnT>
                      <a:noFill/>
                    </a:lnT>
                    <a:lnB w="100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6723825"/>
                  </a:ext>
                </a:extLst>
              </a:tr>
            </a:tbl>
          </a:graphicData>
        </a:graphic>
      </p:graphicFrame>
      <p:sp>
        <p:nvSpPr>
          <p:cNvPr id="5" name="Rectangle 1">
            <a:extLst>
              <a:ext uri="{FF2B5EF4-FFF2-40B4-BE49-F238E27FC236}">
                <a16:creationId xmlns:a16="http://schemas.microsoft.com/office/drawing/2014/main" id="{E59EA20E-F63F-4A29-7F62-A29789BE98BB}"/>
              </a:ext>
            </a:extLst>
          </p:cNvPr>
          <p:cNvSpPr>
            <a:spLocks noChangeArrowheads="1"/>
          </p:cNvSpPr>
          <p:nvPr/>
        </p:nvSpPr>
        <p:spPr bwMode="auto">
          <a:xfrm>
            <a:off x="-598091" y="1520825"/>
            <a:ext cx="1397540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596584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CDC54-B427-9540-1E79-0487EAAF1823}"/>
              </a:ext>
            </a:extLst>
          </p:cNvPr>
          <p:cNvSpPr>
            <a:spLocks noGrp="1"/>
          </p:cNvSpPr>
          <p:nvPr>
            <p:ph type="title"/>
          </p:nvPr>
        </p:nvSpPr>
        <p:spPr/>
        <p:txBody>
          <a:bodyPr/>
          <a:lstStyle/>
          <a:p>
            <a:r>
              <a:rPr lang="en-US" dirty="0"/>
              <a:t>(</a:t>
            </a:r>
            <a:r>
              <a:rPr lang="en-US" dirty="0" err="1"/>
              <a:t>Nasiar</a:t>
            </a:r>
            <a:r>
              <a:rPr lang="en-US" dirty="0"/>
              <a:t> et al., 2023)</a:t>
            </a:r>
          </a:p>
        </p:txBody>
      </p:sp>
      <p:graphicFrame>
        <p:nvGraphicFramePr>
          <p:cNvPr id="4" name="Content Placeholder 3">
            <a:extLst>
              <a:ext uri="{FF2B5EF4-FFF2-40B4-BE49-F238E27FC236}">
                <a16:creationId xmlns:a16="http://schemas.microsoft.com/office/drawing/2014/main" id="{E36259F5-E018-80AE-B072-14BAC4739EBE}"/>
              </a:ext>
            </a:extLst>
          </p:cNvPr>
          <p:cNvGraphicFramePr>
            <a:graphicFrameLocks noGrp="1"/>
          </p:cNvGraphicFramePr>
          <p:nvPr>
            <p:ph idx="1"/>
            <p:extLst>
              <p:ext uri="{D42A27DB-BD31-4B8C-83A1-F6EECF244321}">
                <p14:modId xmlns:p14="http://schemas.microsoft.com/office/powerpoint/2010/main" val="2215988789"/>
              </p:ext>
            </p:extLst>
          </p:nvPr>
        </p:nvGraphicFramePr>
        <p:xfrm>
          <a:off x="228600" y="1676400"/>
          <a:ext cx="8686800" cy="1601477"/>
        </p:xfrm>
        <a:graphic>
          <a:graphicData uri="http://schemas.openxmlformats.org/drawingml/2006/table">
            <a:tbl>
              <a:tblPr/>
              <a:tblGrid>
                <a:gridCol w="3037954">
                  <a:extLst>
                    <a:ext uri="{9D8B030D-6E8A-4147-A177-3AD203B41FA5}">
                      <a16:colId xmlns:a16="http://schemas.microsoft.com/office/drawing/2014/main" val="3843563990"/>
                    </a:ext>
                  </a:extLst>
                </a:gridCol>
                <a:gridCol w="5648846">
                  <a:extLst>
                    <a:ext uri="{9D8B030D-6E8A-4147-A177-3AD203B41FA5}">
                      <a16:colId xmlns:a16="http://schemas.microsoft.com/office/drawing/2014/main" val="2519969376"/>
                    </a:ext>
                  </a:extLst>
                </a:gridCol>
              </a:tblGrid>
              <a:tr h="463585">
                <a:tc>
                  <a:txBody>
                    <a:bodyPr/>
                    <a:lstStyle/>
                    <a:p>
                      <a:pPr rtl="0" fontAlgn="t">
                        <a:spcBef>
                          <a:spcPts val="0"/>
                        </a:spcBef>
                        <a:spcAft>
                          <a:spcPts val="0"/>
                        </a:spcAft>
                      </a:pPr>
                      <a:r>
                        <a:rPr lang="en-US" sz="1600" b="1" i="0" u="none" strike="noStrike" dirty="0">
                          <a:solidFill>
                            <a:srgbClr val="000000"/>
                          </a:solidFill>
                          <a:effectLst/>
                          <a:latin typeface="Arial" panose="020B0604020202020204" pitchFamily="34" charset="0"/>
                        </a:rPr>
                        <a:t>SRL Indicator</a:t>
                      </a:r>
                      <a:endParaRPr lang="en-US" sz="2800" dirty="0">
                        <a:effectLst/>
                      </a:endParaRPr>
                    </a:p>
                  </a:txBody>
                  <a:tcPr marL="7620" marR="7620" marT="7620" marB="7620">
                    <a:lnL>
                      <a:noFill/>
                    </a:lnL>
                    <a:lnR>
                      <a:noFill/>
                    </a:lnR>
                    <a:lnT w="10097" cap="flat" cmpd="sng" algn="ctr">
                      <a:solidFill>
                        <a:srgbClr val="000000"/>
                      </a:solidFill>
                      <a:prstDash val="solid"/>
                      <a:round/>
                      <a:headEnd type="none" w="med" len="med"/>
                      <a:tailEnd type="none" w="med" len="med"/>
                    </a:lnT>
                    <a:lnB w="10097"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600" b="1" i="0" u="none" strike="noStrike">
                          <a:solidFill>
                            <a:srgbClr val="000000"/>
                          </a:solidFill>
                          <a:effectLst/>
                          <a:latin typeface="Arial" panose="020B0604020202020204" pitchFamily="34" charset="0"/>
                        </a:rPr>
                        <a:t>Working Definition</a:t>
                      </a:r>
                      <a:endParaRPr lang="en-US" sz="2800">
                        <a:effectLst/>
                      </a:endParaRPr>
                    </a:p>
                  </a:txBody>
                  <a:tcPr marL="7620" marR="7620" marT="7620" marB="7620">
                    <a:lnL>
                      <a:noFill/>
                    </a:lnL>
                    <a:lnR>
                      <a:noFill/>
                    </a:lnR>
                    <a:lnT w="10097" cap="flat" cmpd="sng" algn="ctr">
                      <a:solidFill>
                        <a:srgbClr val="000000"/>
                      </a:solidFill>
                      <a:prstDash val="solid"/>
                      <a:round/>
                      <a:headEnd type="none" w="med" len="med"/>
                      <a:tailEnd type="none" w="med" len="med"/>
                    </a:lnT>
                    <a:lnB w="1009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4972439"/>
                  </a:ext>
                </a:extLst>
              </a:tr>
              <a:tr h="1137892">
                <a:tc>
                  <a:txBody>
                    <a:bodyPr/>
                    <a:lstStyle/>
                    <a:p>
                      <a:pPr rtl="0" fontAlgn="t">
                        <a:spcBef>
                          <a:spcPts val="0"/>
                        </a:spcBef>
                        <a:spcAft>
                          <a:spcPts val="0"/>
                        </a:spcAft>
                      </a:pPr>
                      <a:r>
                        <a:rPr lang="en-US" sz="2000" b="0" i="0" u="none" strike="noStrike">
                          <a:solidFill>
                            <a:srgbClr val="000000"/>
                          </a:solidFill>
                          <a:effectLst/>
                          <a:latin typeface="Arial" panose="020B0604020202020204" pitchFamily="34" charset="0"/>
                        </a:rPr>
                        <a:t>Strategy Augmentation (SA)</a:t>
                      </a:r>
                      <a:endParaRPr lang="en-US" sz="2800">
                        <a:effectLst/>
                      </a:endParaRPr>
                    </a:p>
                  </a:txBody>
                  <a:tcPr marL="7620" marR="7620" marT="7620" marB="7620">
                    <a:lnL>
                      <a:noFill/>
                    </a:lnL>
                    <a:lnR>
                      <a:noFill/>
                    </a:lnR>
                    <a:lnT w="10097" cap="flat" cmpd="sng" algn="ctr">
                      <a:solidFill>
                        <a:srgbClr val="000000"/>
                      </a:solidFill>
                      <a:prstDash val="solid"/>
                      <a:round/>
                      <a:headEnd type="none" w="med" len="med"/>
                      <a:tailEnd type="none" w="med" len="med"/>
                    </a:lnT>
                    <a:lnB>
                      <a:noFill/>
                    </a:lnB>
                  </a:tcPr>
                </a:tc>
                <a:tc>
                  <a:txBody>
                    <a:bodyPr/>
                    <a:lstStyle/>
                    <a:p>
                      <a:pPr rtl="0" fontAlgn="t">
                        <a:spcBef>
                          <a:spcPts val="0"/>
                        </a:spcBef>
                        <a:spcAft>
                          <a:spcPts val="0"/>
                        </a:spcAft>
                      </a:pPr>
                      <a:r>
                        <a:rPr lang="en-US" sz="2000" b="0" i="0" u="none" strike="noStrike" dirty="0">
                          <a:solidFill>
                            <a:srgbClr val="000000"/>
                          </a:solidFill>
                          <a:effectLst/>
                          <a:latin typeface="Arial" panose="020B0604020202020204" pitchFamily="34" charset="0"/>
                        </a:rPr>
                        <a:t>Selecting a strategy not in the pre-defined set offered to students and not given by the teacher to all students</a:t>
                      </a:r>
                      <a:endParaRPr lang="en-US" sz="2800" dirty="0">
                        <a:effectLst/>
                      </a:endParaRPr>
                    </a:p>
                  </a:txBody>
                  <a:tcPr marL="7620" marR="7620" marT="7620" marB="7620">
                    <a:lnL>
                      <a:noFill/>
                    </a:lnL>
                    <a:lnR>
                      <a:noFill/>
                    </a:lnR>
                    <a:lnT w="10097"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42544876"/>
                  </a:ext>
                </a:extLst>
              </a:tr>
            </a:tbl>
          </a:graphicData>
        </a:graphic>
      </p:graphicFrame>
      <p:sp>
        <p:nvSpPr>
          <p:cNvPr id="5" name="Rectangle 1">
            <a:extLst>
              <a:ext uri="{FF2B5EF4-FFF2-40B4-BE49-F238E27FC236}">
                <a16:creationId xmlns:a16="http://schemas.microsoft.com/office/drawing/2014/main" id="{443829E8-CCC1-AF71-9D95-BF4EE55C43BC}"/>
              </a:ext>
            </a:extLst>
          </p:cNvPr>
          <p:cNvSpPr>
            <a:spLocks noChangeArrowheads="1"/>
          </p:cNvSpPr>
          <p:nvPr/>
        </p:nvSpPr>
        <p:spPr bwMode="auto">
          <a:xfrm>
            <a:off x="228600" y="1675923"/>
            <a:ext cx="11647106" cy="842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97681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1C0BB-6716-0A26-8C83-091EE00664E4}"/>
              </a:ext>
            </a:extLst>
          </p:cNvPr>
          <p:cNvSpPr>
            <a:spLocks noGrp="1"/>
          </p:cNvSpPr>
          <p:nvPr>
            <p:ph type="title"/>
          </p:nvPr>
        </p:nvSpPr>
        <p:spPr/>
        <p:txBody>
          <a:bodyPr/>
          <a:lstStyle/>
          <a:p>
            <a:r>
              <a:rPr lang="en-US" dirty="0"/>
              <a:t>Messages to support SRL</a:t>
            </a:r>
          </a:p>
        </p:txBody>
      </p:sp>
      <p:sp>
        <p:nvSpPr>
          <p:cNvPr id="3" name="Content Placeholder 2">
            <a:extLst>
              <a:ext uri="{FF2B5EF4-FFF2-40B4-BE49-F238E27FC236}">
                <a16:creationId xmlns:a16="http://schemas.microsoft.com/office/drawing/2014/main" id="{0F075A56-3175-C023-DC5E-841724EDEF8F}"/>
              </a:ext>
            </a:extLst>
          </p:cNvPr>
          <p:cNvSpPr>
            <a:spLocks noGrp="1"/>
          </p:cNvSpPr>
          <p:nvPr>
            <p:ph idx="1"/>
          </p:nvPr>
        </p:nvSpPr>
        <p:spPr/>
        <p:txBody>
          <a:bodyPr/>
          <a:lstStyle/>
          <a:p>
            <a:r>
              <a:rPr lang="en-US" dirty="0"/>
              <a:t>A common approach to supporting SRL: messages to learner when student not demonstrating appropriate strategy</a:t>
            </a:r>
          </a:p>
          <a:p>
            <a:endParaRPr lang="en-US" dirty="0"/>
          </a:p>
          <a:p>
            <a:r>
              <a:rPr lang="en-US" dirty="0"/>
              <a:t>We saw examples in </a:t>
            </a:r>
            <a:r>
              <a:rPr lang="en-US" dirty="0" err="1"/>
              <a:t>Aleven’s</a:t>
            </a:r>
            <a:r>
              <a:rPr lang="en-US" dirty="0"/>
              <a:t> Help-Seeking Tutor earlier in the semester</a:t>
            </a:r>
          </a:p>
        </p:txBody>
      </p:sp>
    </p:spTree>
    <p:extLst>
      <p:ext uri="{BB962C8B-B14F-4D97-AF65-F5344CB8AC3E}">
        <p14:creationId xmlns:p14="http://schemas.microsoft.com/office/powerpoint/2010/main" val="4137146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954B46-C721-37FC-3C3E-B1EE5BAA3D61}"/>
              </a:ext>
            </a:extLst>
          </p:cNvPr>
          <p:cNvPicPr>
            <a:picLocks noChangeAspect="1"/>
          </p:cNvPicPr>
          <p:nvPr/>
        </p:nvPicPr>
        <p:blipFill>
          <a:blip r:embed="rId2"/>
          <a:stretch>
            <a:fillRect/>
          </a:stretch>
        </p:blipFill>
        <p:spPr>
          <a:xfrm>
            <a:off x="0" y="1389063"/>
            <a:ext cx="6386113" cy="4648603"/>
          </a:xfrm>
          <a:prstGeom prst="rect">
            <a:avLst/>
          </a:prstGeom>
        </p:spPr>
      </p:pic>
      <p:sp>
        <p:nvSpPr>
          <p:cNvPr id="2" name="Title 1">
            <a:extLst>
              <a:ext uri="{FF2B5EF4-FFF2-40B4-BE49-F238E27FC236}">
                <a16:creationId xmlns:a16="http://schemas.microsoft.com/office/drawing/2014/main" id="{96F7A731-C7D0-98FE-0734-6AA06143EA12}"/>
              </a:ext>
            </a:extLst>
          </p:cNvPr>
          <p:cNvSpPr>
            <a:spLocks noGrp="1"/>
          </p:cNvSpPr>
          <p:nvPr>
            <p:ph type="title"/>
          </p:nvPr>
        </p:nvSpPr>
        <p:spPr/>
        <p:txBody>
          <a:bodyPr/>
          <a:lstStyle/>
          <a:p>
            <a:r>
              <a:rPr lang="en-US" dirty="0"/>
              <a:t>Betty’s Brain (Biswas et al., 2009)</a:t>
            </a:r>
          </a:p>
        </p:txBody>
      </p:sp>
      <p:pic>
        <p:nvPicPr>
          <p:cNvPr id="5" name="Picture 4">
            <a:extLst>
              <a:ext uri="{FF2B5EF4-FFF2-40B4-BE49-F238E27FC236}">
                <a16:creationId xmlns:a16="http://schemas.microsoft.com/office/drawing/2014/main" id="{5D56D031-CBFC-CFCC-F01B-80F6EE9A6090}"/>
              </a:ext>
            </a:extLst>
          </p:cNvPr>
          <p:cNvPicPr>
            <a:picLocks noChangeAspect="1"/>
          </p:cNvPicPr>
          <p:nvPr/>
        </p:nvPicPr>
        <p:blipFill>
          <a:blip r:embed="rId3"/>
          <a:stretch>
            <a:fillRect/>
          </a:stretch>
        </p:blipFill>
        <p:spPr>
          <a:xfrm>
            <a:off x="3505200" y="1454151"/>
            <a:ext cx="5730737" cy="5326842"/>
          </a:xfrm>
          <a:prstGeom prst="rect">
            <a:avLst/>
          </a:prstGeom>
        </p:spPr>
      </p:pic>
    </p:spTree>
    <p:extLst>
      <p:ext uri="{BB962C8B-B14F-4D97-AF65-F5344CB8AC3E}">
        <p14:creationId xmlns:p14="http://schemas.microsoft.com/office/powerpoint/2010/main" val="3332466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EA07-AAB6-AB9B-53F2-6D85A4A3D3DD}"/>
              </a:ext>
            </a:extLst>
          </p:cNvPr>
          <p:cNvSpPr>
            <a:spLocks noGrp="1"/>
          </p:cNvSpPr>
          <p:nvPr>
            <p:ph type="title"/>
          </p:nvPr>
        </p:nvSpPr>
        <p:spPr/>
        <p:txBody>
          <a:bodyPr>
            <a:normAutofit/>
          </a:bodyPr>
          <a:lstStyle/>
          <a:p>
            <a:r>
              <a:rPr lang="en-US" dirty="0"/>
              <a:t>Evidence for Effectiveness</a:t>
            </a:r>
          </a:p>
        </p:txBody>
      </p:sp>
      <p:sp>
        <p:nvSpPr>
          <p:cNvPr id="3" name="Content Placeholder 2">
            <a:extLst>
              <a:ext uri="{FF2B5EF4-FFF2-40B4-BE49-F238E27FC236}">
                <a16:creationId xmlns:a16="http://schemas.microsoft.com/office/drawing/2014/main" id="{D8F4E72B-DE52-C975-5FC6-6BCA9318685D}"/>
              </a:ext>
            </a:extLst>
          </p:cNvPr>
          <p:cNvSpPr>
            <a:spLocks noGrp="1"/>
          </p:cNvSpPr>
          <p:nvPr>
            <p:ph idx="1"/>
          </p:nvPr>
        </p:nvSpPr>
        <p:spPr/>
        <p:txBody>
          <a:bodyPr/>
          <a:lstStyle/>
          <a:p>
            <a:r>
              <a:rPr lang="en-US" dirty="0"/>
              <a:t>Betty’s Brain generally effective (</a:t>
            </a:r>
            <a:r>
              <a:rPr lang="en-US" dirty="0" err="1"/>
              <a:t>Segedy</a:t>
            </a:r>
            <a:r>
              <a:rPr lang="en-US" dirty="0"/>
              <a:t> et al., 2013)</a:t>
            </a:r>
          </a:p>
          <a:p>
            <a:r>
              <a:rPr lang="en-US" dirty="0"/>
              <a:t>Hints that support debugging and assessment by students particularly associated with learning gains (Munshi et al., 2022)</a:t>
            </a:r>
          </a:p>
        </p:txBody>
      </p:sp>
    </p:spTree>
    <p:extLst>
      <p:ext uri="{BB962C8B-B14F-4D97-AF65-F5344CB8AC3E}">
        <p14:creationId xmlns:p14="http://schemas.microsoft.com/office/powerpoint/2010/main" val="3444803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3BE0-EF76-B973-D159-AD6C57F8309D}"/>
              </a:ext>
            </a:extLst>
          </p:cNvPr>
          <p:cNvSpPr>
            <a:spLocks noGrp="1"/>
          </p:cNvSpPr>
          <p:nvPr>
            <p:ph type="title"/>
          </p:nvPr>
        </p:nvSpPr>
        <p:spPr/>
        <p:txBody>
          <a:bodyPr>
            <a:normAutofit fontScale="90000"/>
          </a:bodyPr>
          <a:lstStyle/>
          <a:p>
            <a:r>
              <a:rPr lang="en-US" dirty="0" err="1"/>
              <a:t>CSMLearn</a:t>
            </a:r>
            <a:r>
              <a:rPr lang="en-US" dirty="0"/>
              <a:t>: SRL Support given by Instructional Coach</a:t>
            </a:r>
          </a:p>
        </p:txBody>
      </p:sp>
      <p:sp>
        <p:nvSpPr>
          <p:cNvPr id="3" name="Content Placeholder 2">
            <a:extLst>
              <a:ext uri="{FF2B5EF4-FFF2-40B4-BE49-F238E27FC236}">
                <a16:creationId xmlns:a16="http://schemas.microsoft.com/office/drawing/2014/main" id="{BFCEDB5E-0ED7-8AFF-40C4-9889E042061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1CE234D-EBD2-5ED9-5692-6A19BB2BE1E9}"/>
              </a:ext>
            </a:extLst>
          </p:cNvPr>
          <p:cNvPicPr>
            <a:picLocks noChangeAspect="1"/>
          </p:cNvPicPr>
          <p:nvPr/>
        </p:nvPicPr>
        <p:blipFill>
          <a:blip r:embed="rId2"/>
          <a:stretch>
            <a:fillRect/>
          </a:stretch>
        </p:blipFill>
        <p:spPr>
          <a:xfrm>
            <a:off x="95622" y="1905000"/>
            <a:ext cx="8952755" cy="3048000"/>
          </a:xfrm>
          <a:prstGeom prst="rect">
            <a:avLst/>
          </a:prstGeom>
        </p:spPr>
      </p:pic>
    </p:spTree>
    <p:extLst>
      <p:ext uri="{BB962C8B-B14F-4D97-AF65-F5344CB8AC3E}">
        <p14:creationId xmlns:p14="http://schemas.microsoft.com/office/powerpoint/2010/main" val="4268495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F0A01-2197-892B-96FC-5E650EFF8EC3}"/>
              </a:ext>
            </a:extLst>
          </p:cNvPr>
          <p:cNvSpPr>
            <a:spLocks noGrp="1"/>
          </p:cNvSpPr>
          <p:nvPr>
            <p:ph type="title"/>
          </p:nvPr>
        </p:nvSpPr>
        <p:spPr/>
        <p:txBody>
          <a:bodyPr>
            <a:normAutofit fontScale="90000"/>
          </a:bodyPr>
          <a:lstStyle/>
          <a:p>
            <a:r>
              <a:rPr lang="en-US" dirty="0"/>
              <a:t>Concern (</a:t>
            </a:r>
            <a:r>
              <a:rPr lang="en-US" dirty="0" err="1"/>
              <a:t>Ocumpaugh</a:t>
            </a:r>
            <a:r>
              <a:rPr lang="en-US" dirty="0"/>
              <a:t> et al., in press)</a:t>
            </a:r>
          </a:p>
        </p:txBody>
      </p:sp>
      <p:sp>
        <p:nvSpPr>
          <p:cNvPr id="3" name="Content Placeholder 2">
            <a:extLst>
              <a:ext uri="{FF2B5EF4-FFF2-40B4-BE49-F238E27FC236}">
                <a16:creationId xmlns:a16="http://schemas.microsoft.com/office/drawing/2014/main" id="{D96A33A6-F6CD-8629-5335-2E969201F8B7}"/>
              </a:ext>
            </a:extLst>
          </p:cNvPr>
          <p:cNvSpPr>
            <a:spLocks noGrp="1"/>
          </p:cNvSpPr>
          <p:nvPr>
            <p:ph idx="1"/>
          </p:nvPr>
        </p:nvSpPr>
        <p:spPr/>
        <p:txBody>
          <a:bodyPr/>
          <a:lstStyle/>
          <a:p>
            <a:r>
              <a:rPr lang="en-US" dirty="0"/>
              <a:t>SRL messages often focus on what the student can’t do (deficits) rather than focusing on what the student </a:t>
            </a:r>
            <a:r>
              <a:rPr lang="en-US" i="1" dirty="0"/>
              <a:t>can</a:t>
            </a:r>
            <a:r>
              <a:rPr lang="en-US" dirty="0"/>
              <a:t> do (assets)</a:t>
            </a:r>
          </a:p>
          <a:p>
            <a:endParaRPr lang="en-US" dirty="0"/>
          </a:p>
          <a:p>
            <a:r>
              <a:rPr lang="en-US" dirty="0"/>
              <a:t>Work underway to frame SRL messages in terms of what students have already demonstrated they can do in some situations (</a:t>
            </a:r>
            <a:r>
              <a:rPr lang="en-US" dirty="0" err="1"/>
              <a:t>Nasiar</a:t>
            </a:r>
            <a:r>
              <a:rPr lang="en-US" dirty="0"/>
              <a:t> et al., in progress)</a:t>
            </a:r>
          </a:p>
        </p:txBody>
      </p:sp>
    </p:spTree>
    <p:extLst>
      <p:ext uri="{BB962C8B-B14F-4D97-AF65-F5344CB8AC3E}">
        <p14:creationId xmlns:p14="http://schemas.microsoft.com/office/powerpoint/2010/main" val="88466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1E4F-0D3E-18D0-212D-07BBE797B41A}"/>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EA0E96D8-1631-2B8D-EACB-FAE5C1900329}"/>
              </a:ext>
            </a:extLst>
          </p:cNvPr>
          <p:cNvSpPr>
            <a:spLocks noGrp="1"/>
          </p:cNvSpPr>
          <p:nvPr>
            <p:ph idx="1"/>
          </p:nvPr>
        </p:nvSpPr>
        <p:spPr/>
        <p:txBody>
          <a:bodyPr>
            <a:normAutofit/>
          </a:bodyPr>
          <a:lstStyle/>
          <a:p>
            <a:r>
              <a:rPr lang="en-US" dirty="0"/>
              <a:t>SRL depends on meta-cognition</a:t>
            </a:r>
          </a:p>
          <a:p>
            <a:r>
              <a:rPr lang="en-US" dirty="0"/>
              <a:t>Specific SRL behaviors can be positive and can be scaffolded</a:t>
            </a:r>
          </a:p>
          <a:p>
            <a:r>
              <a:rPr lang="en-US" dirty="0"/>
              <a:t>Self-explanation: scaffolding approaches and effectiveness well-established</a:t>
            </a:r>
          </a:p>
          <a:p>
            <a:r>
              <a:rPr lang="en-US" dirty="0"/>
              <a:t>Positive examples for other SRL behaviors, but considerable work remains to understand, detect, and fully leverage</a:t>
            </a:r>
          </a:p>
        </p:txBody>
      </p:sp>
    </p:spTree>
    <p:extLst>
      <p:ext uri="{BB962C8B-B14F-4D97-AF65-F5344CB8AC3E}">
        <p14:creationId xmlns:p14="http://schemas.microsoft.com/office/powerpoint/2010/main" val="2088755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5B76D-2C1F-52E6-93A8-49F0937745EA}"/>
              </a:ext>
            </a:extLst>
          </p:cNvPr>
          <p:cNvSpPr>
            <a:spLocks noGrp="1"/>
          </p:cNvSpPr>
          <p:nvPr>
            <p:ph type="title"/>
          </p:nvPr>
        </p:nvSpPr>
        <p:spPr/>
        <p:txBody>
          <a:bodyPr/>
          <a:lstStyle/>
          <a:p>
            <a:r>
              <a:rPr lang="en-US" dirty="0"/>
              <a:t>Next video: engagement</a:t>
            </a:r>
          </a:p>
        </p:txBody>
      </p:sp>
      <p:sp>
        <p:nvSpPr>
          <p:cNvPr id="3" name="Content Placeholder 2">
            <a:extLst>
              <a:ext uri="{FF2B5EF4-FFF2-40B4-BE49-F238E27FC236}">
                <a16:creationId xmlns:a16="http://schemas.microsoft.com/office/drawing/2014/main" id="{6ADAAA89-C4C3-34E2-BD0C-B8EA5DD6223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39026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2453</TotalTime>
  <Words>1339</Words>
  <Application>Microsoft Office PowerPoint</Application>
  <PresentationFormat>On-screen Show (4:3)</PresentationFormat>
  <Paragraphs>157</Paragraphs>
  <Slides>41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Adaptive Learning Systems</vt:lpstr>
      <vt:lpstr>Welcome!</vt:lpstr>
      <vt:lpstr>Within SRL, Adaptive Learning Systems</vt:lpstr>
      <vt:lpstr>Within SRL, Adaptive Learning Systems</vt:lpstr>
      <vt:lpstr>BTW, MetaTutor: Also Self-Report of Planning, Strategies</vt:lpstr>
      <vt:lpstr>Core SRL behavior: Self-Explanation</vt:lpstr>
      <vt:lpstr>Self-Explanation</vt:lpstr>
      <vt:lpstr>Self-Explanation</vt:lpstr>
      <vt:lpstr>Qualities of Good Self-Explanation (Chi et al., 1989; Chi &amp; VanLehn, 1991)</vt:lpstr>
      <vt:lpstr>Qualities of Good Self-Explanation (Renkl, 1997)</vt:lpstr>
      <vt:lpstr>Qualities of Bad Self-Explanation (Chi et al., 1989; Renkl, 1997)</vt:lpstr>
      <vt:lpstr>Why is self-explanation beneficial?</vt:lpstr>
      <vt:lpstr>Why is self-explanation beneficial?</vt:lpstr>
      <vt:lpstr>Why is self-explanation beneficial?</vt:lpstr>
      <vt:lpstr>Why is self-explanation beneficial?</vt:lpstr>
      <vt:lpstr>Interactive scaffolds for  self-explanation</vt:lpstr>
      <vt:lpstr>Conati &amp; VanLehn, 2000</vt:lpstr>
      <vt:lpstr>Conati &amp; VanLehn, 2000</vt:lpstr>
      <vt:lpstr>Conati &amp; VanLehn, 2000</vt:lpstr>
      <vt:lpstr>Conati &amp; VanLehn, 2000</vt:lpstr>
      <vt:lpstr>Richey et al. (2019)</vt:lpstr>
      <vt:lpstr>Self-explanation in natural language</vt:lpstr>
      <vt:lpstr>A range of other metacognitive strategies/skills</vt:lpstr>
      <vt:lpstr>Winne’s Models of SRL: COPES</vt:lpstr>
      <vt:lpstr>Winne &amp; Hadwin (1998):  Four Phases</vt:lpstr>
      <vt:lpstr>Winne &amp; Hadwin (1998):  Four Phases</vt:lpstr>
      <vt:lpstr>Winne &amp; Hadwin (1998):  Four Phases</vt:lpstr>
      <vt:lpstr>Winne &amp; Hadwin (1998):  Four Phases</vt:lpstr>
      <vt:lpstr>CueThink:  Built on Winne &amp; Hadwin Model</vt:lpstr>
      <vt:lpstr>PowerPoint Presentation</vt:lpstr>
      <vt:lpstr>Winne’s Models of SRL: SMART (Winne, 2000)</vt:lpstr>
      <vt:lpstr>(Zhang et al., 2022)</vt:lpstr>
      <vt:lpstr>(Nasiar et al., 2023)</vt:lpstr>
      <vt:lpstr>Messages to support SRL</vt:lpstr>
      <vt:lpstr>Betty’s Brain (Biswas et al., 2009)</vt:lpstr>
      <vt:lpstr>Evidence for Effectiveness</vt:lpstr>
      <vt:lpstr>CSMLearn: SRL Support given by Instructional Coach</vt:lpstr>
      <vt:lpstr>Concern (Ocumpaugh et al., in press)</vt:lpstr>
      <vt:lpstr>Key take-aways</vt:lpstr>
      <vt:lpstr>Next video: engagement</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907</cp:revision>
  <dcterms:created xsi:type="dcterms:W3CDTF">2010-01-07T20:34:12Z</dcterms:created>
  <dcterms:modified xsi:type="dcterms:W3CDTF">2023-09-27T11:22:06Z</dcterms:modified>
</cp:coreProperties>
</file>