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413" r:id="rId3"/>
    <p:sldId id="1014" r:id="rId4"/>
    <p:sldId id="813" r:id="rId5"/>
    <p:sldId id="814" r:id="rId6"/>
    <p:sldId id="1015" r:id="rId7"/>
    <p:sldId id="820" r:id="rId8"/>
    <p:sldId id="821" r:id="rId9"/>
    <p:sldId id="822" r:id="rId10"/>
    <p:sldId id="1016" r:id="rId11"/>
    <p:sldId id="1018" r:id="rId12"/>
    <p:sldId id="1019" r:id="rId13"/>
    <p:sldId id="1020" r:id="rId14"/>
    <p:sldId id="1021" r:id="rId15"/>
    <p:sldId id="1022" r:id="rId16"/>
    <p:sldId id="1023" r:id="rId17"/>
    <p:sldId id="833" r:id="rId18"/>
    <p:sldId id="1024" r:id="rId19"/>
    <p:sldId id="1025" r:id="rId20"/>
    <p:sldId id="1026" r:id="rId21"/>
    <p:sldId id="853" r:id="rId22"/>
    <p:sldId id="854" r:id="rId23"/>
    <p:sldId id="1028" r:id="rId24"/>
    <p:sldId id="843" r:id="rId25"/>
    <p:sldId id="844" r:id="rId26"/>
    <p:sldId id="848" r:id="rId27"/>
    <p:sldId id="849" r:id="rId28"/>
    <p:sldId id="869" r:id="rId29"/>
    <p:sldId id="850" r:id="rId30"/>
    <p:sldId id="851" r:id="rId31"/>
    <p:sldId id="852" r:id="rId32"/>
    <p:sldId id="870" r:id="rId33"/>
    <p:sldId id="1029" r:id="rId34"/>
    <p:sldId id="861" r:id="rId35"/>
    <p:sldId id="1030" r:id="rId36"/>
    <p:sldId id="864" r:id="rId37"/>
    <p:sldId id="866" r:id="rId38"/>
    <p:sldId id="785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1014"/>
            <p14:sldId id="813"/>
            <p14:sldId id="814"/>
            <p14:sldId id="1015"/>
            <p14:sldId id="820"/>
            <p14:sldId id="821"/>
            <p14:sldId id="822"/>
            <p14:sldId id="1016"/>
            <p14:sldId id="1018"/>
            <p14:sldId id="1019"/>
            <p14:sldId id="1020"/>
            <p14:sldId id="1021"/>
            <p14:sldId id="1022"/>
            <p14:sldId id="1023"/>
            <p14:sldId id="833"/>
            <p14:sldId id="1024"/>
            <p14:sldId id="1025"/>
            <p14:sldId id="1026"/>
            <p14:sldId id="853"/>
            <p14:sldId id="854"/>
            <p14:sldId id="1028"/>
            <p14:sldId id="843"/>
            <p14:sldId id="844"/>
            <p14:sldId id="848"/>
            <p14:sldId id="849"/>
            <p14:sldId id="869"/>
            <p14:sldId id="850"/>
            <p14:sldId id="851"/>
            <p14:sldId id="852"/>
            <p14:sldId id="870"/>
            <p14:sldId id="1029"/>
            <p14:sldId id="861"/>
            <p14:sldId id="1030"/>
            <p14:sldId id="864"/>
            <p14:sldId id="866"/>
            <p14:sldId id="78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0" autoAdjust="0"/>
    <p:restoredTop sz="90686" autoAdjust="0"/>
  </p:normalViewPr>
  <p:slideViewPr>
    <p:cSldViewPr>
      <p:cViewPr varScale="1">
        <p:scale>
          <a:sx n="77" d="100"/>
          <a:sy n="77" d="100"/>
        </p:scale>
        <p:origin x="9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abel-generator.herokuapp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 third of this week’s 3 video lectures</a:t>
            </a:r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32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  <a:p>
            <a:r>
              <a:rPr lang="en-US" dirty="0"/>
              <a:t>Then adapted to the purpose </a:t>
            </a:r>
            <a:r>
              <a:rPr lang="en-US"/>
              <a:t>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  <a:p>
            <a:r>
              <a:rPr lang="en-US" dirty="0"/>
              <a:t>Then adapted to the purpose of learning</a:t>
            </a:r>
          </a:p>
          <a:p>
            <a:endParaRPr lang="en-US" dirty="0"/>
          </a:p>
          <a:p>
            <a:r>
              <a:rPr lang="en-US" dirty="0"/>
              <a:t>Automated Essay Scoring</a:t>
            </a:r>
          </a:p>
        </p:txBody>
      </p:sp>
    </p:spTree>
    <p:extLst>
      <p:ext uri="{BB962C8B-B14F-4D97-AF65-F5344CB8AC3E}">
        <p14:creationId xmlns:p14="http://schemas.microsoft.com/office/powerpoint/2010/main" val="1467152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Essay Scoring (AES)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Technology that can take a student essay and score it </a:t>
            </a:r>
          </a:p>
          <a:p>
            <a:pPr lvl="1"/>
            <a:r>
              <a:rPr lang="en-US" dirty="0"/>
              <a:t>Either overall</a:t>
            </a:r>
          </a:p>
          <a:p>
            <a:pPr lvl="1"/>
            <a:r>
              <a:rPr lang="en-US" dirty="0"/>
              <a:t>Or in terms of several dimensions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Sometimes AES technologies can be leveraged to also provide detailed feedback</a:t>
            </a:r>
          </a:p>
        </p:txBody>
      </p:sp>
    </p:spTree>
    <p:extLst>
      <p:ext uri="{BB962C8B-B14F-4D97-AF65-F5344CB8AC3E}">
        <p14:creationId xmlns:p14="http://schemas.microsoft.com/office/powerpoint/2010/main" val="204485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Essay Scoring (AES)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Rus et al chapter goes into a lot of detail about the (pre-LLM) technology used in this</a:t>
            </a:r>
          </a:p>
          <a:p>
            <a:endParaRPr lang="en-US" dirty="0"/>
          </a:p>
          <a:p>
            <a:r>
              <a:rPr lang="en-US" dirty="0"/>
              <a:t>I will only skim the surface of the technology, since this class focuses more on </a:t>
            </a:r>
            <a:r>
              <a:rPr lang="en-US" i="1" dirty="0"/>
              <a:t>adaptive learning</a:t>
            </a:r>
            <a:r>
              <a:rPr lang="en-US" dirty="0"/>
              <a:t> than </a:t>
            </a:r>
            <a:r>
              <a:rPr lang="en-US" i="1" dirty="0"/>
              <a:t>student modeling</a:t>
            </a:r>
          </a:p>
          <a:p>
            <a:pPr lvl="1"/>
            <a:r>
              <a:rPr lang="en-US" dirty="0"/>
              <a:t>The technologies underlying AES gets a couple sessions in 6191 but it really could/should be a class all on its own</a:t>
            </a:r>
          </a:p>
        </p:txBody>
      </p:sp>
    </p:spTree>
    <p:extLst>
      <p:ext uri="{BB962C8B-B14F-4D97-AF65-F5344CB8AC3E}">
        <p14:creationId xmlns:p14="http://schemas.microsoft.com/office/powerpoint/2010/main" val="281551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Represent words</a:t>
            </a:r>
          </a:p>
          <a:p>
            <a:pPr lvl="1"/>
            <a:r>
              <a:rPr lang="en-US" dirty="0"/>
              <a:t>Early version: is it the same words, perhaps with spell-checking and stemming</a:t>
            </a:r>
          </a:p>
          <a:p>
            <a:pPr lvl="1"/>
            <a:r>
              <a:rPr lang="en-US" dirty="0"/>
              <a:t>Later versions: human semantic tagging, latent semantic analysis (represent meanings of words as a simplified matrix)</a:t>
            </a:r>
          </a:p>
          <a:p>
            <a:pPr lvl="1"/>
            <a:r>
              <a:rPr lang="en-US" dirty="0"/>
              <a:t>Still later versions: machine-learned words-to-vectors (literally Word2Vec, but other tech too)</a:t>
            </a:r>
          </a:p>
          <a:p>
            <a:pPr lvl="1"/>
            <a:r>
              <a:rPr lang="en-US" dirty="0"/>
              <a:t>Most recent versions: neural network representations of words</a:t>
            </a:r>
          </a:p>
        </p:txBody>
      </p:sp>
    </p:spTree>
    <p:extLst>
      <p:ext uri="{BB962C8B-B14F-4D97-AF65-F5344CB8AC3E}">
        <p14:creationId xmlns:p14="http://schemas.microsoft.com/office/powerpoint/2010/main" val="2494370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Represent relationships between words</a:t>
            </a:r>
          </a:p>
          <a:p>
            <a:pPr lvl="1"/>
            <a:r>
              <a:rPr lang="en-US" dirty="0"/>
              <a:t>Early version: “bag of words”</a:t>
            </a:r>
          </a:p>
          <a:p>
            <a:pPr lvl="1"/>
            <a:r>
              <a:rPr lang="en-US" dirty="0"/>
              <a:t>Later versions: rule-based grammar parsing</a:t>
            </a:r>
          </a:p>
          <a:p>
            <a:pPr lvl="1"/>
            <a:r>
              <a:rPr lang="en-US" dirty="0"/>
              <a:t>Most recent versions: neural network representations of text of arbitrary length</a:t>
            </a:r>
          </a:p>
        </p:txBody>
      </p:sp>
    </p:spTree>
    <p:extLst>
      <p:ext uri="{BB962C8B-B14F-4D97-AF65-F5344CB8AC3E}">
        <p14:creationId xmlns:p14="http://schemas.microsoft.com/office/powerpoint/2010/main" val="304149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trend of going from interpretable representations to uninterpretable representations</a:t>
            </a:r>
          </a:p>
          <a:p>
            <a:r>
              <a:rPr lang="en-US" dirty="0"/>
              <a:t>Steadily better fit to data</a:t>
            </a:r>
          </a:p>
          <a:p>
            <a:r>
              <a:rPr lang="en-US" dirty="0"/>
              <a:t>More “weird” behavior (we’ll get to this in a minute)</a:t>
            </a:r>
          </a:p>
        </p:txBody>
      </p:sp>
    </p:spTree>
    <p:extLst>
      <p:ext uri="{BB962C8B-B14F-4D97-AF65-F5344CB8AC3E}">
        <p14:creationId xmlns:p14="http://schemas.microsoft.com/office/powerpoint/2010/main" val="58504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Large Language Models and </a:t>
            </a:r>
            <a:br>
              <a:rPr lang="en-US" dirty="0"/>
            </a:br>
            <a:r>
              <a:rPr lang="en-US" dirty="0"/>
              <a:t>Why They are Cool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Recently: extensive use of large language models, neural network representations developed on massive amounts of Internet data</a:t>
            </a:r>
          </a:p>
          <a:p>
            <a:endParaRPr lang="en-US" dirty="0"/>
          </a:p>
          <a:p>
            <a:r>
              <a:rPr lang="en-US" dirty="0"/>
              <a:t>Hugely expensive to build</a:t>
            </a:r>
          </a:p>
          <a:p>
            <a:r>
              <a:rPr lang="en-US" dirty="0"/>
              <a:t>Make it possible to train new models with a lot less training examples</a:t>
            </a:r>
          </a:p>
        </p:txBody>
      </p:sp>
    </p:spTree>
    <p:extLst>
      <p:ext uri="{BB962C8B-B14F-4D97-AF65-F5344CB8AC3E}">
        <p14:creationId xmlns:p14="http://schemas.microsoft.com/office/powerpoint/2010/main" val="431953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Large Language Models and </a:t>
            </a:r>
            <a:br>
              <a:rPr lang="en-US" dirty="0"/>
            </a:br>
            <a:r>
              <a:rPr lang="en-US" dirty="0"/>
              <a:t>Why They are Cool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other words: whereas before you might have needed thousands of examples of high-grade and low-grade essays to create an automated essay scoring model for a specific prompt with high quality</a:t>
            </a:r>
          </a:p>
          <a:p>
            <a:endParaRPr lang="en-US" dirty="0"/>
          </a:p>
          <a:p>
            <a:r>
              <a:rPr lang="en-US" dirty="0"/>
              <a:t>Now it may be possible to do so with a much smaller number of examples</a:t>
            </a:r>
          </a:p>
          <a:p>
            <a:endParaRPr lang="en-US" dirty="0"/>
          </a:p>
          <a:p>
            <a:r>
              <a:rPr lang="en-US" dirty="0"/>
              <a:t>Or even ZERO examples, just a well-designed prompt</a:t>
            </a:r>
          </a:p>
        </p:txBody>
      </p:sp>
    </p:spTree>
    <p:extLst>
      <p:ext uri="{BB962C8B-B14F-4D97-AF65-F5344CB8AC3E}">
        <p14:creationId xmlns:p14="http://schemas.microsoft.com/office/powerpoint/2010/main" val="168933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DDE6C-32B4-2AE2-9038-6D29EF26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“Weird”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6CD9E-E307-8547-359E-23025B11A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Automated essay scoring has always had the problem that, while it can usually replicate human judgment </a:t>
            </a:r>
            <a:r>
              <a:rPr lang="en-US" i="1" dirty="0"/>
              <a:t>overall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gets different cases wrong than people</a:t>
            </a:r>
          </a:p>
          <a:p>
            <a:endParaRPr lang="en-US" dirty="0"/>
          </a:p>
          <a:p>
            <a:r>
              <a:rPr lang="en-US" dirty="0"/>
              <a:t>People typically fail to be able to grade edge cases</a:t>
            </a:r>
          </a:p>
          <a:p>
            <a:r>
              <a:rPr lang="en-US" dirty="0"/>
              <a:t>Automated scoring sometimes gives good grades to visibly “way out of bounds” solutions</a:t>
            </a:r>
          </a:p>
          <a:p>
            <a:pPr lvl="1"/>
            <a:r>
              <a:rPr lang="en-US" dirty="0"/>
              <a:t>There is a cottage industry of critics who understand the algorithms and are good at getting the algorithms to fail in embarrassing ways</a:t>
            </a:r>
          </a:p>
        </p:txBody>
      </p:sp>
    </p:spTree>
    <p:extLst>
      <p:ext uri="{BB962C8B-B14F-4D97-AF65-F5344CB8AC3E}">
        <p14:creationId xmlns:p14="http://schemas.microsoft.com/office/powerpoint/2010/main" val="486032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845197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https://babel-generator.herokuapp.com/</a:t>
            </a:r>
            <a:endParaRPr lang="en-US" dirty="0"/>
          </a:p>
          <a:p>
            <a:endParaRPr lang="en-US" dirty="0"/>
          </a:p>
          <a:p>
            <a:r>
              <a:rPr lang="en-US" dirty="0"/>
              <a:t>Tool designed to generate essays that are gibberish but perform well on e-rater, a popular AES tool at the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2445570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331B-19AB-A5B4-50C5-7DA866A8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7E14-0B91-A941-6F97-500A6A057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987A0-959C-79C1-FBFF-D8CF85CA1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" y="274638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617F69-3CB3-F67F-D09E-2C35836D473E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249535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4569-3806-6E84-617B-C9F5DFAA4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CAD1F-1AEB-F39E-3D25-2D3F0C0EE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BBA94-D3B6-DCCB-2D94-3481EC8C5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9A50E-D3FD-ABDE-0505-7301A5856D20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1124288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D490-F57E-6E2B-4C79-702BE002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DBB66-12EF-063F-AF22-F77F89199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48293-F154-A0B8-4B7E-39337C8C0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D541D-C74F-B827-2B26-7A51EF0C3626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611924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F8A0-FF11-FD49-5B52-FB45A7142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653F8-72AF-F64E-C340-16AA8D3BF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91678D-2283-CBCC-10B3-4F4E8E271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462849-612C-FF37-F1FE-A79F2285081B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1522785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examples can be found at the link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256829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87B4-1D2E-22D4-6708-CAA2BBEF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2CA6D-2E85-EB69-D35E-6C0AA63C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order to design this critique, Perelman used </a:t>
            </a:r>
          </a:p>
          <a:p>
            <a:pPr lvl="1"/>
            <a:r>
              <a:rPr lang="en-US" dirty="0"/>
              <a:t>Detailed published papers on how e-rater works</a:t>
            </a:r>
          </a:p>
          <a:p>
            <a:pPr lvl="1"/>
            <a:r>
              <a:rPr lang="en-US" dirty="0"/>
              <a:t>A web interface for being able to try out essays on e-rater and get results back</a:t>
            </a:r>
          </a:p>
          <a:p>
            <a:pPr lvl="1"/>
            <a:endParaRPr lang="en-US" dirty="0"/>
          </a:p>
          <a:p>
            <a:r>
              <a:rPr lang="en-US" dirty="0"/>
              <a:t>Anecdotal reports of Perelman submitting hundreds of essays in order to converge to a tool that made e-rater look awful</a:t>
            </a:r>
          </a:p>
        </p:txBody>
      </p:sp>
    </p:spTree>
    <p:extLst>
      <p:ext uri="{BB962C8B-B14F-4D97-AF65-F5344CB8AC3E}">
        <p14:creationId xmlns:p14="http://schemas.microsoft.com/office/powerpoint/2010/main" val="2073931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87B4-1D2E-22D4-6708-CAA2BBEF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2CA6D-2E85-EB69-D35E-6C0AA63C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time, Perelman was trying (and eventually succeeding) in commercializing a tool to teach students to write, PEG/MI Write</a:t>
            </a:r>
          </a:p>
          <a:p>
            <a:endParaRPr lang="en-US" dirty="0"/>
          </a:p>
          <a:p>
            <a:r>
              <a:rPr lang="en-US" dirty="0"/>
              <a:t>A tool competing with an e-rater based system also available commercially</a:t>
            </a:r>
          </a:p>
        </p:txBody>
      </p:sp>
    </p:spTree>
    <p:extLst>
      <p:ext uri="{BB962C8B-B14F-4D97-AF65-F5344CB8AC3E}">
        <p14:creationId xmlns:p14="http://schemas.microsoft.com/office/powerpoint/2010/main" val="376825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3740-6424-8A7A-F3E3-1B1E94BA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Are LLMs equally vulnerable?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8C17E-771B-64AE-389D-79C13995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They don’t make the same mistakes as earlier generation system</a:t>
            </a:r>
          </a:p>
          <a:p>
            <a:pPr lvl="1"/>
            <a:r>
              <a:rPr lang="en-US" dirty="0"/>
              <a:t>Because they have more of a sense of what words/topics go together across sentences, they are better at catching the types of problems in the previous example</a:t>
            </a:r>
          </a:p>
          <a:p>
            <a:endParaRPr lang="en-US" i="1" dirty="0"/>
          </a:p>
          <a:p>
            <a:r>
              <a:rPr lang="en-US" dirty="0"/>
              <a:t>They still make mistakes, but they are getting better all the time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30648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1292-7DA5-0388-C50E-0C6715B2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11C47-E59B-C02E-0E75-5C663066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Essay Scoring </a:t>
            </a:r>
          </a:p>
          <a:p>
            <a:r>
              <a:rPr lang="en-US" dirty="0"/>
              <a:t>To</a:t>
            </a:r>
          </a:p>
          <a:p>
            <a:r>
              <a:rPr lang="en-US" dirty="0"/>
              <a:t>Automated Writing Support</a:t>
            </a:r>
          </a:p>
        </p:txBody>
      </p:sp>
    </p:spTree>
    <p:extLst>
      <p:ext uri="{BB962C8B-B14F-4D97-AF65-F5344CB8AC3E}">
        <p14:creationId xmlns:p14="http://schemas.microsoft.com/office/powerpoint/2010/main" val="462272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0B60-CA89-4A94-4816-B35AAFDD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Several Systems that Provide Feedback/Support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C3D1C-B3D4-149A-D0C5-ACD01319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14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Pal </a:t>
            </a:r>
            <a:br>
              <a:rPr lang="en-US" dirty="0"/>
            </a:br>
            <a:r>
              <a:rPr lang="en-US" dirty="0"/>
              <a:t>(Roscoe &amp; McNamara, 2013;</a:t>
            </a:r>
            <a:br>
              <a:rPr lang="en-US" dirty="0"/>
            </a:br>
            <a:r>
              <a:rPr lang="en-US" dirty="0"/>
              <a:t>Crossley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/>
          <a:lstStyle/>
          <a:p>
            <a:r>
              <a:rPr lang="en-US" dirty="0"/>
              <a:t>Legitimacy</a:t>
            </a:r>
          </a:p>
          <a:p>
            <a:pPr lvl="1"/>
            <a:r>
              <a:rPr lang="en-US" dirty="0"/>
              <a:t>Non-words</a:t>
            </a:r>
          </a:p>
          <a:p>
            <a:r>
              <a:rPr lang="en-US" dirty="0"/>
              <a:t>Length</a:t>
            </a:r>
          </a:p>
          <a:p>
            <a:r>
              <a:rPr lang="en-US" dirty="0"/>
              <a:t>Relevance</a:t>
            </a:r>
          </a:p>
          <a:p>
            <a:pPr lvl="1"/>
            <a:r>
              <a:rPr lang="en-US" dirty="0"/>
              <a:t>Presence of key words</a:t>
            </a:r>
          </a:p>
          <a:p>
            <a:r>
              <a:rPr lang="en-US" dirty="0"/>
              <a:t>Structure</a:t>
            </a:r>
          </a:p>
          <a:p>
            <a:pPr lvl="1"/>
            <a:r>
              <a:rPr lang="en-US" dirty="0"/>
              <a:t>Number of paragraphs</a:t>
            </a:r>
          </a:p>
        </p:txBody>
      </p:sp>
    </p:spTree>
    <p:extLst>
      <p:ext uri="{BB962C8B-B14F-4D97-AF65-F5344CB8AC3E}">
        <p14:creationId xmlns:p14="http://schemas.microsoft.com/office/powerpoint/2010/main" val="452981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PEG (Perelman,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Usage (Grammar Errors)</a:t>
            </a:r>
          </a:p>
          <a:p>
            <a:pPr lvl="1"/>
            <a:r>
              <a:rPr lang="en-US" dirty="0"/>
              <a:t>Articles</a:t>
            </a:r>
          </a:p>
          <a:p>
            <a:pPr lvl="1"/>
            <a:r>
              <a:rPr lang="en-US" dirty="0"/>
              <a:t>Commonly confused words</a:t>
            </a:r>
          </a:p>
          <a:p>
            <a:pPr lvl="1"/>
            <a:r>
              <a:rPr lang="en-US" dirty="0"/>
              <a:t>Preposition errors</a:t>
            </a:r>
          </a:p>
          <a:p>
            <a:r>
              <a:rPr lang="en-US" dirty="0"/>
              <a:t>Organization &amp; Development</a:t>
            </a:r>
          </a:p>
          <a:p>
            <a:pPr lvl="1"/>
            <a:r>
              <a:rPr lang="en-US" dirty="0"/>
              <a:t>Finding and improving thesis statements</a:t>
            </a:r>
          </a:p>
          <a:p>
            <a:pPr lvl="1"/>
            <a:r>
              <a:rPr lang="en-US" dirty="0"/>
              <a:t>Sufficient number of supporting ideas</a:t>
            </a:r>
          </a:p>
        </p:txBody>
      </p:sp>
    </p:spTree>
    <p:extLst>
      <p:ext uri="{BB962C8B-B14F-4D97-AF65-F5344CB8AC3E}">
        <p14:creationId xmlns:p14="http://schemas.microsoft.com/office/powerpoint/2010/main" val="3515036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7758-8C42-5DA1-B652-42BFA188C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WriteToLearn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(Foltz &amp; Rosenstein,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FEB9-FEA5-0C22-FDB9-6C2B0D416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</a:t>
            </a:r>
          </a:p>
          <a:p>
            <a:r>
              <a:rPr lang="en-US" dirty="0"/>
              <a:t>Organization</a:t>
            </a:r>
          </a:p>
          <a:p>
            <a:r>
              <a:rPr lang="en-US" dirty="0"/>
              <a:t>Conventions</a:t>
            </a:r>
          </a:p>
          <a:p>
            <a:r>
              <a:rPr lang="en-US" dirty="0"/>
              <a:t>Word choice</a:t>
            </a:r>
          </a:p>
          <a:p>
            <a:r>
              <a:rPr lang="en-US" dirty="0"/>
              <a:t>Sentence fluency</a:t>
            </a:r>
          </a:p>
        </p:txBody>
      </p:sp>
    </p:spTree>
    <p:extLst>
      <p:ext uri="{BB962C8B-B14F-4D97-AF65-F5344CB8AC3E}">
        <p14:creationId xmlns:p14="http://schemas.microsoft.com/office/powerpoint/2010/main" val="2265952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 Write (Huang &amp; Wilson,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2E2E2E"/>
                </a:solidFill>
                <a:latin typeface="NexusSerif"/>
              </a:rPr>
              <a:t>Spelling and Grammar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I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dea development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O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rganization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tyle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entence fluency</a:t>
            </a:r>
          </a:p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Word choice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C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onventions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</p:txBody>
      </p:sp>
    </p:spTree>
    <p:extLst>
      <p:ext uri="{BB962C8B-B14F-4D97-AF65-F5344CB8AC3E}">
        <p14:creationId xmlns:p14="http://schemas.microsoft.com/office/powerpoint/2010/main" val="2588618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792E-8146-1B77-9E53-8B51D91B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Pigai</a:t>
            </a:r>
            <a:r>
              <a:rPr lang="en-US" dirty="0"/>
              <a:t> (Gao,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B851-8EB8-28FC-2F1F-75D305E0C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990F2-78C9-27AB-E9C7-1B196921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353"/>
            <a:ext cx="9144000" cy="31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06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3F55-E650-1A97-87F0-3A1CA120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of an irony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CA893-9993-0408-13C7-9D726E581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Perelman used e-rater’s openness about how their system works and availability of system to run tests to make e-rater look terrible</a:t>
            </a:r>
          </a:p>
          <a:p>
            <a:endParaRPr lang="en-US" dirty="0"/>
          </a:p>
          <a:p>
            <a:r>
              <a:rPr lang="en-US" dirty="0"/>
              <a:t>Perelman and his colleagues do not publish details on how their tech works and do not have an open way to try their tool out</a:t>
            </a:r>
          </a:p>
          <a:p>
            <a:endParaRPr lang="en-US" dirty="0"/>
          </a:p>
          <a:p>
            <a:r>
              <a:rPr lang="en-US" dirty="0"/>
              <a:t>Preventing others from critiquing their </a:t>
            </a:r>
            <a:br>
              <a:rPr lang="en-US" dirty="0"/>
            </a:br>
            <a:r>
              <a:rPr lang="en-US" dirty="0"/>
              <a:t>tool the way Perelman critiqued ETS’s </a:t>
            </a:r>
            <a:br>
              <a:rPr lang="en-US" dirty="0"/>
            </a:br>
            <a:r>
              <a:rPr lang="en-US" dirty="0"/>
              <a:t>tool</a:t>
            </a:r>
          </a:p>
        </p:txBody>
      </p:sp>
      <p:pic>
        <p:nvPicPr>
          <p:cNvPr id="1028" name="Picture 4" descr="Hmmm (@_hmmmmmmmm_) / Twitter">
            <a:extLst>
              <a:ext uri="{FF2B5EF4-FFF2-40B4-BE49-F238E27FC236}">
                <a16:creationId xmlns:a16="http://schemas.microsoft.com/office/drawing/2014/main" id="{50442E85-D3A9-976F-779F-8D4CBA380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362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002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3F55-E650-1A97-87F0-3A1CA120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 side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CA893-9993-0408-13C7-9D726E581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Folks originally involved in e-rater did not publish nearly as much detail when describing </a:t>
            </a:r>
            <a:r>
              <a:rPr lang="en-US" dirty="0" err="1"/>
              <a:t>WriteToLearn</a:t>
            </a:r>
            <a:r>
              <a:rPr lang="en-US" dirty="0"/>
              <a:t>, and did not make tool openly available for critique</a:t>
            </a:r>
          </a:p>
          <a:p>
            <a:endParaRPr lang="en-US" dirty="0"/>
          </a:p>
          <a:p>
            <a:r>
              <a:rPr lang="en-US" dirty="0"/>
              <a:t>They learned their lesson, I guess</a:t>
            </a:r>
          </a:p>
        </p:txBody>
      </p:sp>
      <p:pic>
        <p:nvPicPr>
          <p:cNvPr id="4" name="Picture 2" descr="😭 Loudly Crying Face Emoji | SOB Emoji, Sobbing Emoji">
            <a:extLst>
              <a:ext uri="{FF2B5EF4-FFF2-40B4-BE49-F238E27FC236}">
                <a16:creationId xmlns:a16="http://schemas.microsoft.com/office/drawing/2014/main" id="{50D2F9CF-612C-08EC-C18A-72DA90468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668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6474-FEE7-BD23-27E8-58BCFEB9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6884-4451-4FEA-D196-C88D5492B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Writing Pal also offers a curriculum to teach some of the relevant skills</a:t>
            </a:r>
          </a:p>
        </p:txBody>
      </p:sp>
    </p:spTree>
    <p:extLst>
      <p:ext uri="{BB962C8B-B14F-4D97-AF65-F5344CB8AC3E}">
        <p14:creationId xmlns:p14="http://schemas.microsoft.com/office/powerpoint/2010/main" val="3726422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BA9A-933F-5B3A-BE59-B5D6C3B0D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Pal </a:t>
            </a:r>
            <a:br>
              <a:rPr lang="en-US" dirty="0"/>
            </a:br>
            <a:r>
              <a:rPr lang="en-US" dirty="0"/>
              <a:t>(Roscoe &amp; McNamara, 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8E891-E292-8D7D-A208-364961196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6274"/>
            <a:ext cx="9144000" cy="436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92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FC2F7-BCDF-B34D-5384-22E89A5D6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0CB02-C0BC-9269-45CA-27DE8B059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option is, of course, for students to simply use Grammarly or ChatGPT (or another LLM) to improve their writing</a:t>
            </a:r>
          </a:p>
        </p:txBody>
      </p:sp>
    </p:spTree>
    <p:extLst>
      <p:ext uri="{BB962C8B-B14F-4D97-AF65-F5344CB8AC3E}">
        <p14:creationId xmlns:p14="http://schemas.microsoft.com/office/powerpoint/2010/main" val="833576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61DE-FF21-1627-A5BD-CDE5424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 or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F1C3C-491E-AA91-035F-117631379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criticism levied towards these tools is that they scaffold performance more than they help people learn to do it right</a:t>
            </a:r>
          </a:p>
          <a:p>
            <a:endParaRPr lang="en-US" dirty="0"/>
          </a:p>
          <a:p>
            <a:r>
              <a:rPr lang="en-US" dirty="0"/>
              <a:t>Is this a real problem?</a:t>
            </a:r>
          </a:p>
          <a:p>
            <a:r>
              <a:rPr lang="en-US" dirty="0"/>
              <a:t>Is it OK if a future generation of writers always uses Grammarly?</a:t>
            </a:r>
          </a:p>
        </p:txBody>
      </p:sp>
    </p:spTree>
    <p:extLst>
      <p:ext uri="{BB962C8B-B14F-4D97-AF65-F5344CB8AC3E}">
        <p14:creationId xmlns:p14="http://schemas.microsoft.com/office/powerpoint/2010/main" val="1348519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E01E-6245-2503-C749-690609ED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Qassemzadeh</a:t>
            </a:r>
            <a:r>
              <a:rPr lang="en-US" dirty="0"/>
              <a:t> &amp; Soleimani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BDC11-BB1F-7B5F-DDFB-ED0CEF39A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Indeed, use of Grammarly did not lead to better performance on future essays without Grammarly</a:t>
            </a:r>
          </a:p>
        </p:txBody>
      </p:sp>
    </p:spTree>
    <p:extLst>
      <p:ext uri="{BB962C8B-B14F-4D97-AF65-F5344CB8AC3E}">
        <p14:creationId xmlns:p14="http://schemas.microsoft.com/office/powerpoint/2010/main" val="3563398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E4F-0D3E-18D0-212D-07BBE797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96D8-1631-2B8D-EACB-FAE5C190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Essay Scoring is pretty good and it’s getting better</a:t>
            </a:r>
          </a:p>
          <a:p>
            <a:r>
              <a:rPr lang="en-US" dirty="0"/>
              <a:t>History of making weird mistakes, not yet clear how prone newest methods are to doing this</a:t>
            </a:r>
          </a:p>
          <a:p>
            <a:r>
              <a:rPr lang="en-US" dirty="0"/>
              <a:t>Many tools now give adaptive writing support</a:t>
            </a:r>
          </a:p>
          <a:p>
            <a:r>
              <a:rPr lang="en-US" dirty="0"/>
              <a:t>Emerging tools like ChatGPT also now serve as </a:t>
            </a:r>
            <a:r>
              <a:rPr lang="en-US"/>
              <a:t>writing scaffolds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55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was a lot</a:t>
            </a:r>
          </a:p>
          <a:p>
            <a:r>
              <a:rPr lang="en-US" dirty="0"/>
              <a:t>See you next week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2354</TotalTime>
  <Words>1179</Words>
  <Application>Microsoft Office PowerPoint</Application>
  <PresentationFormat>On-screen Show (4:3)</PresentationFormat>
  <Paragraphs>157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NexusSerif</vt:lpstr>
      <vt:lpstr>Arial</vt:lpstr>
      <vt:lpstr>Calibri</vt:lpstr>
      <vt:lpstr>Office Theme</vt:lpstr>
      <vt:lpstr>Adaptive Learning Systems</vt:lpstr>
      <vt:lpstr>Welcome!</vt:lpstr>
      <vt:lpstr>We continue today…</vt:lpstr>
      <vt:lpstr>We continue today…</vt:lpstr>
      <vt:lpstr>We continue today…</vt:lpstr>
      <vt:lpstr>Automated Essay Scoring (AES)</vt:lpstr>
      <vt:lpstr>Automated Essay Scoring (AES)</vt:lpstr>
      <vt:lpstr>Automated Essay Scoring (AES): The Tech</vt:lpstr>
      <vt:lpstr>Automated Essay Scoring (AES): The Tech</vt:lpstr>
      <vt:lpstr>Automated Essay Scoring (AES): The Tech</vt:lpstr>
      <vt:lpstr>Large Language Models and  Why They are Cool</vt:lpstr>
      <vt:lpstr>Large Language Models and  Why They are Cool</vt:lpstr>
      <vt:lpstr>“Weird” behavior</vt:lpstr>
      <vt:lpstr>Example from Perelman (2015)</vt:lpstr>
      <vt:lpstr>Example from Perelman (2015)</vt:lpstr>
      <vt:lpstr>PowerPoint Presentation</vt:lpstr>
      <vt:lpstr>PowerPoint Presentation</vt:lpstr>
      <vt:lpstr>PowerPoint Presentation</vt:lpstr>
      <vt:lpstr>PowerPoint Presentation</vt:lpstr>
      <vt:lpstr>Example from Perelman (2015)</vt:lpstr>
      <vt:lpstr>Note</vt:lpstr>
      <vt:lpstr>Another Note</vt:lpstr>
      <vt:lpstr>Are LLMs equally vulnerable?</vt:lpstr>
      <vt:lpstr>From…</vt:lpstr>
      <vt:lpstr>Several Systems that Provide Feedback/Support</vt:lpstr>
      <vt:lpstr>Writing Pal  (Roscoe &amp; McNamara, 2013; Crossley et al., 2016)</vt:lpstr>
      <vt:lpstr>PEG (Perelman, 2015)</vt:lpstr>
      <vt:lpstr>WriteToLearn  (Foltz &amp; Rosenstein, 2015)</vt:lpstr>
      <vt:lpstr>MI Write (Huang &amp; Wilson, 2021)</vt:lpstr>
      <vt:lpstr>Pigai (Gao, 2021)</vt:lpstr>
      <vt:lpstr>A bit of an irony</vt:lpstr>
      <vt:lpstr>As a side effect</vt:lpstr>
      <vt:lpstr>Beyond Feedback</vt:lpstr>
      <vt:lpstr>Writing Pal  (Roscoe &amp; McNamara, 2013)</vt:lpstr>
      <vt:lpstr>Writing Support</vt:lpstr>
      <vt:lpstr>Scaffold or support?</vt:lpstr>
      <vt:lpstr>Qassemzadeh &amp; Soleimani (2016)</vt:lpstr>
      <vt:lpstr>Key take-aways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873</cp:revision>
  <dcterms:created xsi:type="dcterms:W3CDTF">2010-01-07T20:34:12Z</dcterms:created>
  <dcterms:modified xsi:type="dcterms:W3CDTF">2023-09-05T17:14:21Z</dcterms:modified>
</cp:coreProperties>
</file>