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413" r:id="rId3"/>
    <p:sldId id="733" r:id="rId4"/>
    <p:sldId id="738" r:id="rId5"/>
    <p:sldId id="755" r:id="rId6"/>
    <p:sldId id="754" r:id="rId7"/>
    <p:sldId id="739" r:id="rId8"/>
    <p:sldId id="772" r:id="rId9"/>
    <p:sldId id="773" r:id="rId10"/>
    <p:sldId id="761" r:id="rId11"/>
    <p:sldId id="762" r:id="rId12"/>
    <p:sldId id="759" r:id="rId13"/>
    <p:sldId id="753" r:id="rId14"/>
    <p:sldId id="768" r:id="rId15"/>
    <p:sldId id="767" r:id="rId16"/>
    <p:sldId id="766" r:id="rId17"/>
    <p:sldId id="756" r:id="rId18"/>
    <p:sldId id="771" r:id="rId19"/>
    <p:sldId id="757" r:id="rId20"/>
    <p:sldId id="774" r:id="rId21"/>
    <p:sldId id="301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360" autoAdjust="0"/>
  </p:normalViewPr>
  <p:slideViewPr>
    <p:cSldViewPr>
      <p:cViewPr varScale="1">
        <p:scale>
          <a:sx n="75" d="100"/>
          <a:sy n="75" d="100"/>
        </p:scale>
        <p:origin x="1013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8/29/2023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Adaptive Learning Systems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EDUC5183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680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68475-639B-1DD4-E5D3-22391FCF1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continue today…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A52A70-DC8F-6CB0-0266-B54275A018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With another relatively advanced and relatively technologically mature aspect of contemporary learning systems</a:t>
            </a:r>
          </a:p>
          <a:p>
            <a:endParaRPr lang="en-US" dirty="0"/>
          </a:p>
          <a:p>
            <a:r>
              <a:rPr lang="en-US" dirty="0"/>
              <a:t>Technology: knowledge graphs</a:t>
            </a:r>
          </a:p>
          <a:p>
            <a:r>
              <a:rPr lang="en-US" dirty="0"/>
              <a:t>Adaptivity it supports: prerequisite and </a:t>
            </a:r>
            <a:r>
              <a:rPr lang="en-US" dirty="0" err="1"/>
              <a:t>postrequisite</a:t>
            </a:r>
            <a:r>
              <a:rPr lang="en-US" dirty="0"/>
              <a:t> selection</a:t>
            </a:r>
          </a:p>
        </p:txBody>
      </p:sp>
    </p:spTree>
    <p:extLst>
      <p:ext uri="{BB962C8B-B14F-4D97-AF65-F5344CB8AC3E}">
        <p14:creationId xmlns:p14="http://schemas.microsoft.com/office/powerpoint/2010/main" val="2200886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9B896-29E6-11D6-677C-6EFF6349A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Graph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1B88A9-71D9-2DDD-E69A-3FF988B3DD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“Knowledge graphs/spaces provide an ontology or model of  the knowledge and skills needed  for a specific task or domain knowledge (</a:t>
            </a:r>
            <a:r>
              <a:rPr lang="en-US" dirty="0" err="1"/>
              <a:t>Doignon</a:t>
            </a:r>
            <a:r>
              <a:rPr lang="en-US" dirty="0"/>
              <a:t> &amp; </a:t>
            </a:r>
            <a:r>
              <a:rPr lang="en-US" dirty="0" err="1"/>
              <a:t>Falmagne</a:t>
            </a:r>
            <a:r>
              <a:rPr lang="en-US" dirty="0"/>
              <a:t>, 2012) and are used to select what content a student should work on next.” – Baker, </a:t>
            </a:r>
            <a:r>
              <a:rPr lang="en-US" dirty="0" err="1"/>
              <a:t>Boser</a:t>
            </a:r>
            <a:r>
              <a:rPr lang="en-US" dirty="0"/>
              <a:t>, &amp; Snow, 2021</a:t>
            </a:r>
          </a:p>
        </p:txBody>
      </p:sp>
    </p:spTree>
    <p:extLst>
      <p:ext uri="{BB962C8B-B14F-4D97-AF65-F5344CB8AC3E}">
        <p14:creationId xmlns:p14="http://schemas.microsoft.com/office/powerpoint/2010/main" val="35621095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9B896-29E6-11D6-677C-6EFF6349A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1B88A9-71D9-2DDD-E69A-3FF988B3DD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A knowledge space is a type of knowledge graph</a:t>
            </a:r>
          </a:p>
          <a:p>
            <a:endParaRPr lang="en-US" dirty="0"/>
          </a:p>
          <a:p>
            <a:r>
              <a:rPr lang="en-US" dirty="0"/>
              <a:t>The only real difference between knowledge spaces and other types of knowledge graphs (like Bayesian Networks) is the math under the hood</a:t>
            </a:r>
          </a:p>
          <a:p>
            <a:endParaRPr lang="en-US" dirty="0"/>
          </a:p>
          <a:p>
            <a:r>
              <a:rPr lang="en-US" dirty="0"/>
              <a:t>That math isn’t really important for this class, but I will discuss its implications later in the session</a:t>
            </a:r>
          </a:p>
        </p:txBody>
      </p:sp>
    </p:spTree>
    <p:extLst>
      <p:ext uri="{BB962C8B-B14F-4D97-AF65-F5344CB8AC3E}">
        <p14:creationId xmlns:p14="http://schemas.microsoft.com/office/powerpoint/2010/main" val="20980115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9B896-29E6-11D6-677C-6EFF6349A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Prerequisite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1B88A9-71D9-2DDD-E69A-3FF988B3DD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prerequisite is a skill, concept, or knowledge component that is required to learn a different skill, concept, or knowledge component</a:t>
            </a:r>
          </a:p>
        </p:txBody>
      </p:sp>
    </p:spTree>
    <p:extLst>
      <p:ext uri="{BB962C8B-B14F-4D97-AF65-F5344CB8AC3E}">
        <p14:creationId xmlns:p14="http://schemas.microsoft.com/office/powerpoint/2010/main" val="41526773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9B896-29E6-11D6-677C-6EFF6349A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Prerequisite Knowledge Graph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1B88A9-71D9-2DDD-E69A-3FF988B3DD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prerequisite knowledge graph shows the relationship between skills, specifically focusing on mapping out the prerequisite relationships</a:t>
            </a:r>
          </a:p>
        </p:txBody>
      </p:sp>
    </p:spTree>
    <p:extLst>
      <p:ext uri="{BB962C8B-B14F-4D97-AF65-F5344CB8AC3E}">
        <p14:creationId xmlns:p14="http://schemas.microsoft.com/office/powerpoint/2010/main" val="7585016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9B896-29E6-11D6-677C-6EFF6349A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Prerequisite Knowledge Graph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1B88A9-71D9-2DDD-E69A-3FF988B3DD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/>
          </a:bodyPr>
          <a:lstStyle/>
          <a:p>
            <a:r>
              <a:rPr lang="en-US" dirty="0"/>
              <a:t>A prerequisite knowledge graph shows the relationship between skills, specifically focusing on mapping out the prerequisite relationships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92631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9B896-29E6-11D6-677C-6EFF6349A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Prerequisite Knowledge Graph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1B88A9-71D9-2DDD-E69A-3FF988B3DD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/>
          </a:bodyPr>
          <a:lstStyle/>
          <a:p>
            <a:r>
              <a:rPr lang="en-US" dirty="0"/>
              <a:t>Partial Order Knowledge Spaces (POKS) are Prerequisite Knowledge Graphs</a:t>
            </a:r>
          </a:p>
          <a:p>
            <a:pPr lvl="1"/>
            <a:r>
              <a:rPr lang="en-US" dirty="0"/>
              <a:t>Specifically, in a POKS there is only one way to learn a piece of knowledge</a:t>
            </a:r>
          </a:p>
          <a:p>
            <a:pPr lvl="1"/>
            <a:r>
              <a:rPr lang="en-US" dirty="0"/>
              <a:t>Other types of knowledge graphs may allow multiple paths (i.e. two different things can both be </a:t>
            </a:r>
            <a:r>
              <a:rPr lang="en-US" dirty="0" err="1"/>
              <a:t>prereqs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Note that POKS still allows for multiple prerequisites (i.e. a skill requires two prerequisite skills before it can be learned)</a:t>
            </a:r>
          </a:p>
        </p:txBody>
      </p:sp>
    </p:spTree>
    <p:extLst>
      <p:ext uri="{BB962C8B-B14F-4D97-AF65-F5344CB8AC3E}">
        <p14:creationId xmlns:p14="http://schemas.microsoft.com/office/powerpoint/2010/main" val="7974302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A2FCD-BD80-AB09-4DFA-38352B9A5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4478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Subset of </a:t>
            </a:r>
            <a:br>
              <a:rPr lang="en-US" dirty="0"/>
            </a:br>
            <a:r>
              <a:rPr lang="en-US" dirty="0"/>
              <a:t>ALEKS Knowledge Space</a:t>
            </a:r>
            <a:br>
              <a:rPr lang="en-US" dirty="0"/>
            </a:br>
            <a:r>
              <a:rPr lang="en-US" dirty="0"/>
              <a:t>(Essa, 2016)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6873B-F836-FA81-8A37-4B9E986E9B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332037"/>
            <a:ext cx="8229600" cy="4525963"/>
          </a:xfrm>
        </p:spPr>
        <p:txBody>
          <a:bodyPr/>
          <a:lstStyle/>
          <a:p>
            <a:r>
              <a:rPr lang="en-US" dirty="0"/>
              <a:t>ALEKS is one of the </a:t>
            </a:r>
            <a:br>
              <a:rPr lang="en-US" dirty="0"/>
            </a:br>
            <a:r>
              <a:rPr lang="en-US" dirty="0"/>
              <a:t>most widely-used</a:t>
            </a:r>
            <a:br>
              <a:rPr lang="en-US" dirty="0"/>
            </a:br>
            <a:r>
              <a:rPr lang="en-US" dirty="0"/>
              <a:t>and successful adaptive</a:t>
            </a:r>
            <a:br>
              <a:rPr lang="en-US" dirty="0"/>
            </a:br>
            <a:r>
              <a:rPr lang="en-US" dirty="0"/>
              <a:t>learning systems</a:t>
            </a:r>
          </a:p>
        </p:txBody>
      </p:sp>
      <p:pic>
        <p:nvPicPr>
          <p:cNvPr id="1026" name="Picture 2" descr="figure 2">
            <a:extLst>
              <a:ext uri="{FF2B5EF4-FFF2-40B4-BE49-F238E27FC236}">
                <a16:creationId xmlns:a16="http://schemas.microsoft.com/office/drawing/2014/main" id="{55A1E5AD-3BA2-94E7-E825-1442097A06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27000"/>
            <a:ext cx="3678901" cy="6564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36077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631AD-100D-5F76-D4F8-D3262FC89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outer fringe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3E556C-EC47-346A-3369-DE90A33CCB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Of a knowledge space or knowledge graph</a:t>
            </a:r>
          </a:p>
          <a:p>
            <a:endParaRPr lang="en-US" dirty="0"/>
          </a:p>
          <a:p>
            <a:r>
              <a:rPr lang="en-US" dirty="0"/>
              <a:t>Is the set of knowledge components that can be learned next</a:t>
            </a:r>
          </a:p>
        </p:txBody>
      </p:sp>
    </p:spTree>
    <p:extLst>
      <p:ext uri="{BB962C8B-B14F-4D97-AF65-F5344CB8AC3E}">
        <p14:creationId xmlns:p14="http://schemas.microsoft.com/office/powerpoint/2010/main" val="21064925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608E7-8851-5FDA-0576-337AF3D2B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Essa notes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44B7ED-550E-59F4-C493-421ED04130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Knowledge spaces and knowledge graphs can be built by humans and refined using data</a:t>
            </a:r>
          </a:p>
          <a:p>
            <a:endParaRPr lang="en-US" dirty="0"/>
          </a:p>
          <a:p>
            <a:r>
              <a:rPr lang="en-US" dirty="0"/>
              <a:t>But they can also be discovered totally from data (</a:t>
            </a:r>
            <a:r>
              <a:rPr lang="en-US" dirty="0" err="1"/>
              <a:t>Brunskill</a:t>
            </a:r>
            <a:r>
              <a:rPr lang="en-US" dirty="0"/>
              <a:t>, 2011; Desmarais &amp; Liu, 1995; Chen et al., 2016; Chen et al., 2018)</a:t>
            </a:r>
          </a:p>
          <a:p>
            <a:endParaRPr lang="en-US" dirty="0"/>
          </a:p>
          <a:p>
            <a:r>
              <a:rPr lang="en-US" dirty="0"/>
              <a:t>We’ll come back to this within VIVI-SD</a:t>
            </a:r>
          </a:p>
        </p:txBody>
      </p:sp>
    </p:spTree>
    <p:extLst>
      <p:ext uri="{BB962C8B-B14F-4D97-AF65-F5344CB8AC3E}">
        <p14:creationId xmlns:p14="http://schemas.microsoft.com/office/powerpoint/2010/main" val="21559980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D60E3-80CD-289F-1450-E830ABC0A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prerequisite knowledge graphs are used by Adaptive Learning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770B15-C2C4-E84A-4712-546DBB6455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Place student in curriculum</a:t>
            </a:r>
          </a:p>
          <a:p>
            <a:r>
              <a:rPr lang="en-US" dirty="0"/>
              <a:t>Pick or recommend next topic(s)</a:t>
            </a:r>
          </a:p>
          <a:p>
            <a:r>
              <a:rPr lang="en-US" dirty="0"/>
              <a:t>Go back to </a:t>
            </a:r>
            <a:r>
              <a:rPr lang="en-US" dirty="0" err="1"/>
              <a:t>prereqs</a:t>
            </a:r>
            <a:r>
              <a:rPr lang="en-US" dirty="0"/>
              <a:t> for struggling student</a:t>
            </a:r>
          </a:p>
        </p:txBody>
      </p:sp>
    </p:spTree>
    <p:extLst>
      <p:ext uri="{BB962C8B-B14F-4D97-AF65-F5344CB8AC3E}">
        <p14:creationId xmlns:p14="http://schemas.microsoft.com/office/powerpoint/2010/main" val="42803658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4C4D8-9200-6146-4346-57C5CA2CC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Knowledge Graphs are trade secrets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B582DB-C24B-98DB-5C49-67359AA7D0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Khan Academy shared theirs at one point, but they don’t seem to do so anymore</a:t>
            </a:r>
          </a:p>
          <a:p>
            <a:r>
              <a:rPr lang="en-US" dirty="0" err="1"/>
              <a:t>ASSISTments</a:t>
            </a:r>
            <a:r>
              <a:rPr lang="en-US" dirty="0"/>
              <a:t> shares an old one, but it’s not very extensive</a:t>
            </a:r>
          </a:p>
          <a:p>
            <a:r>
              <a:rPr lang="en-US" dirty="0"/>
              <a:t>Companies spend hundreds of thousands of dollars to build good ones</a:t>
            </a:r>
          </a:p>
          <a:p>
            <a:r>
              <a:rPr lang="en-US" dirty="0"/>
              <a:t>Lots of repeated effort</a:t>
            </a:r>
          </a:p>
        </p:txBody>
      </p:sp>
    </p:spTree>
    <p:extLst>
      <p:ext uri="{BB962C8B-B14F-4D97-AF65-F5344CB8AC3E}">
        <p14:creationId xmlns:p14="http://schemas.microsoft.com/office/powerpoint/2010/main" val="28715760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540A8-4990-D4D4-264C-3E20F4D7C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Khan Academy KG (old screenshot)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AECFA1-9A85-FB3B-1F02-4A7C101854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586179-FC2E-B2D8-5DBC-7DF17736E7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28984"/>
            <a:ext cx="9144000" cy="4654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2116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F786E-C41F-9E24-57AA-3C7AA94B7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Zou et al. article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1D8B80-B90D-3D7D-D893-99F17F77EF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They find that students learn more if teachers follow recommendations about which skills the student is ready to learn</a:t>
            </a:r>
          </a:p>
          <a:p>
            <a:endParaRPr lang="en-US" dirty="0"/>
          </a:p>
          <a:p>
            <a:r>
              <a:rPr lang="en-US" dirty="0"/>
              <a:t>Note that both a knowledge graph </a:t>
            </a:r>
            <a:r>
              <a:rPr lang="en-US" b="1" i="1" dirty="0"/>
              <a:t>and </a:t>
            </a:r>
            <a:r>
              <a:rPr lang="en-US" dirty="0"/>
              <a:t>mastery learning (BKT) are used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2036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9B896-29E6-11D6-677C-6EFF6349A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Brief Digression about the Implications of the Math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1B88A9-71D9-2DDD-E69A-3FF988B3DD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/>
          </a:bodyPr>
          <a:lstStyle/>
          <a:p>
            <a:r>
              <a:rPr lang="en-US" dirty="0"/>
              <a:t>Knowledge spaces sometimes tend to be over-confident about student knowledge compared to Bayesian Networks</a:t>
            </a:r>
          </a:p>
          <a:p>
            <a:pPr lvl="1"/>
            <a:r>
              <a:rPr lang="en-US" dirty="0"/>
              <a:t>They (typically) make decisions based on much less evidence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2872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9B896-29E6-11D6-677C-6EFF6349A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Brief Digression about the Implications of the Math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1B88A9-71D9-2DDD-E69A-3FF988B3DD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/>
          </a:bodyPr>
          <a:lstStyle/>
          <a:p>
            <a:r>
              <a:rPr lang="en-US" dirty="0"/>
              <a:t>Bayesian Networks sometimes tend to over-propagate information</a:t>
            </a:r>
          </a:p>
          <a:p>
            <a:pPr lvl="1"/>
            <a:r>
              <a:rPr lang="en-US" dirty="0"/>
              <a:t>If configured in standard ways, and not calibrated properly, they sometimes adjust estimates of skills very far away from the one the student is learning now </a:t>
            </a:r>
          </a:p>
          <a:p>
            <a:pPr lvl="1"/>
            <a:r>
              <a:rPr lang="en-US" dirty="0"/>
              <a:t>They take substantial data to properly calibrate</a:t>
            </a:r>
          </a:p>
        </p:txBody>
      </p:sp>
    </p:spTree>
    <p:extLst>
      <p:ext uri="{BB962C8B-B14F-4D97-AF65-F5344CB8AC3E}">
        <p14:creationId xmlns:p14="http://schemas.microsoft.com/office/powerpoint/2010/main" val="7080611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9B896-29E6-11D6-677C-6EFF6349A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Brief Digression about the Implications of the Math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1B88A9-71D9-2DDD-E69A-3FF988B3DD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/>
              <a:t>Desmarais has written several papers showing that BN fit data better than KS</a:t>
            </a:r>
          </a:p>
          <a:p>
            <a:pPr lvl="1"/>
            <a:r>
              <a:rPr lang="en-US" dirty="0"/>
              <a:t>Desmarais research trajectory story</a:t>
            </a:r>
          </a:p>
          <a:p>
            <a:endParaRPr lang="en-US" dirty="0"/>
          </a:p>
          <a:p>
            <a:r>
              <a:rPr lang="en-US" dirty="0"/>
              <a:t>KS still popular, because data fit isn’t everything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35863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41524-9DD1-27D7-263F-A569C67CF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takeaways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15DC51-23C7-29EC-8EC1-8055C8A218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Many modern adaptive learning systems use prerequisite knowledge graphs to pick what a student should do next, or for initial placement</a:t>
            </a:r>
          </a:p>
          <a:p>
            <a:r>
              <a:rPr lang="en-US" dirty="0"/>
              <a:t>Can lead to much more efficient use of student time, and better learning</a:t>
            </a:r>
          </a:p>
          <a:p>
            <a:r>
              <a:rPr lang="en-US" dirty="0"/>
              <a:t>Expensive to develop </a:t>
            </a:r>
          </a:p>
        </p:txBody>
      </p:sp>
    </p:spTree>
    <p:extLst>
      <p:ext uri="{BB962C8B-B14F-4D97-AF65-F5344CB8AC3E}">
        <p14:creationId xmlns:p14="http://schemas.microsoft.com/office/powerpoint/2010/main" val="28028048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</TotalTime>
  <Words>672</Words>
  <Application>Microsoft Office PowerPoint</Application>
  <PresentationFormat>On-screen Show (4:3)</PresentationFormat>
  <Paragraphs>70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Adaptive Learning Systems</vt:lpstr>
      <vt:lpstr>Welcome!</vt:lpstr>
      <vt:lpstr>We continue today…</vt:lpstr>
      <vt:lpstr>Knowledge Graph</vt:lpstr>
      <vt:lpstr>Note</vt:lpstr>
      <vt:lpstr>Prerequisite</vt:lpstr>
      <vt:lpstr>Prerequisite Knowledge Graph</vt:lpstr>
      <vt:lpstr>Prerequisite Knowledge Graph</vt:lpstr>
      <vt:lpstr>Prerequisite Knowledge Graph</vt:lpstr>
      <vt:lpstr>Subset of  ALEKS Knowledge Space (Essa, 2016)</vt:lpstr>
      <vt:lpstr>The outer fringe</vt:lpstr>
      <vt:lpstr>Essa notes</vt:lpstr>
      <vt:lpstr>How prerequisite knowledge graphs are used by Adaptive Learning Systems</vt:lpstr>
      <vt:lpstr>Knowledge Graphs are trade secrets</vt:lpstr>
      <vt:lpstr>Khan Academy KG (old screenshot)</vt:lpstr>
      <vt:lpstr>Zou et al. article</vt:lpstr>
      <vt:lpstr>Brief Digression about the Implications of the Math</vt:lpstr>
      <vt:lpstr>Brief Digression about the Implications of the Math</vt:lpstr>
      <vt:lpstr>Brief Digression about the Implications of the Math</vt:lpstr>
      <vt:lpstr>Key takeaways</vt:lpstr>
      <vt:lpstr>The End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Baker</cp:lastModifiedBy>
  <cp:revision>577</cp:revision>
  <dcterms:created xsi:type="dcterms:W3CDTF">2010-01-07T20:34:12Z</dcterms:created>
  <dcterms:modified xsi:type="dcterms:W3CDTF">2023-08-29T16:24:35Z</dcterms:modified>
</cp:coreProperties>
</file>