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1"/>
  </p:notesMasterIdLst>
  <p:sldIdLst>
    <p:sldId id="256" r:id="rId2"/>
    <p:sldId id="557" r:id="rId3"/>
    <p:sldId id="533" r:id="rId4"/>
    <p:sldId id="535" r:id="rId5"/>
    <p:sldId id="558" r:id="rId6"/>
    <p:sldId id="537" r:id="rId7"/>
    <p:sldId id="539" r:id="rId8"/>
    <p:sldId id="540" r:id="rId9"/>
    <p:sldId id="544" r:id="rId10"/>
    <p:sldId id="560" r:id="rId11"/>
    <p:sldId id="559" r:id="rId12"/>
    <p:sldId id="561" r:id="rId13"/>
    <p:sldId id="562" r:id="rId14"/>
    <p:sldId id="563" r:id="rId15"/>
    <p:sldId id="564" r:id="rId16"/>
    <p:sldId id="538" r:id="rId17"/>
    <p:sldId id="555" r:id="rId18"/>
    <p:sldId id="532" r:id="rId19"/>
    <p:sldId id="301" r:id="rId2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360" autoAdjust="0"/>
  </p:normalViewPr>
  <p:slideViewPr>
    <p:cSldViewPr>
      <p:cViewPr varScale="1">
        <p:scale>
          <a:sx n="76" d="100"/>
          <a:sy n="76" d="100"/>
        </p:scale>
        <p:origin x="182" y="6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44459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13342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5398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55944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614261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64990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D5F639B-656A-4369-84E0-F13809BA208C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1966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6/7/2024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/>
              <a:t>Adaptive Learning Systems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EDUC5183</a:t>
            </a:r>
            <a:br>
              <a:rPr lang="en-US"/>
            </a:br>
            <a:r>
              <a:rPr lang="en-US"/>
              <a:t>Summer </a:t>
            </a:r>
            <a:r>
              <a:rPr lang="en-US" dirty="0"/>
              <a:t>2024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9DC1A-4FF4-4269-16E9-A3EA51ED5B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Today’s Google Doc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E5D628C-37CD-C408-5824-EBFCCBFAFC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Post here instead of in the chat window</a:t>
            </a:r>
          </a:p>
          <a:p>
            <a:endParaRPr lang="en-US" dirty="0"/>
          </a:p>
          <a:p>
            <a:r>
              <a:rPr lang="en-US" dirty="0"/>
              <a:t>https://docs.google.com/document/d/1c7_fjnBV_SsLdqnAdpiw9BvBuzjX06zAFFBtcy8giNQ/edit?usp=sharing</a:t>
            </a:r>
          </a:p>
        </p:txBody>
      </p:sp>
    </p:spTree>
    <p:extLst>
      <p:ext uri="{BB962C8B-B14F-4D97-AF65-F5344CB8AC3E}">
        <p14:creationId xmlns:p14="http://schemas.microsoft.com/office/powerpoint/2010/main" val="39950577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33E24A-3383-2947-2D39-310EED40AF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By this point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D016BB-2413-A6BE-441C-21D9E64F4A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You should have watched the lecture videos for week 3</a:t>
            </a:r>
          </a:p>
          <a:p>
            <a:r>
              <a:rPr lang="en-US" dirty="0"/>
              <a:t>You should have read the core readings for week 3</a:t>
            </a:r>
          </a:p>
          <a:p>
            <a:r>
              <a:rPr lang="en-US" dirty="0"/>
              <a:t>You should have selected a system for assignment 1</a:t>
            </a:r>
          </a:p>
          <a:p>
            <a:r>
              <a:rPr lang="en-US" dirty="0"/>
              <a:t>You should have completed VIVI-SD activity 1</a:t>
            </a:r>
          </a:p>
        </p:txBody>
      </p:sp>
    </p:spTree>
    <p:extLst>
      <p:ext uri="{BB962C8B-B14F-4D97-AF65-F5344CB8AC3E}">
        <p14:creationId xmlns:p14="http://schemas.microsoft.com/office/powerpoint/2010/main" val="16713446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7EFAB-5428-C9E7-4DE3-423A8C0C33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 </a:t>
            </a:r>
            <a:br>
              <a:rPr lang="en-US" dirty="0"/>
            </a:br>
            <a:r>
              <a:rPr lang="en-US" dirty="0"/>
              <a:t>System Review?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7C9C4B-C992-5AC9-7212-2C0E372F0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0189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5FEECC-F505-9826-3639-60D50B0F14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Comments or Questions about</a:t>
            </a:r>
            <a:br>
              <a:rPr lang="en-US" dirty="0"/>
            </a:br>
            <a:r>
              <a:rPr lang="en-US" dirty="0"/>
              <a:t>VIVI-SD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F49B871-E31C-AB2F-54C9-8C642C4365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99916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30680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video?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38682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A99580-1DCC-5B63-BAB3-A2F21ABC85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Thoughts/questions </a:t>
            </a:r>
            <a:br>
              <a:rPr lang="en-US" dirty="0"/>
            </a:br>
            <a:r>
              <a:rPr lang="en-US" dirty="0"/>
              <a:t>on the readings?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BDB2F0-3D34-9AF7-0F44-617CCBF275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38085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Essa, A. (2016). A possible future for next generation adaptive learning systems. Smart Learning Environments, 3(1), 16.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Vision for future of adaptive learning systems</a:t>
            </a:r>
          </a:p>
          <a:p>
            <a:pPr lvl="1"/>
            <a:r>
              <a:rPr lang="en-US" dirty="0"/>
              <a:t>Discussion of history of adaptive learning systems</a:t>
            </a:r>
          </a:p>
          <a:p>
            <a:pPr lvl="1"/>
            <a:r>
              <a:rPr lang="en-US" dirty="0"/>
              <a:t>Comprehensive coverage of key trends</a:t>
            </a:r>
          </a:p>
          <a:p>
            <a:pPr lvl="1"/>
            <a:r>
              <a:rPr lang="en-US" b="1" dirty="0"/>
              <a:t>For this week in particular: Clear description of knowledge graphs and prerequisite tracing</a:t>
            </a:r>
          </a:p>
        </p:txBody>
      </p:sp>
    </p:spTree>
    <p:extLst>
      <p:ext uri="{BB962C8B-B14F-4D97-AF65-F5344CB8AC3E}">
        <p14:creationId xmlns:p14="http://schemas.microsoft.com/office/powerpoint/2010/main" val="147890710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(Core)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Zou, X., Ma, W., Ma, Z., Baker, R. (2019) Towards Helping Teachers Select Optimal Content for Students. Proceedings of the 20th International Conference on Artificial Intelligence in Education, 413-417.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Practical example of using knowledge graph</a:t>
            </a:r>
          </a:p>
          <a:p>
            <a:pPr lvl="1"/>
            <a:r>
              <a:rPr lang="en-US" dirty="0"/>
              <a:t>Connection to educational theory (ZPD)</a:t>
            </a:r>
          </a:p>
        </p:txBody>
      </p:sp>
    </p:spTree>
    <p:extLst>
      <p:ext uri="{BB962C8B-B14F-4D97-AF65-F5344CB8AC3E}">
        <p14:creationId xmlns:p14="http://schemas.microsoft.com/office/powerpoint/2010/main" val="12912012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Desmarais, M. C., </a:t>
            </a:r>
            <a:r>
              <a:rPr lang="en-US" dirty="0" err="1"/>
              <a:t>Meshkinfam</a:t>
            </a:r>
            <a:r>
              <a:rPr lang="en-US" dirty="0"/>
              <a:t>, P., &amp; Gagnon, M. (2006). Learned student models with item to item knowledge structures. User Modeling and User-Adapted Interaction, 16(5), 403-434.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Classic paper on knowledge spaces (more readable than </a:t>
            </a:r>
            <a:r>
              <a:rPr lang="en-US" dirty="0" err="1"/>
              <a:t>Falmagne’s</a:t>
            </a:r>
            <a:r>
              <a:rPr lang="en-US" dirty="0"/>
              <a:t> work)</a:t>
            </a:r>
          </a:p>
        </p:txBody>
      </p:sp>
    </p:spTree>
    <p:extLst>
      <p:ext uri="{BB962C8B-B14F-4D97-AF65-F5344CB8AC3E}">
        <p14:creationId xmlns:p14="http://schemas.microsoft.com/office/powerpoint/2010/main" val="16092882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 lnSpcReduction="2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Chen, P., Lu, Y., Zheng, V. W., Chen, X., &amp; Yang, B. (2018). </a:t>
            </a:r>
            <a:r>
              <a:rPr lang="en-US" dirty="0" err="1"/>
              <a:t>KnowEdu</a:t>
            </a:r>
            <a:r>
              <a:rPr lang="en-US" dirty="0"/>
              <a:t>: a system to construct knowledge graph for education. IEEE Access, 6, 31553-31563.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Knowledge graphs are expensive and time-consuming to author</a:t>
            </a:r>
          </a:p>
          <a:p>
            <a:pPr lvl="1"/>
            <a:r>
              <a:rPr lang="en-US" dirty="0"/>
              <a:t>This is one of the few papers that attempts to discover knowledge graphs solely from data</a:t>
            </a:r>
          </a:p>
        </p:txBody>
      </p:sp>
    </p:spTree>
    <p:extLst>
      <p:ext uri="{BB962C8B-B14F-4D97-AF65-F5344CB8AC3E}">
        <p14:creationId xmlns:p14="http://schemas.microsoft.com/office/powerpoint/2010/main" val="33238808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 err="1"/>
              <a:t>Brunskill</a:t>
            </a:r>
            <a:r>
              <a:rPr lang="en-US" dirty="0"/>
              <a:t>, E. (2011). Estimating Prerequisite Structure From Noisy Data. Proceedings of the International Conference on Educational Data Mining (pp. 217-222)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Another paper on discovering prerequisite structures directly from data</a:t>
            </a:r>
          </a:p>
        </p:txBody>
      </p:sp>
    </p:spTree>
    <p:extLst>
      <p:ext uri="{BB962C8B-B14F-4D97-AF65-F5344CB8AC3E}">
        <p14:creationId xmlns:p14="http://schemas.microsoft.com/office/powerpoint/2010/main" val="391557536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fontScale="925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Chen, Y., González-</a:t>
            </a:r>
            <a:r>
              <a:rPr lang="en-US" dirty="0" err="1"/>
              <a:t>Brenes</a:t>
            </a:r>
            <a:r>
              <a:rPr lang="en-US" dirty="0"/>
              <a:t>, J. P., &amp; Tian, J. (2016). Joint Discovery of Skill Prerequisite Graphs and Student Models. Proceedings of the International Conference on Educational Data Mining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Another popular paper discovering prerequisite graphs directly from data</a:t>
            </a:r>
          </a:p>
        </p:txBody>
      </p:sp>
    </p:spTree>
    <p:extLst>
      <p:ext uri="{BB962C8B-B14F-4D97-AF65-F5344CB8AC3E}">
        <p14:creationId xmlns:p14="http://schemas.microsoft.com/office/powerpoint/2010/main" val="34310664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7A284-267A-AC34-C5A3-915360C5CB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Readings (Week 3) (Optional)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8F1F3E-3463-88F5-25DB-8EDAEBEC17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 lnSpcReduction="10000"/>
          </a:bodyPr>
          <a:lstStyle/>
          <a:p>
            <a:r>
              <a:rPr lang="en-US" dirty="0"/>
              <a:t>Thoughts? Questions?</a:t>
            </a:r>
          </a:p>
          <a:p>
            <a:endParaRPr lang="en-US" dirty="0"/>
          </a:p>
          <a:p>
            <a:r>
              <a:rPr lang="en-US" dirty="0"/>
              <a:t>Krauss, C., Salzmann, A., &amp; Merceron, A. (2018). Branched Learning Paths for the Recommendation of Personalized Sequences of Course Items. In </a:t>
            </a:r>
            <a:r>
              <a:rPr lang="en-US" dirty="0" err="1"/>
              <a:t>DeLFI</a:t>
            </a:r>
            <a:r>
              <a:rPr lang="en-US" dirty="0"/>
              <a:t> Workshops</a:t>
            </a:r>
          </a:p>
          <a:p>
            <a:endParaRPr lang="en-US" dirty="0"/>
          </a:p>
          <a:p>
            <a:r>
              <a:rPr lang="en-US" dirty="0"/>
              <a:t>Why I selected it: </a:t>
            </a:r>
          </a:p>
          <a:p>
            <a:pPr lvl="1"/>
            <a:r>
              <a:rPr lang="en-US" dirty="0"/>
              <a:t>Knowledge graph paper that connects to applications in recommender systems</a:t>
            </a:r>
          </a:p>
        </p:txBody>
      </p:sp>
    </p:spTree>
    <p:extLst>
      <p:ext uri="{BB962C8B-B14F-4D97-AF65-F5344CB8AC3E}">
        <p14:creationId xmlns:p14="http://schemas.microsoft.com/office/powerpoint/2010/main" val="2971198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CD6E64-934A-5ABA-B137-FB1EA6537D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AMA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464B2D7-1534-E56C-857E-C600C02C1F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811452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50457D-C6B9-D01E-4B1E-04315C32E6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Did we end early?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8FC008-954B-87A0-68C9-657374EFBBF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If so, that’s OK</a:t>
            </a:r>
          </a:p>
          <a:p>
            <a:endParaRPr lang="en-US" dirty="0"/>
          </a:p>
          <a:p>
            <a:r>
              <a:rPr lang="en-US" dirty="0"/>
              <a:t>A lot of what we would cover in class was moved to video lecture and VIVI-SD 3</a:t>
            </a:r>
          </a:p>
          <a:p>
            <a:endParaRPr lang="en-US" dirty="0"/>
          </a:p>
          <a:p>
            <a:r>
              <a:rPr lang="en-US" dirty="0"/>
              <a:t>We covered more than I covered in this class last year!</a:t>
            </a:r>
          </a:p>
        </p:txBody>
      </p:sp>
    </p:spTree>
    <p:extLst>
      <p:ext uri="{BB962C8B-B14F-4D97-AF65-F5344CB8AC3E}">
        <p14:creationId xmlns:p14="http://schemas.microsoft.com/office/powerpoint/2010/main" val="32478001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1CBEA-D9D6-568D-A600-E3C49195A2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Upcoming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139C9-508E-863C-DB43-0B236B8B50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June 19 – VIVI-SD 2 due</a:t>
            </a:r>
          </a:p>
          <a:p>
            <a:r>
              <a:rPr lang="en-US" dirty="0"/>
              <a:t>June 20 Memory Optimization and Spiraling Review AMA</a:t>
            </a:r>
          </a:p>
          <a:p>
            <a:r>
              <a:rPr lang="en-US" dirty="0"/>
              <a:t>June 26 – VIVI-SD 3 due</a:t>
            </a:r>
          </a:p>
          <a:p>
            <a:r>
              <a:rPr lang="en-US" dirty="0"/>
              <a:t>June 27 Hints and Feedback AMA</a:t>
            </a:r>
          </a:p>
          <a:p>
            <a:r>
              <a:rPr lang="en-US" dirty="0"/>
              <a:t>June 28 – System Review paper first draft due</a:t>
            </a:r>
          </a:p>
          <a:p>
            <a:r>
              <a:rPr lang="en-US" dirty="0"/>
              <a:t>July 3 – System Review response posts due</a:t>
            </a:r>
          </a:p>
          <a:p>
            <a:r>
              <a:rPr lang="en-US" dirty="0"/>
              <a:t>July 4 – No Class</a:t>
            </a:r>
          </a:p>
        </p:txBody>
      </p:sp>
    </p:spTree>
    <p:extLst>
      <p:ext uri="{BB962C8B-B14F-4D97-AF65-F5344CB8AC3E}">
        <p14:creationId xmlns:p14="http://schemas.microsoft.com/office/powerpoint/2010/main" val="15596307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136</TotalTime>
  <Words>686</Words>
  <Application>Microsoft Office PowerPoint</Application>
  <PresentationFormat>On-screen Show (4:3)</PresentationFormat>
  <Paragraphs>93</Paragraphs>
  <Slides>19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Adaptive Learning Systems</vt:lpstr>
      <vt:lpstr>Today’s Google Doc</vt:lpstr>
      <vt:lpstr>By this point </vt:lpstr>
      <vt:lpstr>Comments or Questions about  System Review?</vt:lpstr>
      <vt:lpstr>Comments or Questions about VIVI-SD 1</vt:lpstr>
      <vt:lpstr>AMA</vt:lpstr>
      <vt:lpstr>Thoughts/Questions  on the video?</vt:lpstr>
      <vt:lpstr>Thoughts/questions  on the readings?</vt:lpstr>
      <vt:lpstr>Readings (Week 3) (Core)</vt:lpstr>
      <vt:lpstr>Readings (Week 3) (Core)</vt:lpstr>
      <vt:lpstr>Readings (Week 3) (Optional)</vt:lpstr>
      <vt:lpstr>Readings (Week 3) (Optional)</vt:lpstr>
      <vt:lpstr>Readings (Week 3) (Optional)</vt:lpstr>
      <vt:lpstr>Readings (Week 3) (Optional)</vt:lpstr>
      <vt:lpstr>Readings (Week 3) (Optional)</vt:lpstr>
      <vt:lpstr>AMA</vt:lpstr>
      <vt:lpstr>Did we end early?</vt:lpstr>
      <vt:lpstr>Upcoming Dates</vt:lpstr>
      <vt:lpstr>The End</vt:lpstr>
    </vt:vector>
  </TitlesOfParts>
  <Company>Worcester Polytechnic Institute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Baker</cp:lastModifiedBy>
  <cp:revision>500</cp:revision>
  <dcterms:created xsi:type="dcterms:W3CDTF">2010-01-07T20:34:12Z</dcterms:created>
  <dcterms:modified xsi:type="dcterms:W3CDTF">2024-06-07T16:26:55Z</dcterms:modified>
</cp:coreProperties>
</file>