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413" r:id="rId3"/>
    <p:sldId id="533" r:id="rId4"/>
    <p:sldId id="534" r:id="rId5"/>
    <p:sldId id="535" r:id="rId6"/>
    <p:sldId id="536" r:id="rId7"/>
    <p:sldId id="537" r:id="rId8"/>
    <p:sldId id="539" r:id="rId9"/>
    <p:sldId id="540" r:id="rId10"/>
    <p:sldId id="541" r:id="rId11"/>
    <p:sldId id="542" r:id="rId12"/>
    <p:sldId id="544" r:id="rId13"/>
    <p:sldId id="546" r:id="rId14"/>
    <p:sldId id="549" r:id="rId15"/>
    <p:sldId id="550" r:id="rId16"/>
    <p:sldId id="543" r:id="rId17"/>
    <p:sldId id="547" r:id="rId18"/>
    <p:sldId id="554" r:id="rId19"/>
    <p:sldId id="548" r:id="rId20"/>
    <p:sldId id="552" r:id="rId21"/>
    <p:sldId id="551" r:id="rId22"/>
    <p:sldId id="553" r:id="rId23"/>
    <p:sldId id="538" r:id="rId24"/>
    <p:sldId id="555" r:id="rId25"/>
    <p:sldId id="556" r:id="rId26"/>
    <p:sldId id="532" r:id="rId27"/>
    <p:sldId id="30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6" d="100"/>
          <a:sy n="76" d="100"/>
        </p:scale>
        <p:origin x="18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64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03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94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761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445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29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69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376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37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Welcome to Ask me Anything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E24A-3383-2947-2D39-310EED40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16BB-2413-A6BE-441C-21D9E64F4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have watched the lecture videos for week 1 and week 2</a:t>
            </a:r>
          </a:p>
          <a:p>
            <a:r>
              <a:rPr lang="en-US" dirty="0"/>
              <a:t>You should have completed the interactives for week 1 and week 2</a:t>
            </a:r>
          </a:p>
          <a:p>
            <a:r>
              <a:rPr lang="en-US" dirty="0"/>
              <a:t>You ideally would have read the core readings for week 1 and week 2</a:t>
            </a:r>
          </a:p>
          <a:p>
            <a:pPr lvl="1"/>
            <a:r>
              <a:rPr lang="en-US" dirty="0"/>
              <a:t>But no stress if you haven’t</a:t>
            </a:r>
          </a:p>
        </p:txBody>
      </p:sp>
    </p:spTree>
    <p:extLst>
      <p:ext uri="{BB962C8B-B14F-4D97-AF65-F5344CB8AC3E}">
        <p14:creationId xmlns:p14="http://schemas.microsoft.com/office/powerpoint/2010/main" val="167134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everyone in a VIVI-SD group?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aren’t, post to the chat that you are looking for a group</a:t>
            </a:r>
          </a:p>
        </p:txBody>
      </p:sp>
    </p:spTree>
    <p:extLst>
      <p:ext uri="{BB962C8B-B14F-4D97-AF65-F5344CB8AC3E}">
        <p14:creationId xmlns:p14="http://schemas.microsoft.com/office/powerpoint/2010/main" val="2805631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Have you picked your system for System Review?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is a good time to do that</a:t>
            </a:r>
          </a:p>
        </p:txBody>
      </p:sp>
    </p:spTree>
    <p:extLst>
      <p:ext uri="{BB962C8B-B14F-4D97-AF65-F5344CB8AC3E}">
        <p14:creationId xmlns:p14="http://schemas.microsoft.com/office/powerpoint/2010/main" val="301701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Optional Bonus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</a:t>
            </a:r>
          </a:p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98173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Debate on ITS?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talking fish?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on the mastery learning/knowledge tracing videos?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47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on the BKT interactive resource?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04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 err="1"/>
              <a:t>VanLehn</a:t>
            </a:r>
            <a:r>
              <a:rPr lang="en-US" dirty="0"/>
              <a:t>, K. (2011). The relative effectiveness of human tutoring, intelligent tutoring systems, and other tutoring systems. Educational Psychologist, 46(4), 197-221.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Reviews benefits of human tutoring</a:t>
            </a:r>
          </a:p>
          <a:p>
            <a:pPr lvl="1"/>
            <a:r>
              <a:rPr lang="en-US" dirty="0"/>
              <a:t>Provides a summary of what ITS/ALS </a:t>
            </a:r>
            <a:r>
              <a:rPr lang="en-US" i="1" dirty="0"/>
              <a:t>actually do</a:t>
            </a:r>
            <a:endParaRPr lang="en-US" dirty="0"/>
          </a:p>
          <a:p>
            <a:pPr lvl="1"/>
            <a:r>
              <a:rPr lang="en-US" dirty="0"/>
              <a:t>Summarizes effectiveness of different types of ITS/ALS</a:t>
            </a:r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Anderson, J. R., Corbett, A. T., Koedinger, K. R., &amp; Pelletier, R. (1995). Cognitive tutors: Lessons learned. The journal of the learning sciences, 4(2), 167-207.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Summarizes design of Cognitive Tutors</a:t>
            </a:r>
          </a:p>
          <a:p>
            <a:pPr lvl="1"/>
            <a:r>
              <a:rPr lang="en-US" dirty="0"/>
              <a:t>First widely-scaled validated intelligent tutors</a:t>
            </a:r>
          </a:p>
          <a:p>
            <a:pPr lvl="1"/>
            <a:r>
              <a:rPr lang="en-US" dirty="0"/>
              <a:t>Still used today at scale! </a:t>
            </a:r>
          </a:p>
        </p:txBody>
      </p:sp>
    </p:spTree>
    <p:extLst>
      <p:ext uri="{BB962C8B-B14F-4D97-AF65-F5344CB8AC3E}">
        <p14:creationId xmlns:p14="http://schemas.microsoft.com/office/powerpoint/2010/main" val="2634250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 err="1"/>
              <a:t>Graesser</a:t>
            </a:r>
            <a:r>
              <a:rPr lang="en-US" dirty="0"/>
              <a:t>, A. C., </a:t>
            </a:r>
            <a:r>
              <a:rPr lang="en-US" dirty="0" err="1"/>
              <a:t>VanLehn</a:t>
            </a:r>
            <a:r>
              <a:rPr lang="en-US" dirty="0"/>
              <a:t>, K., Rosé, C. P., Jordan, P. W., &amp; Harter, D. (2001). Intelligent tutoring systems with conversational dialogue. AI magazine, 22(4), 39-39.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Summary of dialogue tutors (a lot of excitement about them today) </a:t>
            </a:r>
          </a:p>
        </p:txBody>
      </p:sp>
    </p:spTree>
    <p:extLst>
      <p:ext uri="{BB962C8B-B14F-4D97-AF65-F5344CB8AC3E}">
        <p14:creationId xmlns:p14="http://schemas.microsoft.com/office/powerpoint/2010/main" val="530638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Wenger, E. (1987). Artificial intelligence and tutoring systems: computational and cognitive approaches to the communication of knowledge. Morgan Kaufmann. Chapter 1: Knowledge Communication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Very clear (rare) exposition of the “knowledge communication” view of ITS and e-learning in general</a:t>
            </a:r>
          </a:p>
        </p:txBody>
      </p:sp>
    </p:spTree>
    <p:extLst>
      <p:ext uri="{BB962C8B-B14F-4D97-AF65-F5344CB8AC3E}">
        <p14:creationId xmlns:p14="http://schemas.microsoft.com/office/powerpoint/2010/main" val="3810472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2)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San Pedro, M. O. Z., &amp; Baker, R. S. (2021). Knowledge Inference Models Used in Adaptive Learning. In Computational Psychometrics: New Methodologies for a New Generation of Digital Learning and Assessment (pp. 61-77).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Summarizes state of art in knowledge tracing</a:t>
            </a:r>
          </a:p>
          <a:p>
            <a:pPr lvl="1"/>
            <a:r>
              <a:rPr lang="en-US" dirty="0"/>
              <a:t>Nothing high-level, good, more recent (that I’ve seen)</a:t>
            </a:r>
          </a:p>
        </p:txBody>
      </p:sp>
    </p:spTree>
    <p:extLst>
      <p:ext uri="{BB962C8B-B14F-4D97-AF65-F5344CB8AC3E}">
        <p14:creationId xmlns:p14="http://schemas.microsoft.com/office/powerpoint/2010/main" val="1249328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2)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Ritter, S., </a:t>
            </a:r>
            <a:r>
              <a:rPr lang="en-US" dirty="0" err="1"/>
              <a:t>Yudelson</a:t>
            </a:r>
            <a:r>
              <a:rPr lang="en-US" dirty="0"/>
              <a:t>, M., </a:t>
            </a:r>
            <a:r>
              <a:rPr lang="en-US" dirty="0" err="1"/>
              <a:t>Fancsali</a:t>
            </a:r>
            <a:r>
              <a:rPr lang="en-US" dirty="0"/>
              <a:t>, S. E., &amp; Berman, S. R. (2016). How mastery learning works at scale. In Proceedings of the Third (2016) ACM Conference on Learning@ Scale (pp. 71-79). 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Discusses the benefits and challenges of mastery learning in ed tech (rare, despite its commonness)</a:t>
            </a:r>
          </a:p>
          <a:p>
            <a:pPr lvl="1"/>
            <a:r>
              <a:rPr lang="en-US" dirty="0"/>
              <a:t>Investigates impacts of teacher compliance/non-compliance with mastery learning recommendations, finding that promoting students without mastery is bad</a:t>
            </a:r>
          </a:p>
        </p:txBody>
      </p:sp>
    </p:spTree>
    <p:extLst>
      <p:ext uri="{BB962C8B-B14F-4D97-AF65-F5344CB8AC3E}">
        <p14:creationId xmlns:p14="http://schemas.microsoft.com/office/powerpoint/2010/main" val="2934015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2)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Sales, A. C., &amp; Pane, J. F. (2019). The role of mastery learning in an intelligent tutoring system: Principal stratification on a latent variable. The Annals of Applied Statistics, 13(1), 420-443. 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Establishes effectiveness of intelligent tutor based on mastery learning</a:t>
            </a:r>
          </a:p>
          <a:p>
            <a:pPr lvl="1"/>
            <a:r>
              <a:rPr lang="en-US" dirty="0"/>
              <a:t>But argues against findings in Ritter et al. (2016) using different statistical method (by comparing students with similar prior knowledge), finding that promoting students without mastery can be OK</a:t>
            </a:r>
          </a:p>
        </p:txBody>
      </p:sp>
    </p:spTree>
    <p:extLst>
      <p:ext uri="{BB962C8B-B14F-4D97-AF65-F5344CB8AC3E}">
        <p14:creationId xmlns:p14="http://schemas.microsoft.com/office/powerpoint/2010/main" val="1801993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2)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 err="1"/>
              <a:t>Pelánek</a:t>
            </a:r>
            <a:r>
              <a:rPr lang="en-US" dirty="0"/>
              <a:t>, R., &amp; </a:t>
            </a:r>
            <a:r>
              <a:rPr lang="en-US" dirty="0" err="1"/>
              <a:t>Řihák</a:t>
            </a:r>
            <a:r>
              <a:rPr lang="en-US" dirty="0"/>
              <a:t>, J. (2018). Analysis and design of mastery learning criteria. New Review of Hypermedia and Multimedia, 24(3), 133-159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Concretely examines impact of decisions around algorithm used for mastery learning </a:t>
            </a:r>
          </a:p>
          <a:p>
            <a:pPr lvl="1"/>
            <a:r>
              <a:rPr lang="en-US" dirty="0"/>
              <a:t>Argues that secondary choices matter more than algorithm (although out of date on algorithms)</a:t>
            </a:r>
          </a:p>
          <a:p>
            <a:pPr lvl="2"/>
            <a:r>
              <a:rPr lang="en-US" dirty="0"/>
              <a:t>But newer algorithms much less predictable anyways</a:t>
            </a:r>
          </a:p>
        </p:txBody>
      </p:sp>
    </p:spTree>
    <p:extLst>
      <p:ext uri="{BB962C8B-B14F-4D97-AF65-F5344CB8AC3E}">
        <p14:creationId xmlns:p14="http://schemas.microsoft.com/office/powerpoint/2010/main" val="315420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2)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Lee, J. I., &amp; </a:t>
            </a:r>
            <a:r>
              <a:rPr lang="en-US" dirty="0" err="1"/>
              <a:t>Brunskill</a:t>
            </a:r>
            <a:r>
              <a:rPr lang="en-US" dirty="0"/>
              <a:t>, E. (2012). The Impact on Individualizing Student Models on Necessary Practice Opportunities. Proceedings of the International Conference on Educational Data Mining Society. 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Argues that individualized knowledge tracing (that learns model parameters for individual students across skills) better optimizes mastery learning than models that don’t learn about students except current skill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399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2)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Emery, A., Sanders, M., Anderman, L. H., &amp; Yu, S. L. (2018). When mastery goals meet mastery learning: Administrator, teacher, and student perceptions. The Journal of Experimental Education, 86(3), 419-441.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Discusses use of and experience with (non-computerized) mastery learning in schools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410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2)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 err="1"/>
              <a:t>Guskey</a:t>
            </a:r>
            <a:r>
              <a:rPr lang="en-US" dirty="0"/>
              <a:t>, T. R., &amp; Gates, S. L. (1986). Synthesis of research on the effects of mastery learning in elementary and secondary classrooms. Educational leadership, 43(8), 73. 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Shows that even (very difficult to implement) non-computerized mastery learning works</a:t>
            </a:r>
          </a:p>
        </p:txBody>
      </p:sp>
    </p:spTree>
    <p:extLst>
      <p:ext uri="{BB962C8B-B14F-4D97-AF65-F5344CB8AC3E}">
        <p14:creationId xmlns:p14="http://schemas.microsoft.com/office/powerpoint/2010/main" val="3310172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0457D-C6B9-D01E-4B1E-04315C32E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we end early?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FC008-954B-87A0-68C9-657374EFB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so, that’s OK</a:t>
            </a:r>
          </a:p>
          <a:p>
            <a:endParaRPr lang="en-US" dirty="0"/>
          </a:p>
          <a:p>
            <a:r>
              <a:rPr lang="en-US" dirty="0"/>
              <a:t>A lot of what we would cover in class was moved to video lecture and VIVI-SD 1</a:t>
            </a:r>
          </a:p>
          <a:p>
            <a:endParaRPr lang="en-US" dirty="0"/>
          </a:p>
          <a:p>
            <a:r>
              <a:rPr lang="en-US" dirty="0"/>
              <a:t>We covered more than I covered in this class last year!</a:t>
            </a:r>
          </a:p>
        </p:txBody>
      </p:sp>
    </p:spTree>
    <p:extLst>
      <p:ext uri="{BB962C8B-B14F-4D97-AF65-F5344CB8AC3E}">
        <p14:creationId xmlns:p14="http://schemas.microsoft.com/office/powerpoint/2010/main" val="3247800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D4E06-BF4E-A77A-849C-BCBA2CC09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Special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D99DB-4053-8358-9537-57411E0FF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Intelligent Tutors in the Classroom</a:t>
            </a:r>
          </a:p>
          <a:p>
            <a:endParaRPr lang="en-US" dirty="0"/>
          </a:p>
          <a:p>
            <a:r>
              <a:rPr lang="en-US" dirty="0"/>
              <a:t>Wednesday, July 31</a:t>
            </a:r>
          </a:p>
          <a:p>
            <a:r>
              <a:rPr lang="en-US"/>
              <a:t>515p-705p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166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BEA-D9D6-568D-A600-E3C49195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39C9-508E-863C-DB43-0B236B8B5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June 10 System Review first task due (sign up for learning system)</a:t>
            </a:r>
          </a:p>
          <a:p>
            <a:r>
              <a:rPr lang="en-US" dirty="0"/>
              <a:t>June 12 VIVI-SD 1 due</a:t>
            </a:r>
          </a:p>
          <a:p>
            <a:r>
              <a:rPr lang="en-US" dirty="0"/>
              <a:t>June 13 Knowledge Graphs and Prerequisite Tracing AMA</a:t>
            </a:r>
          </a:p>
          <a:p>
            <a:r>
              <a:rPr lang="en-US" dirty="0"/>
              <a:t>June 19 – VIVI-SD 2 due</a:t>
            </a:r>
          </a:p>
          <a:p>
            <a:r>
              <a:rPr lang="en-US" dirty="0"/>
              <a:t>June 20 Memory Optimization and Spiraling Review AMA</a:t>
            </a:r>
          </a:p>
          <a:p>
            <a:r>
              <a:rPr lang="en-US" dirty="0"/>
              <a:t>June 26 – VIVI-SD 3 due</a:t>
            </a:r>
          </a:p>
          <a:p>
            <a:r>
              <a:rPr lang="en-US" dirty="0"/>
              <a:t>June 27 Hints and Feedback AMA</a:t>
            </a:r>
          </a:p>
          <a:p>
            <a:r>
              <a:rPr lang="en-US" dirty="0"/>
              <a:t>June 28 – System Review paper first draft due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30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1166</Words>
  <Application>Microsoft Office PowerPoint</Application>
  <PresentationFormat>On-screen Show (4:3)</PresentationFormat>
  <Paragraphs>138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Adaptive Learning Systems</vt:lpstr>
      <vt:lpstr>Welcome to Ask me Anything session</vt:lpstr>
      <vt:lpstr>By this point </vt:lpstr>
      <vt:lpstr>Is everyone in a VIVI-SD group?</vt:lpstr>
      <vt:lpstr>Have you picked your system for System Review?</vt:lpstr>
      <vt:lpstr>Optional Bonus Session</vt:lpstr>
      <vt:lpstr>AMA</vt:lpstr>
      <vt:lpstr>Thoughts/Questions  on the Debate on ITS?</vt:lpstr>
      <vt:lpstr>Thoughts/questions  on the talking fish?</vt:lpstr>
      <vt:lpstr>Thoughts/questions on the mastery learning/knowledge tracing videos?</vt:lpstr>
      <vt:lpstr>Thoughts/questions on the BKT interactive resource?</vt:lpstr>
      <vt:lpstr>Readings (Week 1) (Core)</vt:lpstr>
      <vt:lpstr>Readings (Week 1) (Optional)</vt:lpstr>
      <vt:lpstr>Readings (Week 1) (Optional)</vt:lpstr>
      <vt:lpstr>Readings (Week 1) (Optional)</vt:lpstr>
      <vt:lpstr>Readings (Week 2) (Core)</vt:lpstr>
      <vt:lpstr>Readings (Week 2) (Core)</vt:lpstr>
      <vt:lpstr>Readings (Week 2) (Optional)</vt:lpstr>
      <vt:lpstr>Readings (Week 2) (Optional)</vt:lpstr>
      <vt:lpstr>Readings (Week 2) (Optional)</vt:lpstr>
      <vt:lpstr>Readings (Week 2) (Optional)</vt:lpstr>
      <vt:lpstr>Readings (Week 2) (Optional)</vt:lpstr>
      <vt:lpstr>AMA</vt:lpstr>
      <vt:lpstr>Did we end early?</vt:lpstr>
      <vt:lpstr>Optional Special Session</vt:lpstr>
      <vt:lpstr>Upcoming Dates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494</cp:revision>
  <dcterms:created xsi:type="dcterms:W3CDTF">2010-01-07T20:34:12Z</dcterms:created>
  <dcterms:modified xsi:type="dcterms:W3CDTF">2024-06-03T18:55:04Z</dcterms:modified>
</cp:coreProperties>
</file>