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1123" r:id="rId3"/>
    <p:sldId id="1151" r:id="rId4"/>
    <p:sldId id="1124" r:id="rId5"/>
    <p:sldId id="1125" r:id="rId6"/>
    <p:sldId id="1127" r:id="rId7"/>
    <p:sldId id="1128" r:id="rId8"/>
    <p:sldId id="1157" r:id="rId9"/>
    <p:sldId id="1158" r:id="rId10"/>
    <p:sldId id="1131" r:id="rId11"/>
    <p:sldId id="1129" r:id="rId12"/>
    <p:sldId id="507" r:id="rId13"/>
    <p:sldId id="941" r:id="rId14"/>
    <p:sldId id="1144" r:id="rId15"/>
    <p:sldId id="1137" r:id="rId16"/>
    <p:sldId id="527" r:id="rId17"/>
    <p:sldId id="1139" r:id="rId18"/>
    <p:sldId id="1140" r:id="rId19"/>
    <p:sldId id="504" r:id="rId20"/>
    <p:sldId id="938" r:id="rId21"/>
    <p:sldId id="526" r:id="rId22"/>
    <p:sldId id="939" r:id="rId23"/>
    <p:sldId id="940" r:id="rId24"/>
    <p:sldId id="515" r:id="rId25"/>
    <p:sldId id="503" r:id="rId26"/>
    <p:sldId id="1147" r:id="rId27"/>
    <p:sldId id="1159" r:id="rId28"/>
    <p:sldId id="1148" r:id="rId29"/>
    <p:sldId id="1149" r:id="rId30"/>
    <p:sldId id="1150" r:id="rId31"/>
    <p:sldId id="1153" r:id="rId32"/>
    <p:sldId id="301"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E450ECB-0C65-4AF3-957C-153223C1837D}">
          <p14:sldIdLst>
            <p14:sldId id="256"/>
            <p14:sldId id="1123"/>
            <p14:sldId id="1151"/>
            <p14:sldId id="1124"/>
            <p14:sldId id="1125"/>
            <p14:sldId id="1127"/>
            <p14:sldId id="1128"/>
            <p14:sldId id="1157"/>
            <p14:sldId id="1158"/>
            <p14:sldId id="1131"/>
            <p14:sldId id="1129"/>
            <p14:sldId id="507"/>
            <p14:sldId id="941"/>
            <p14:sldId id="1144"/>
            <p14:sldId id="1137"/>
            <p14:sldId id="527"/>
            <p14:sldId id="1139"/>
            <p14:sldId id="1140"/>
            <p14:sldId id="504"/>
            <p14:sldId id="938"/>
            <p14:sldId id="526"/>
            <p14:sldId id="939"/>
            <p14:sldId id="940"/>
            <p14:sldId id="515"/>
            <p14:sldId id="503"/>
            <p14:sldId id="1147"/>
            <p14:sldId id="1159"/>
            <p14:sldId id="1148"/>
            <p14:sldId id="1149"/>
            <p14:sldId id="1150"/>
            <p14:sldId id="1153"/>
            <p14:sldId id="30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ker, Ryan Shaun" initials="RYA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0000FF"/>
    <a:srgbClr val="28F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69" autoAdjust="0"/>
    <p:restoredTop sz="90686" autoAdjust="0"/>
  </p:normalViewPr>
  <p:slideViewPr>
    <p:cSldViewPr>
      <p:cViewPr varScale="1">
        <p:scale>
          <a:sx n="66" d="100"/>
          <a:sy n="66" d="100"/>
        </p:scale>
        <p:origin x="1397"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CAAA7C-7ACC-4BFB-BE93-9F32D66A2778}" type="datetimeFigureOut">
              <a:rPr lang="en-US" smtClean="0"/>
              <a:pPr/>
              <a:t>10/6/2023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F639B-656A-4369-84E0-F13809BA208C}" type="slidenum">
              <a:rPr lang="en-US" smtClean="0"/>
              <a:pPr/>
              <a:t>‹#›</a:t>
            </a:fld>
            <a:endParaRPr lang="en-US"/>
          </a:p>
        </p:txBody>
      </p:sp>
    </p:spTree>
    <p:extLst>
      <p:ext uri="{BB962C8B-B14F-4D97-AF65-F5344CB8AC3E}">
        <p14:creationId xmlns:p14="http://schemas.microsoft.com/office/powerpoint/2010/main" val="1127312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777E0E-AA0C-4CA6-9370-9BDDCA793804}" type="datetimeFigureOut">
              <a:rPr lang="en-US" smtClean="0"/>
              <a:pPr/>
              <a:t>10/6/2023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10/6/2023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777E0E-AA0C-4CA6-9370-9BDDCA793804}" type="datetimeFigureOut">
              <a:rPr lang="en-US" smtClean="0"/>
              <a:pPr/>
              <a:t>10/6/2023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777E0E-AA0C-4CA6-9370-9BDDCA793804}" type="datetimeFigureOut">
              <a:rPr lang="en-US" smtClean="0"/>
              <a:pPr/>
              <a:t>10/6/2023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777E0E-AA0C-4CA6-9370-9BDDCA793804}" type="datetimeFigureOut">
              <a:rPr lang="en-US" smtClean="0"/>
              <a:pPr/>
              <a:t>10/6/2023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777E0E-AA0C-4CA6-9370-9BDDCA793804}" type="datetimeFigureOut">
              <a:rPr lang="en-US" smtClean="0"/>
              <a:pPr/>
              <a:t>10/6/2023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77E0E-AA0C-4CA6-9370-9BDDCA793804}" type="datetimeFigureOut">
              <a:rPr lang="en-US" smtClean="0"/>
              <a:pPr/>
              <a:t>10/6/2023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10/6/2023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10/6/2023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10/6/2023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10/6/2023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py and Image">
    <p:spTree>
      <p:nvGrpSpPr>
        <p:cNvPr id="1" name=""/>
        <p:cNvGrpSpPr/>
        <p:nvPr/>
      </p:nvGrpSpPr>
      <p:grpSpPr>
        <a:xfrm>
          <a:off x="0" y="0"/>
          <a:ext cx="0" cy="0"/>
          <a:chOff x="0" y="0"/>
          <a:chExt cx="0" cy="0"/>
        </a:xfrm>
      </p:grpSpPr>
      <p:sp>
        <p:nvSpPr>
          <p:cNvPr id="6" name="Picture Placeholder 5"/>
          <p:cNvSpPr>
            <a:spLocks noGrp="1"/>
          </p:cNvSpPr>
          <p:nvPr>
            <p:ph type="pic" sz="quarter" idx="11" hasCustomPrompt="1"/>
          </p:nvPr>
        </p:nvSpPr>
        <p:spPr>
          <a:xfrm>
            <a:off x="469075" y="1625600"/>
            <a:ext cx="3960421" cy="4706938"/>
          </a:xfrm>
          <a:prstGeom prst="rect">
            <a:avLst/>
          </a:prstGeom>
        </p:spPr>
        <p:txBody>
          <a:bodyPr vert="horz"/>
          <a:lstStyle>
            <a:lvl1pPr marL="0" indent="0">
              <a:buNone/>
              <a:defRPr sz="1800" baseline="0">
                <a:solidFill>
                  <a:srgbClr val="7F7F7F"/>
                </a:solidFill>
              </a:defRPr>
            </a:lvl1pPr>
          </a:lstStyle>
          <a:p>
            <a:r>
              <a:rPr lang="en-US" dirty="0"/>
              <a:t>Supporting Picture goes here preferably transparent background</a:t>
            </a:r>
          </a:p>
        </p:txBody>
      </p:sp>
      <p:sp>
        <p:nvSpPr>
          <p:cNvPr id="7" name="Text Placeholder 4"/>
          <p:cNvSpPr>
            <a:spLocks noGrp="1"/>
          </p:cNvSpPr>
          <p:nvPr>
            <p:ph type="body" sz="quarter" idx="12" hasCustomPrompt="1"/>
          </p:nvPr>
        </p:nvSpPr>
        <p:spPr>
          <a:xfrm>
            <a:off x="4595750" y="1625600"/>
            <a:ext cx="4102925" cy="4706938"/>
          </a:xfrm>
          <a:prstGeom prst="rect">
            <a:avLst/>
          </a:prstGeom>
        </p:spPr>
        <p:txBody>
          <a:bodyPr/>
          <a:lstStyle>
            <a:lvl1pPr marL="0" indent="0">
              <a:buNone/>
              <a:defRPr sz="2000" b="1" i="0" baseline="0">
                <a:solidFill>
                  <a:srgbClr val="1FB4D3"/>
                </a:solidFill>
                <a:latin typeface="Avenir Black" charset="0"/>
                <a:ea typeface="Avenir Black" charset="0"/>
                <a:cs typeface="Avenir Black" charset="0"/>
              </a:defRPr>
            </a:lvl1pPr>
            <a:lvl2pPr marL="457200" indent="0">
              <a:buNone/>
              <a:defRPr sz="1800" b="1" i="0" baseline="0">
                <a:solidFill>
                  <a:schemeClr val="bg1"/>
                </a:solidFill>
                <a:latin typeface="Avenir Book" charset="0"/>
                <a:ea typeface="Avenir Book" charset="0"/>
                <a:cs typeface="Avenir Book" charset="0"/>
              </a:defRPr>
            </a:lvl2pPr>
            <a:lvl3pPr marL="914400" indent="0">
              <a:buNone/>
              <a:defRPr sz="1800">
                <a:solidFill>
                  <a:schemeClr val="bg1"/>
                </a:solidFill>
                <a:latin typeface="Avenir Book" charset="0"/>
                <a:ea typeface="Avenir Book" charset="0"/>
                <a:cs typeface="Avenir Book" charset="0"/>
              </a:defRPr>
            </a:lvl3pPr>
            <a:lvl4pPr marL="1371600" indent="0">
              <a:buNone/>
              <a:defRPr sz="1400">
                <a:solidFill>
                  <a:schemeClr val="bg1"/>
                </a:solidFill>
                <a:latin typeface="Avenir Book" charset="0"/>
                <a:ea typeface="Avenir Book" charset="0"/>
                <a:cs typeface="Avenir Book" charset="0"/>
              </a:defRPr>
            </a:lvl4pPr>
            <a:lvl5pPr marL="1828800" indent="0">
              <a:buNone/>
              <a:defRPr sz="1400" i="1" baseline="0">
                <a:solidFill>
                  <a:schemeClr val="bg1"/>
                </a:solidFill>
                <a:latin typeface="Avenir Book" charset="0"/>
                <a:ea typeface="Avenir Book" charset="0"/>
                <a:cs typeface="Avenir Book" charset="0"/>
              </a:defRPr>
            </a:lvl5pPr>
          </a:lstStyle>
          <a:p>
            <a:pPr lvl="0"/>
            <a:r>
              <a:rPr lang="en-US" dirty="0"/>
              <a:t>HEADER STYLE</a:t>
            </a:r>
          </a:p>
          <a:p>
            <a:pPr lvl="1"/>
            <a:r>
              <a:rPr lang="en-US" dirty="0"/>
              <a:t>Body Copy Sub Style [try to keep at this font size minimum]</a:t>
            </a:r>
          </a:p>
          <a:p>
            <a:pPr lvl="2"/>
            <a:r>
              <a:rPr lang="en-US" dirty="0"/>
              <a:t>Body Copy </a:t>
            </a:r>
          </a:p>
          <a:p>
            <a:pPr lvl="3"/>
            <a:r>
              <a:rPr lang="en-US" dirty="0"/>
              <a:t>Small Body Copy</a:t>
            </a:r>
          </a:p>
          <a:p>
            <a:pPr lvl="4"/>
            <a:r>
              <a:rPr lang="en-US" dirty="0"/>
              <a:t>Small Body Copy Details</a:t>
            </a:r>
          </a:p>
        </p:txBody>
      </p:sp>
      <p:sp>
        <p:nvSpPr>
          <p:cNvPr id="4" name="Title 1"/>
          <p:cNvSpPr>
            <a:spLocks noGrp="1"/>
          </p:cNvSpPr>
          <p:nvPr>
            <p:ph type="title" hasCustomPrompt="1"/>
          </p:nvPr>
        </p:nvSpPr>
        <p:spPr>
          <a:xfrm>
            <a:off x="469075" y="0"/>
            <a:ext cx="8674924" cy="872455"/>
          </a:xfrm>
          <a:prstGeom prst="rect">
            <a:avLst/>
          </a:prstGeom>
        </p:spPr>
        <p:txBody>
          <a:bodyPr/>
          <a:lstStyle/>
          <a:p>
            <a:r>
              <a:rPr lang="en-US" dirty="0"/>
              <a:t>Title </a:t>
            </a:r>
            <a:r>
              <a:rPr lang="en-US" dirty="0" err="1"/>
              <a:t>Avenir</a:t>
            </a:r>
            <a:r>
              <a:rPr lang="en-US" dirty="0"/>
              <a:t> 32pt</a:t>
            </a:r>
          </a:p>
        </p:txBody>
      </p:sp>
    </p:spTree>
    <p:extLst>
      <p:ext uri="{BB962C8B-B14F-4D97-AF65-F5344CB8AC3E}">
        <p14:creationId xmlns:p14="http://schemas.microsoft.com/office/powerpoint/2010/main" val="1035406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77E0E-AA0C-4CA6-9370-9BDDCA793804}" type="datetimeFigureOut">
              <a:rPr lang="en-US" smtClean="0"/>
              <a:pPr/>
              <a:t>10/6/2023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49C08-3B7E-407B-958B-ADCA6B9AA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4"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a:t>Adaptive Learning Systems</a:t>
            </a:r>
          </a:p>
        </p:txBody>
      </p:sp>
      <p:sp>
        <p:nvSpPr>
          <p:cNvPr id="3" name="Subtitle 2"/>
          <p:cNvSpPr>
            <a:spLocks noGrp="1"/>
          </p:cNvSpPr>
          <p:nvPr>
            <p:ph type="subTitle" idx="1"/>
          </p:nvPr>
        </p:nvSpPr>
        <p:spPr/>
        <p:txBody>
          <a:bodyPr/>
          <a:lstStyle/>
          <a:p>
            <a:r>
              <a:rPr lang="en-US" dirty="0"/>
              <a:t>EDUC5183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6C382-06E3-D829-F2AC-43789ECB0211}"/>
              </a:ext>
            </a:extLst>
          </p:cNvPr>
          <p:cNvSpPr>
            <a:spLocks noGrp="1"/>
          </p:cNvSpPr>
          <p:nvPr>
            <p:ph type="title"/>
          </p:nvPr>
        </p:nvSpPr>
        <p:spPr/>
        <p:txBody>
          <a:bodyPr>
            <a:normAutofit fontScale="90000"/>
          </a:bodyPr>
          <a:lstStyle/>
          <a:p>
            <a:r>
              <a:rPr lang="en-US" dirty="0"/>
              <a:t>Intelligent Tutors/Adaptive Learning Systems are used at scale</a:t>
            </a:r>
          </a:p>
        </p:txBody>
      </p:sp>
      <p:sp>
        <p:nvSpPr>
          <p:cNvPr id="3" name="Content Placeholder 2">
            <a:extLst>
              <a:ext uri="{FF2B5EF4-FFF2-40B4-BE49-F238E27FC236}">
                <a16:creationId xmlns:a16="http://schemas.microsoft.com/office/drawing/2014/main" id="{858A45F4-FEAB-B74E-F6A8-BAD767AC75AA}"/>
              </a:ext>
            </a:extLst>
          </p:cNvPr>
          <p:cNvSpPr>
            <a:spLocks noGrp="1"/>
          </p:cNvSpPr>
          <p:nvPr>
            <p:ph idx="1"/>
          </p:nvPr>
        </p:nvSpPr>
        <p:spPr/>
        <p:txBody>
          <a:bodyPr/>
          <a:lstStyle/>
          <a:p>
            <a:r>
              <a:rPr lang="en-US" dirty="0"/>
              <a:t>In classrooms around the world</a:t>
            </a:r>
          </a:p>
          <a:p>
            <a:endParaRPr lang="en-US" dirty="0"/>
          </a:p>
          <a:p>
            <a:r>
              <a:rPr lang="en-US" dirty="0"/>
              <a:t>And they often work – successful efficacy trials for many systems showing better learning than traditional curricula</a:t>
            </a:r>
          </a:p>
        </p:txBody>
      </p:sp>
    </p:spTree>
    <p:extLst>
      <p:ext uri="{BB962C8B-B14F-4D97-AF65-F5344CB8AC3E}">
        <p14:creationId xmlns:p14="http://schemas.microsoft.com/office/powerpoint/2010/main" val="480025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6C382-06E3-D829-F2AC-43789ECB0211}"/>
              </a:ext>
            </a:extLst>
          </p:cNvPr>
          <p:cNvSpPr>
            <a:spLocks noGrp="1"/>
          </p:cNvSpPr>
          <p:nvPr>
            <p:ph type="title"/>
          </p:nvPr>
        </p:nvSpPr>
        <p:spPr/>
        <p:txBody>
          <a:bodyPr>
            <a:normAutofit fontScale="90000"/>
          </a:bodyPr>
          <a:lstStyle/>
          <a:p>
            <a:r>
              <a:rPr lang="en-US" dirty="0"/>
              <a:t>Intelligent Tutors/Adaptive Learning Systems are used at scale</a:t>
            </a:r>
          </a:p>
        </p:txBody>
      </p:sp>
      <p:sp>
        <p:nvSpPr>
          <p:cNvPr id="3" name="Content Placeholder 2">
            <a:extLst>
              <a:ext uri="{FF2B5EF4-FFF2-40B4-BE49-F238E27FC236}">
                <a16:creationId xmlns:a16="http://schemas.microsoft.com/office/drawing/2014/main" id="{858A45F4-FEAB-B74E-F6A8-BAD767AC75AA}"/>
              </a:ext>
            </a:extLst>
          </p:cNvPr>
          <p:cNvSpPr>
            <a:spLocks noGrp="1"/>
          </p:cNvSpPr>
          <p:nvPr>
            <p:ph idx="1"/>
          </p:nvPr>
        </p:nvSpPr>
        <p:spPr/>
        <p:txBody>
          <a:bodyPr/>
          <a:lstStyle/>
          <a:p>
            <a:r>
              <a:rPr lang="en-US" dirty="0"/>
              <a:t>In classrooms around the world</a:t>
            </a:r>
          </a:p>
          <a:p>
            <a:endParaRPr lang="en-US" dirty="0"/>
          </a:p>
          <a:p>
            <a:r>
              <a:rPr lang="en-US" dirty="0"/>
              <a:t>But whether they work depends on how teachers use them</a:t>
            </a:r>
          </a:p>
        </p:txBody>
      </p:sp>
    </p:spTree>
    <p:extLst>
      <p:ext uri="{BB962C8B-B14F-4D97-AF65-F5344CB8AC3E}">
        <p14:creationId xmlns:p14="http://schemas.microsoft.com/office/powerpoint/2010/main" val="3054612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AEF77-FDA5-6A9D-B920-722010879F53}"/>
              </a:ext>
            </a:extLst>
          </p:cNvPr>
          <p:cNvSpPr>
            <a:spLocks noGrp="1"/>
          </p:cNvSpPr>
          <p:nvPr>
            <p:ph type="title"/>
          </p:nvPr>
        </p:nvSpPr>
        <p:spPr/>
        <p:txBody>
          <a:bodyPr/>
          <a:lstStyle/>
          <a:p>
            <a:r>
              <a:rPr lang="en-US" dirty="0"/>
              <a:t>Modalities</a:t>
            </a:r>
          </a:p>
        </p:txBody>
      </p:sp>
      <p:sp>
        <p:nvSpPr>
          <p:cNvPr id="3" name="Content Placeholder 2">
            <a:extLst>
              <a:ext uri="{FF2B5EF4-FFF2-40B4-BE49-F238E27FC236}">
                <a16:creationId xmlns:a16="http://schemas.microsoft.com/office/drawing/2014/main" id="{22BE8B85-B0A3-4A01-2B49-DF7D2C33C5B0}"/>
              </a:ext>
            </a:extLst>
          </p:cNvPr>
          <p:cNvSpPr>
            <a:spLocks noGrp="1"/>
          </p:cNvSpPr>
          <p:nvPr>
            <p:ph idx="1"/>
          </p:nvPr>
        </p:nvSpPr>
        <p:spPr/>
        <p:txBody>
          <a:bodyPr/>
          <a:lstStyle/>
          <a:p>
            <a:r>
              <a:rPr lang="en-US" dirty="0"/>
              <a:t>Homework</a:t>
            </a:r>
          </a:p>
          <a:p>
            <a:r>
              <a:rPr lang="en-US" dirty="0"/>
              <a:t>Blended Learning</a:t>
            </a:r>
          </a:p>
          <a:p>
            <a:pPr lvl="1"/>
            <a:r>
              <a:rPr lang="en-US" dirty="0"/>
              <a:t>Students use learning system in classroom</a:t>
            </a:r>
          </a:p>
        </p:txBody>
      </p:sp>
    </p:spTree>
    <p:extLst>
      <p:ext uri="{BB962C8B-B14F-4D97-AF65-F5344CB8AC3E}">
        <p14:creationId xmlns:p14="http://schemas.microsoft.com/office/powerpoint/2010/main" val="3661445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709CE-6611-3865-EFEE-F1A2160DF8E3}"/>
              </a:ext>
            </a:extLst>
          </p:cNvPr>
          <p:cNvSpPr>
            <a:spLocks noGrp="1"/>
          </p:cNvSpPr>
          <p:nvPr>
            <p:ph type="title"/>
          </p:nvPr>
        </p:nvSpPr>
        <p:spPr/>
        <p:txBody>
          <a:bodyPr/>
          <a:lstStyle/>
          <a:p>
            <a:r>
              <a:rPr lang="en-US" dirty="0"/>
              <a:t>Blended Learning</a:t>
            </a:r>
          </a:p>
        </p:txBody>
      </p:sp>
      <p:sp>
        <p:nvSpPr>
          <p:cNvPr id="3" name="Content Placeholder 2">
            <a:extLst>
              <a:ext uri="{FF2B5EF4-FFF2-40B4-BE49-F238E27FC236}">
                <a16:creationId xmlns:a16="http://schemas.microsoft.com/office/drawing/2014/main" id="{BA2146DC-979E-8FA2-50C2-F576DEF25AAE}"/>
              </a:ext>
            </a:extLst>
          </p:cNvPr>
          <p:cNvSpPr>
            <a:spLocks noGrp="1"/>
          </p:cNvSpPr>
          <p:nvPr>
            <p:ph idx="1"/>
          </p:nvPr>
        </p:nvSpPr>
        <p:spPr/>
        <p:txBody>
          <a:bodyPr/>
          <a:lstStyle/>
          <a:p>
            <a:r>
              <a:rPr lang="en-US" dirty="0"/>
              <a:t>Students use learning system totally individually</a:t>
            </a:r>
          </a:p>
          <a:p>
            <a:r>
              <a:rPr lang="en-US" dirty="0"/>
              <a:t>Students mostly use learning system individually but discuss occasionally</a:t>
            </a:r>
          </a:p>
          <a:p>
            <a:r>
              <a:rPr lang="en-US" dirty="0"/>
              <a:t>Yoked collaboration (</a:t>
            </a:r>
            <a:r>
              <a:rPr lang="en-US" dirty="0" err="1"/>
              <a:t>Ogan</a:t>
            </a:r>
            <a:r>
              <a:rPr lang="en-US" dirty="0"/>
              <a:t> et al., 2012)</a:t>
            </a:r>
          </a:p>
        </p:txBody>
      </p:sp>
    </p:spTree>
    <p:extLst>
      <p:ext uri="{BB962C8B-B14F-4D97-AF65-F5344CB8AC3E}">
        <p14:creationId xmlns:p14="http://schemas.microsoft.com/office/powerpoint/2010/main" val="15701307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709CE-6611-3865-EFEE-F1A2160DF8E3}"/>
              </a:ext>
            </a:extLst>
          </p:cNvPr>
          <p:cNvSpPr>
            <a:spLocks noGrp="1"/>
          </p:cNvSpPr>
          <p:nvPr>
            <p:ph type="title"/>
          </p:nvPr>
        </p:nvSpPr>
        <p:spPr/>
        <p:txBody>
          <a:bodyPr>
            <a:normAutofit fontScale="90000"/>
          </a:bodyPr>
          <a:lstStyle/>
          <a:p>
            <a:r>
              <a:rPr lang="en-US" dirty="0"/>
              <a:t>Who here has seen one of these strategies being used in a classroom?</a:t>
            </a:r>
          </a:p>
        </p:txBody>
      </p:sp>
      <p:sp>
        <p:nvSpPr>
          <p:cNvPr id="3" name="Content Placeholder 2">
            <a:extLst>
              <a:ext uri="{FF2B5EF4-FFF2-40B4-BE49-F238E27FC236}">
                <a16:creationId xmlns:a16="http://schemas.microsoft.com/office/drawing/2014/main" id="{BA2146DC-979E-8FA2-50C2-F576DEF25AAE}"/>
              </a:ext>
            </a:extLst>
          </p:cNvPr>
          <p:cNvSpPr>
            <a:spLocks noGrp="1"/>
          </p:cNvSpPr>
          <p:nvPr>
            <p:ph idx="1"/>
          </p:nvPr>
        </p:nvSpPr>
        <p:spPr/>
        <p:txBody>
          <a:bodyPr/>
          <a:lstStyle/>
          <a:p>
            <a:r>
              <a:rPr lang="en-US" dirty="0"/>
              <a:t>Students use learning system totally individually (Philippines – Rodrigo and colleagues)</a:t>
            </a:r>
          </a:p>
          <a:p>
            <a:r>
              <a:rPr lang="en-US" dirty="0"/>
              <a:t>Students mostly use learning system individually but discuss occasionally (USA, UAE)</a:t>
            </a:r>
          </a:p>
          <a:p>
            <a:r>
              <a:rPr lang="en-US" dirty="0"/>
              <a:t>Yoked collaboration (Costa Rica, Mexico, Brazil – </a:t>
            </a:r>
            <a:r>
              <a:rPr lang="en-US" dirty="0" err="1"/>
              <a:t>Ogan</a:t>
            </a:r>
            <a:r>
              <a:rPr lang="en-US" dirty="0"/>
              <a:t> and colleagues)</a:t>
            </a:r>
          </a:p>
        </p:txBody>
      </p:sp>
    </p:spTree>
    <p:extLst>
      <p:ext uri="{BB962C8B-B14F-4D97-AF65-F5344CB8AC3E}">
        <p14:creationId xmlns:p14="http://schemas.microsoft.com/office/powerpoint/2010/main" val="1355869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709CE-6611-3865-EFEE-F1A2160DF8E3}"/>
              </a:ext>
            </a:extLst>
          </p:cNvPr>
          <p:cNvSpPr>
            <a:spLocks noGrp="1"/>
          </p:cNvSpPr>
          <p:nvPr>
            <p:ph type="title"/>
          </p:nvPr>
        </p:nvSpPr>
        <p:spPr/>
        <p:txBody>
          <a:bodyPr>
            <a:normAutofit fontScale="90000"/>
          </a:bodyPr>
          <a:lstStyle/>
          <a:p>
            <a:r>
              <a:rPr lang="en-US" dirty="0"/>
              <a:t>ITS/AL design needs to be different for these use cases</a:t>
            </a:r>
          </a:p>
        </p:txBody>
      </p:sp>
      <p:sp>
        <p:nvSpPr>
          <p:cNvPr id="3" name="Content Placeholder 2">
            <a:extLst>
              <a:ext uri="{FF2B5EF4-FFF2-40B4-BE49-F238E27FC236}">
                <a16:creationId xmlns:a16="http://schemas.microsoft.com/office/drawing/2014/main" id="{BA2146DC-979E-8FA2-50C2-F576DEF25AAE}"/>
              </a:ext>
            </a:extLst>
          </p:cNvPr>
          <p:cNvSpPr>
            <a:spLocks noGrp="1"/>
          </p:cNvSpPr>
          <p:nvPr>
            <p:ph idx="1"/>
          </p:nvPr>
        </p:nvSpPr>
        <p:spPr/>
        <p:txBody>
          <a:bodyPr/>
          <a:lstStyle/>
          <a:p>
            <a:r>
              <a:rPr lang="en-US" dirty="0"/>
              <a:t>Students use learning system totally individually </a:t>
            </a:r>
          </a:p>
          <a:p>
            <a:r>
              <a:rPr lang="en-US" dirty="0"/>
              <a:t>Students mostly use learning system individually but discuss occasionally </a:t>
            </a:r>
          </a:p>
          <a:p>
            <a:r>
              <a:rPr lang="en-US" dirty="0"/>
              <a:t>Yoked collaboration </a:t>
            </a:r>
          </a:p>
        </p:txBody>
      </p:sp>
    </p:spTree>
    <p:extLst>
      <p:ext uri="{BB962C8B-B14F-4D97-AF65-F5344CB8AC3E}">
        <p14:creationId xmlns:p14="http://schemas.microsoft.com/office/powerpoint/2010/main" val="3796804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709CE-6611-3865-EFEE-F1A2160DF8E3}"/>
              </a:ext>
            </a:extLst>
          </p:cNvPr>
          <p:cNvSpPr>
            <a:spLocks noGrp="1"/>
          </p:cNvSpPr>
          <p:nvPr>
            <p:ph type="title"/>
          </p:nvPr>
        </p:nvSpPr>
        <p:spPr/>
        <p:txBody>
          <a:bodyPr>
            <a:normAutofit/>
          </a:bodyPr>
          <a:lstStyle/>
          <a:p>
            <a:r>
              <a:rPr lang="en-US" dirty="0"/>
              <a:t>But design usually focuses on…</a:t>
            </a:r>
          </a:p>
        </p:txBody>
      </p:sp>
      <p:sp>
        <p:nvSpPr>
          <p:cNvPr id="3" name="Content Placeholder 2">
            <a:extLst>
              <a:ext uri="{FF2B5EF4-FFF2-40B4-BE49-F238E27FC236}">
                <a16:creationId xmlns:a16="http://schemas.microsoft.com/office/drawing/2014/main" id="{BA2146DC-979E-8FA2-50C2-F576DEF25AAE}"/>
              </a:ext>
            </a:extLst>
          </p:cNvPr>
          <p:cNvSpPr>
            <a:spLocks noGrp="1"/>
          </p:cNvSpPr>
          <p:nvPr>
            <p:ph idx="1"/>
          </p:nvPr>
        </p:nvSpPr>
        <p:spPr/>
        <p:txBody>
          <a:bodyPr/>
          <a:lstStyle/>
          <a:p>
            <a:r>
              <a:rPr lang="en-US" dirty="0">
                <a:solidFill>
                  <a:srgbClr val="FF0000"/>
                </a:solidFill>
              </a:rPr>
              <a:t>Students use learning system totally individually, occasionally talking to teacher</a:t>
            </a:r>
          </a:p>
          <a:p>
            <a:r>
              <a:rPr lang="en-US" dirty="0"/>
              <a:t>Students mostly use learning system individually but discuss occasionally </a:t>
            </a:r>
          </a:p>
          <a:p>
            <a:r>
              <a:rPr lang="en-US" dirty="0"/>
              <a:t>Yoked collaboration </a:t>
            </a:r>
          </a:p>
        </p:txBody>
      </p:sp>
    </p:spTree>
    <p:extLst>
      <p:ext uri="{BB962C8B-B14F-4D97-AF65-F5344CB8AC3E}">
        <p14:creationId xmlns:p14="http://schemas.microsoft.com/office/powerpoint/2010/main" val="2835485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709CE-6611-3865-EFEE-F1A2160DF8E3}"/>
              </a:ext>
            </a:extLst>
          </p:cNvPr>
          <p:cNvSpPr>
            <a:spLocks noGrp="1"/>
          </p:cNvSpPr>
          <p:nvPr>
            <p:ph type="title"/>
          </p:nvPr>
        </p:nvSpPr>
        <p:spPr/>
        <p:txBody>
          <a:bodyPr>
            <a:normAutofit/>
          </a:bodyPr>
          <a:lstStyle/>
          <a:p>
            <a:r>
              <a:rPr lang="en-US" dirty="0"/>
              <a:t>That said…</a:t>
            </a:r>
          </a:p>
        </p:txBody>
      </p:sp>
      <p:sp>
        <p:nvSpPr>
          <p:cNvPr id="3" name="Content Placeholder 2">
            <a:extLst>
              <a:ext uri="{FF2B5EF4-FFF2-40B4-BE49-F238E27FC236}">
                <a16:creationId xmlns:a16="http://schemas.microsoft.com/office/drawing/2014/main" id="{BA2146DC-979E-8FA2-50C2-F576DEF25AAE}"/>
              </a:ext>
            </a:extLst>
          </p:cNvPr>
          <p:cNvSpPr>
            <a:spLocks noGrp="1"/>
          </p:cNvSpPr>
          <p:nvPr>
            <p:ph idx="1"/>
          </p:nvPr>
        </p:nvSpPr>
        <p:spPr/>
        <p:txBody>
          <a:bodyPr/>
          <a:lstStyle/>
          <a:p>
            <a:r>
              <a:rPr lang="en-US" dirty="0"/>
              <a:t>There are certainly learning systems out there that are focused on collaboration</a:t>
            </a:r>
          </a:p>
          <a:p>
            <a:endParaRPr lang="en-US" dirty="0"/>
          </a:p>
          <a:p>
            <a:r>
              <a:rPr lang="en-US" dirty="0"/>
              <a:t>But those systems are often very different in design than an ITS</a:t>
            </a:r>
          </a:p>
        </p:txBody>
      </p:sp>
    </p:spTree>
    <p:extLst>
      <p:ext uri="{BB962C8B-B14F-4D97-AF65-F5344CB8AC3E}">
        <p14:creationId xmlns:p14="http://schemas.microsoft.com/office/powerpoint/2010/main" val="714761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5394A-6720-A59B-2031-6F90BA22C76C}"/>
              </a:ext>
            </a:extLst>
          </p:cNvPr>
          <p:cNvSpPr>
            <a:spLocks noGrp="1"/>
          </p:cNvSpPr>
          <p:nvPr>
            <p:ph type="title"/>
          </p:nvPr>
        </p:nvSpPr>
        <p:spPr/>
        <p:txBody>
          <a:bodyPr/>
          <a:lstStyle/>
          <a:p>
            <a:r>
              <a:rPr lang="en-US" dirty="0"/>
              <a:t>Off-Task Behavior</a:t>
            </a:r>
          </a:p>
        </p:txBody>
      </p:sp>
      <p:sp>
        <p:nvSpPr>
          <p:cNvPr id="3" name="Content Placeholder 2">
            <a:extLst>
              <a:ext uri="{FF2B5EF4-FFF2-40B4-BE49-F238E27FC236}">
                <a16:creationId xmlns:a16="http://schemas.microsoft.com/office/drawing/2014/main" id="{8855C1CB-99DB-DB09-C5B7-C019E26FE7F8}"/>
              </a:ext>
            </a:extLst>
          </p:cNvPr>
          <p:cNvSpPr>
            <a:spLocks noGrp="1"/>
          </p:cNvSpPr>
          <p:nvPr>
            <p:ph idx="1"/>
          </p:nvPr>
        </p:nvSpPr>
        <p:spPr/>
        <p:txBody>
          <a:bodyPr/>
          <a:lstStyle/>
          <a:p>
            <a:r>
              <a:rPr lang="en-US" dirty="0"/>
              <a:t>How should off-task behavior be handled when students are collaborating?</a:t>
            </a:r>
          </a:p>
          <a:p>
            <a:endParaRPr lang="en-US" dirty="0"/>
          </a:p>
          <a:p>
            <a:r>
              <a:rPr lang="en-US" dirty="0"/>
              <a:t>Off-task behavior </a:t>
            </a:r>
            <a:r>
              <a:rPr lang="en-US" i="1" dirty="0"/>
              <a:t>in moderation </a:t>
            </a:r>
            <a:r>
              <a:rPr lang="en-US" dirty="0"/>
              <a:t>can re-engage bored students (Baker et al., 2011) and improve group work dynamics (</a:t>
            </a:r>
            <a:r>
              <a:rPr lang="en-US" dirty="0" err="1"/>
              <a:t>Kreijns</a:t>
            </a:r>
            <a:r>
              <a:rPr lang="en-US" dirty="0"/>
              <a:t>, 2004)</a:t>
            </a:r>
          </a:p>
        </p:txBody>
      </p:sp>
    </p:spTree>
    <p:extLst>
      <p:ext uri="{BB962C8B-B14F-4D97-AF65-F5344CB8AC3E}">
        <p14:creationId xmlns:p14="http://schemas.microsoft.com/office/powerpoint/2010/main" val="12136045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BED87-48EE-C312-9764-A58FAFA24C47}"/>
              </a:ext>
            </a:extLst>
          </p:cNvPr>
          <p:cNvSpPr>
            <a:spLocks noGrp="1"/>
          </p:cNvSpPr>
          <p:nvPr>
            <p:ph type="title"/>
          </p:nvPr>
        </p:nvSpPr>
        <p:spPr/>
        <p:txBody>
          <a:bodyPr/>
          <a:lstStyle/>
          <a:p>
            <a:r>
              <a:rPr lang="en-US" dirty="0"/>
              <a:t>What is the teacher doing?</a:t>
            </a:r>
          </a:p>
        </p:txBody>
      </p:sp>
      <p:sp>
        <p:nvSpPr>
          <p:cNvPr id="3" name="Content Placeholder 2">
            <a:extLst>
              <a:ext uri="{FF2B5EF4-FFF2-40B4-BE49-F238E27FC236}">
                <a16:creationId xmlns:a16="http://schemas.microsoft.com/office/drawing/2014/main" id="{697B1C13-0B72-2823-FD13-1F7C247A3C9A}"/>
              </a:ext>
            </a:extLst>
          </p:cNvPr>
          <p:cNvSpPr>
            <a:spLocks noGrp="1"/>
          </p:cNvSpPr>
          <p:nvPr>
            <p:ph idx="1"/>
          </p:nvPr>
        </p:nvSpPr>
        <p:spPr/>
        <p:txBody>
          <a:bodyPr/>
          <a:lstStyle/>
          <a:p>
            <a:r>
              <a:rPr lang="en-US" dirty="0"/>
              <a:t>Disengagement</a:t>
            </a:r>
          </a:p>
          <a:p>
            <a:r>
              <a:rPr lang="en-US" dirty="0"/>
              <a:t>Availability for discussion</a:t>
            </a:r>
          </a:p>
          <a:p>
            <a:r>
              <a:rPr lang="en-US" dirty="0"/>
              <a:t>Proactive Remediation (Miller et al., 2015; first discussed in Schofield, 1995)</a:t>
            </a:r>
          </a:p>
        </p:txBody>
      </p:sp>
    </p:spTree>
    <p:extLst>
      <p:ext uri="{BB962C8B-B14F-4D97-AF65-F5344CB8AC3E}">
        <p14:creationId xmlns:p14="http://schemas.microsoft.com/office/powerpoint/2010/main" val="30677237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422945"/>
            <a:ext cx="9143999" cy="872455"/>
          </a:xfrm>
        </p:spPr>
        <p:txBody>
          <a:bodyPr>
            <a:normAutofit fontScale="90000"/>
          </a:bodyPr>
          <a:lstStyle/>
          <a:p>
            <a:r>
              <a:rPr lang="en-US" dirty="0"/>
              <a:t>Proactive Remediation</a:t>
            </a:r>
            <a:br>
              <a:rPr lang="en-US" dirty="0"/>
            </a:br>
            <a:r>
              <a:rPr lang="en-US" dirty="0"/>
              <a:t>(Miller et al., 2015)</a:t>
            </a:r>
          </a:p>
        </p:txBody>
      </p:sp>
      <p:sp>
        <p:nvSpPr>
          <p:cNvPr id="5" name="Rectangle 4"/>
          <p:cNvSpPr/>
          <p:nvPr/>
        </p:nvSpPr>
        <p:spPr>
          <a:xfrm>
            <a:off x="533400" y="1600200"/>
            <a:ext cx="7924800" cy="4524315"/>
          </a:xfrm>
          <a:prstGeom prst="rect">
            <a:avLst/>
          </a:prstGeom>
        </p:spPr>
        <p:txBody>
          <a:bodyPr wrap="square">
            <a:spAutoFit/>
          </a:bodyPr>
          <a:lstStyle/>
          <a:p>
            <a:r>
              <a:rPr lang="en-US" sz="2400" dirty="0"/>
              <a:t>“In this paper, we focus on proactive remediation, dynamically planned intervention by the teacher with one or more students. In a proactive remediation, the teacher decides to provide help to one or more students on a topic that they are not currently struggling with, based on evidence that the student(s) need to learn that topic. The teacher plans such interventions using formative assessment data provided by the tutoring system. Proactive remediation is different from the traditional view of on-task conversations in blended learning [10], where the student discusses the current material being presented in the tutor, with another student or the teacher.” (Miller et al., 2015)</a:t>
            </a:r>
          </a:p>
        </p:txBody>
      </p:sp>
    </p:spTree>
    <p:extLst>
      <p:ext uri="{BB962C8B-B14F-4D97-AF65-F5344CB8AC3E}">
        <p14:creationId xmlns:p14="http://schemas.microsoft.com/office/powerpoint/2010/main" val="32451105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33400" y="1600200"/>
            <a:ext cx="7924800" cy="3170099"/>
          </a:xfrm>
          <a:prstGeom prst="rect">
            <a:avLst/>
          </a:prstGeom>
        </p:spPr>
        <p:txBody>
          <a:bodyPr wrap="square">
            <a:spAutoFit/>
          </a:bodyPr>
          <a:lstStyle/>
          <a:p>
            <a:r>
              <a:rPr lang="en-US" sz="2000" b="1" dirty="0"/>
              <a:t>Whole-class scaffolding, </a:t>
            </a:r>
            <a:r>
              <a:rPr lang="en-US" sz="2000" dirty="0"/>
              <a:t>devoting more attention to explaining specific concepts that were difficult for students: “I [could] even adjust sometimes on the fly during the semester if it seems like students are not learning what they are hoping to learn in the class, or not learning what I think I want them to be learning in the course”</a:t>
            </a:r>
          </a:p>
          <a:p>
            <a:endParaRPr lang="en-US" sz="2000" dirty="0"/>
          </a:p>
          <a:p>
            <a:r>
              <a:rPr lang="en-US" sz="2000" b="1" dirty="0"/>
              <a:t>Targeted scaffolding, </a:t>
            </a:r>
            <a:r>
              <a:rPr lang="en-US" sz="2000" dirty="0"/>
              <a:t>focusing attention on particular students… who seemed to be disengaged or struggling: “I intervened with them a bit earlier than I might have otherwise as they hadn’t missed so many classes”</a:t>
            </a:r>
          </a:p>
          <a:p>
            <a:endParaRPr lang="en-US" sz="2000" dirty="0"/>
          </a:p>
        </p:txBody>
      </p:sp>
      <p:sp>
        <p:nvSpPr>
          <p:cNvPr id="6" name="Title 3">
            <a:extLst>
              <a:ext uri="{FF2B5EF4-FFF2-40B4-BE49-F238E27FC236}">
                <a16:creationId xmlns:a16="http://schemas.microsoft.com/office/drawing/2014/main" id="{C957EB88-16B3-4C70-9744-D4B3EC45174A}"/>
              </a:ext>
            </a:extLst>
          </p:cNvPr>
          <p:cNvSpPr>
            <a:spLocks noGrp="1"/>
          </p:cNvSpPr>
          <p:nvPr>
            <p:ph type="title"/>
          </p:nvPr>
        </p:nvSpPr>
        <p:spPr>
          <a:xfrm>
            <a:off x="0" y="76200"/>
            <a:ext cx="9143999" cy="872455"/>
          </a:xfrm>
        </p:spPr>
        <p:txBody>
          <a:bodyPr>
            <a:normAutofit fontScale="90000"/>
          </a:bodyPr>
          <a:lstStyle/>
          <a:p>
            <a:r>
              <a:rPr lang="en-US" dirty="0"/>
              <a:t>Blended learning teaching practices</a:t>
            </a:r>
            <a:br>
              <a:rPr lang="en-US" dirty="0"/>
            </a:br>
            <a:r>
              <a:rPr lang="en-US" dirty="0"/>
              <a:t>Wise &amp; Jung (2019)</a:t>
            </a:r>
          </a:p>
        </p:txBody>
      </p:sp>
    </p:spTree>
    <p:extLst>
      <p:ext uri="{BB962C8B-B14F-4D97-AF65-F5344CB8AC3E}">
        <p14:creationId xmlns:p14="http://schemas.microsoft.com/office/powerpoint/2010/main" val="14152185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04C24-D0B9-1579-F0F9-5DAA3E314347}"/>
              </a:ext>
            </a:extLst>
          </p:cNvPr>
          <p:cNvSpPr>
            <a:spLocks noGrp="1"/>
          </p:cNvSpPr>
          <p:nvPr>
            <p:ph type="title"/>
          </p:nvPr>
        </p:nvSpPr>
        <p:spPr/>
        <p:txBody>
          <a:bodyPr>
            <a:normAutofit/>
          </a:bodyPr>
          <a:lstStyle/>
          <a:p>
            <a:r>
              <a:rPr lang="en-US" dirty="0"/>
              <a:t>Changing instruction</a:t>
            </a:r>
          </a:p>
        </p:txBody>
      </p:sp>
      <p:sp>
        <p:nvSpPr>
          <p:cNvPr id="3" name="Content Placeholder 2">
            <a:extLst>
              <a:ext uri="{FF2B5EF4-FFF2-40B4-BE49-F238E27FC236}">
                <a16:creationId xmlns:a16="http://schemas.microsoft.com/office/drawing/2014/main" id="{4F4D5D56-1037-CBC1-6FBA-5FEDD0F01BF9}"/>
              </a:ext>
            </a:extLst>
          </p:cNvPr>
          <p:cNvSpPr>
            <a:spLocks noGrp="1"/>
          </p:cNvSpPr>
          <p:nvPr>
            <p:ph idx="1"/>
          </p:nvPr>
        </p:nvSpPr>
        <p:spPr/>
        <p:txBody>
          <a:bodyPr>
            <a:normAutofit fontScale="92500"/>
          </a:bodyPr>
          <a:lstStyle/>
          <a:p>
            <a:r>
              <a:rPr lang="en-US" dirty="0"/>
              <a:t>Using data on student performance to change instruction in subsequent class (</a:t>
            </a:r>
            <a:r>
              <a:rPr lang="en-US" dirty="0" err="1"/>
              <a:t>Xhakaj</a:t>
            </a:r>
            <a:r>
              <a:rPr lang="en-US" dirty="0"/>
              <a:t> et al., 2017)</a:t>
            </a:r>
          </a:p>
          <a:p>
            <a:endParaRPr lang="en-US" dirty="0"/>
          </a:p>
          <a:p>
            <a:r>
              <a:rPr lang="en-US" dirty="0"/>
              <a:t>As seen in </a:t>
            </a:r>
            <a:r>
              <a:rPr lang="en-US" dirty="0" err="1"/>
              <a:t>ASSISTments</a:t>
            </a:r>
            <a:r>
              <a:rPr lang="en-US" dirty="0"/>
              <a:t> 2019 video</a:t>
            </a:r>
            <a:br>
              <a:rPr lang="en-US" dirty="0"/>
            </a:br>
            <a:endParaRPr lang="en-US" dirty="0"/>
          </a:p>
          <a:p>
            <a:r>
              <a:rPr lang="en-US" dirty="0"/>
              <a:t>If you haven’t watched it yet, pause this video and go watch that one</a:t>
            </a:r>
            <a:br>
              <a:rPr lang="en-US" dirty="0"/>
            </a:br>
            <a:r>
              <a:rPr lang="en-US" sz="3000" dirty="0"/>
              <a:t>https://www.youtube.com/watch?v=kGxQsN0DBUU</a:t>
            </a:r>
            <a:endParaRPr lang="en-US" dirty="0"/>
          </a:p>
        </p:txBody>
      </p:sp>
    </p:spTree>
    <p:extLst>
      <p:ext uri="{BB962C8B-B14F-4D97-AF65-F5344CB8AC3E}">
        <p14:creationId xmlns:p14="http://schemas.microsoft.com/office/powerpoint/2010/main" val="933978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04C24-D0B9-1579-F0F9-5DAA3E314347}"/>
              </a:ext>
            </a:extLst>
          </p:cNvPr>
          <p:cNvSpPr>
            <a:spLocks noGrp="1"/>
          </p:cNvSpPr>
          <p:nvPr>
            <p:ph type="title"/>
          </p:nvPr>
        </p:nvSpPr>
        <p:spPr/>
        <p:txBody>
          <a:bodyPr>
            <a:normAutofit/>
          </a:bodyPr>
          <a:lstStyle/>
          <a:p>
            <a:r>
              <a:rPr lang="en-US" dirty="0"/>
              <a:t>Changing instruction</a:t>
            </a:r>
          </a:p>
        </p:txBody>
      </p:sp>
      <p:sp>
        <p:nvSpPr>
          <p:cNvPr id="3" name="Content Placeholder 2">
            <a:extLst>
              <a:ext uri="{FF2B5EF4-FFF2-40B4-BE49-F238E27FC236}">
                <a16:creationId xmlns:a16="http://schemas.microsoft.com/office/drawing/2014/main" id="{4F4D5D56-1037-CBC1-6FBA-5FEDD0F01BF9}"/>
              </a:ext>
            </a:extLst>
          </p:cNvPr>
          <p:cNvSpPr>
            <a:spLocks noGrp="1"/>
          </p:cNvSpPr>
          <p:nvPr>
            <p:ph idx="1"/>
          </p:nvPr>
        </p:nvSpPr>
        <p:spPr/>
        <p:txBody>
          <a:bodyPr/>
          <a:lstStyle/>
          <a:p>
            <a:r>
              <a:rPr lang="en-US" dirty="0"/>
              <a:t>Increasing coverage of difficult topics</a:t>
            </a:r>
          </a:p>
          <a:p>
            <a:r>
              <a:rPr lang="en-US" dirty="0"/>
              <a:t>Selecting students with misconceptions to call on (a common practice in traditional Russian classrooms, done based on hand-grading; Khachatryan, 2020)</a:t>
            </a:r>
          </a:p>
          <a:p>
            <a:r>
              <a:rPr lang="en-US" dirty="0"/>
              <a:t>Selecting students with great answers to call on</a:t>
            </a:r>
          </a:p>
        </p:txBody>
      </p:sp>
    </p:spTree>
    <p:extLst>
      <p:ext uri="{BB962C8B-B14F-4D97-AF65-F5344CB8AC3E}">
        <p14:creationId xmlns:p14="http://schemas.microsoft.com/office/powerpoint/2010/main" val="30666879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9BDB125-C52D-41E4-8877-771D6FDC1F51}"/>
              </a:ext>
            </a:extLst>
          </p:cNvPr>
          <p:cNvSpPr>
            <a:spLocks noGrp="1"/>
          </p:cNvSpPr>
          <p:nvPr>
            <p:ph type="title"/>
          </p:nvPr>
        </p:nvSpPr>
        <p:spPr>
          <a:xfrm>
            <a:off x="0" y="152400"/>
            <a:ext cx="9143999" cy="872455"/>
          </a:xfrm>
        </p:spPr>
        <p:txBody>
          <a:bodyPr>
            <a:normAutofit fontScale="90000"/>
          </a:bodyPr>
          <a:lstStyle/>
          <a:p>
            <a:r>
              <a:rPr lang="en-US" dirty="0"/>
              <a:t>Remote learning teaching practices</a:t>
            </a:r>
            <a:br>
              <a:rPr lang="en-US" dirty="0"/>
            </a:br>
            <a:r>
              <a:rPr lang="en-US" dirty="0"/>
              <a:t>(</a:t>
            </a:r>
            <a:r>
              <a:rPr lang="en-US" dirty="0" err="1"/>
              <a:t>Dickler</a:t>
            </a:r>
            <a:r>
              <a:rPr lang="en-US" dirty="0"/>
              <a:t> et al., 2021)</a:t>
            </a:r>
          </a:p>
        </p:txBody>
      </p:sp>
      <p:pic>
        <p:nvPicPr>
          <p:cNvPr id="6" name="Picture 5">
            <a:extLst>
              <a:ext uri="{FF2B5EF4-FFF2-40B4-BE49-F238E27FC236}">
                <a16:creationId xmlns:a16="http://schemas.microsoft.com/office/drawing/2014/main" id="{E5CADE89-34E3-43A6-8B94-9F11023A3833}"/>
              </a:ext>
            </a:extLst>
          </p:cNvPr>
          <p:cNvPicPr>
            <a:picLocks noChangeAspect="1"/>
          </p:cNvPicPr>
          <p:nvPr/>
        </p:nvPicPr>
        <p:blipFill>
          <a:blip r:embed="rId2"/>
          <a:stretch>
            <a:fillRect/>
          </a:stretch>
        </p:blipFill>
        <p:spPr>
          <a:xfrm>
            <a:off x="1252537" y="1138237"/>
            <a:ext cx="6638925" cy="4581525"/>
          </a:xfrm>
          <a:prstGeom prst="rect">
            <a:avLst/>
          </a:prstGeom>
        </p:spPr>
      </p:pic>
    </p:spTree>
    <p:extLst>
      <p:ext uri="{BB962C8B-B14F-4D97-AF65-F5344CB8AC3E}">
        <p14:creationId xmlns:p14="http://schemas.microsoft.com/office/powerpoint/2010/main" val="1156601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D493F-0049-03B0-E10D-8E6FF5689FEE}"/>
              </a:ext>
            </a:extLst>
          </p:cNvPr>
          <p:cNvSpPr>
            <a:spLocks noGrp="1"/>
          </p:cNvSpPr>
          <p:nvPr>
            <p:ph type="title"/>
          </p:nvPr>
        </p:nvSpPr>
        <p:spPr/>
        <p:txBody>
          <a:bodyPr>
            <a:normAutofit fontScale="90000"/>
          </a:bodyPr>
          <a:lstStyle/>
          <a:p>
            <a:r>
              <a:rPr lang="en-US" dirty="0"/>
              <a:t>Different challenges for classroom orchestration</a:t>
            </a:r>
          </a:p>
        </p:txBody>
      </p:sp>
      <p:sp>
        <p:nvSpPr>
          <p:cNvPr id="3" name="Content Placeholder 2">
            <a:extLst>
              <a:ext uri="{FF2B5EF4-FFF2-40B4-BE49-F238E27FC236}">
                <a16:creationId xmlns:a16="http://schemas.microsoft.com/office/drawing/2014/main" id="{AD11AE21-C1AB-DBB0-4184-FAD136FAEBAC}"/>
              </a:ext>
            </a:extLst>
          </p:cNvPr>
          <p:cNvSpPr>
            <a:spLocks noGrp="1"/>
          </p:cNvSpPr>
          <p:nvPr>
            <p:ph idx="1"/>
          </p:nvPr>
        </p:nvSpPr>
        <p:spPr/>
        <p:txBody>
          <a:bodyPr/>
          <a:lstStyle/>
          <a:p>
            <a:r>
              <a:rPr lang="en-US" dirty="0"/>
              <a:t>When all students are working on the same content on the same day </a:t>
            </a:r>
            <a:br>
              <a:rPr lang="en-US" dirty="0"/>
            </a:br>
            <a:r>
              <a:rPr lang="en-US" dirty="0"/>
              <a:t>(</a:t>
            </a:r>
            <a:r>
              <a:rPr lang="en-US" dirty="0" err="1"/>
              <a:t>ASSSISTments</a:t>
            </a:r>
            <a:r>
              <a:rPr lang="en-US" dirty="0"/>
              <a:t>, Alef NextGen)</a:t>
            </a:r>
          </a:p>
          <a:p>
            <a:r>
              <a:rPr lang="en-US" dirty="0"/>
              <a:t>When different students are working on totally different topics at the same time (</a:t>
            </a:r>
            <a:r>
              <a:rPr lang="en-US" dirty="0" err="1"/>
              <a:t>MATHia</a:t>
            </a:r>
            <a:r>
              <a:rPr lang="en-US" dirty="0"/>
              <a:t>, ALEKS)</a:t>
            </a:r>
          </a:p>
        </p:txBody>
      </p:sp>
    </p:spTree>
    <p:extLst>
      <p:ext uri="{BB962C8B-B14F-4D97-AF65-F5344CB8AC3E}">
        <p14:creationId xmlns:p14="http://schemas.microsoft.com/office/powerpoint/2010/main" val="2730298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564D7-54C4-EE9C-1A37-5DE30B54D4E4}"/>
              </a:ext>
            </a:extLst>
          </p:cNvPr>
          <p:cNvSpPr>
            <a:spLocks noGrp="1"/>
          </p:cNvSpPr>
          <p:nvPr>
            <p:ph type="title"/>
          </p:nvPr>
        </p:nvSpPr>
        <p:spPr/>
        <p:txBody>
          <a:bodyPr>
            <a:normAutofit fontScale="90000"/>
          </a:bodyPr>
          <a:lstStyle/>
          <a:p>
            <a:r>
              <a:rPr lang="en-US" dirty="0"/>
              <a:t>Information Resources Teachers Use</a:t>
            </a:r>
          </a:p>
        </p:txBody>
      </p:sp>
      <p:sp>
        <p:nvSpPr>
          <p:cNvPr id="3" name="Content Placeholder 2">
            <a:extLst>
              <a:ext uri="{FF2B5EF4-FFF2-40B4-BE49-F238E27FC236}">
                <a16:creationId xmlns:a16="http://schemas.microsoft.com/office/drawing/2014/main" id="{6560BCF4-8DED-FB83-E5E6-D6A97ABAF113}"/>
              </a:ext>
            </a:extLst>
          </p:cNvPr>
          <p:cNvSpPr>
            <a:spLocks noGrp="1"/>
          </p:cNvSpPr>
          <p:nvPr>
            <p:ph idx="1"/>
          </p:nvPr>
        </p:nvSpPr>
        <p:spPr/>
        <p:txBody>
          <a:bodyPr/>
          <a:lstStyle/>
          <a:p>
            <a:r>
              <a:rPr lang="en-US" dirty="0"/>
              <a:t>Examples</a:t>
            </a:r>
          </a:p>
          <a:p>
            <a:endParaRPr lang="en-US" dirty="0"/>
          </a:p>
          <a:p>
            <a:r>
              <a:rPr lang="en-US" dirty="0"/>
              <a:t>Mostly, but not all, dashboards</a:t>
            </a:r>
          </a:p>
        </p:txBody>
      </p:sp>
    </p:spTree>
    <p:extLst>
      <p:ext uri="{BB962C8B-B14F-4D97-AF65-F5344CB8AC3E}">
        <p14:creationId xmlns:p14="http://schemas.microsoft.com/office/powerpoint/2010/main" val="38668683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txBody>
          <a:bodyPr/>
          <a:lstStyle/>
          <a:p>
            <a:endParaRPr lang="en-US"/>
          </a:p>
        </p:txBody>
      </p:sp>
      <p:sp>
        <p:nvSpPr>
          <p:cNvPr id="3" name="Text Placeholder 2"/>
          <p:cNvSpPr>
            <a:spLocks noGrp="1"/>
          </p:cNvSpPr>
          <p:nvPr>
            <p:ph type="body" sz="quarter" idx="12"/>
          </p:nvPr>
        </p:nvSpPr>
        <p:spPr/>
        <p:txBody>
          <a:bodyPr/>
          <a:lstStyle/>
          <a:p>
            <a:endParaRPr lang="en-US"/>
          </a:p>
        </p:txBody>
      </p:sp>
      <p:sp>
        <p:nvSpPr>
          <p:cNvPr id="4" name="Title 3"/>
          <p:cNvSpPr>
            <a:spLocks noGrp="1"/>
          </p:cNvSpPr>
          <p:nvPr>
            <p:ph type="title"/>
          </p:nvPr>
        </p:nvSpPr>
        <p:spPr/>
        <p:txBody>
          <a:bodyPr/>
          <a:lstStyle/>
          <a:p>
            <a:pPr algn="l"/>
            <a:r>
              <a:rPr lang="en-US" dirty="0" err="1"/>
              <a:t>ASSISTments</a:t>
            </a:r>
            <a:endParaRPr lang="en-US" dirty="0"/>
          </a:p>
        </p:txBody>
      </p:sp>
      <p:pic>
        <p:nvPicPr>
          <p:cNvPr id="7" name="Picture 6"/>
          <p:cNvPicPr>
            <a:picLocks noChangeAspect="1"/>
          </p:cNvPicPr>
          <p:nvPr/>
        </p:nvPicPr>
        <p:blipFill>
          <a:blip r:embed="rId2"/>
          <a:stretch>
            <a:fillRect/>
          </a:stretch>
        </p:blipFill>
        <p:spPr>
          <a:xfrm>
            <a:off x="-1" y="995761"/>
            <a:ext cx="9144000" cy="5855449"/>
          </a:xfrm>
          <a:prstGeom prst="rect">
            <a:avLst/>
          </a:prstGeom>
        </p:spPr>
      </p:pic>
    </p:spTree>
    <p:extLst>
      <p:ext uri="{BB962C8B-B14F-4D97-AF65-F5344CB8AC3E}">
        <p14:creationId xmlns:p14="http://schemas.microsoft.com/office/powerpoint/2010/main" val="33864513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94D944EC-DF25-40B6-879D-8E777323D061}"/>
              </a:ext>
            </a:extLst>
          </p:cNvPr>
          <p:cNvSpPr>
            <a:spLocks noGrp="1"/>
          </p:cNvSpPr>
          <p:nvPr>
            <p:ph type="pic" sz="quarter" idx="11"/>
          </p:nvPr>
        </p:nvSpPr>
        <p:spPr/>
        <p:txBody>
          <a:bodyPr/>
          <a:lstStyle/>
          <a:p>
            <a:endParaRPr lang="en-US"/>
          </a:p>
        </p:txBody>
      </p:sp>
      <p:sp>
        <p:nvSpPr>
          <p:cNvPr id="3" name="Text Placeholder 2">
            <a:extLst>
              <a:ext uri="{FF2B5EF4-FFF2-40B4-BE49-F238E27FC236}">
                <a16:creationId xmlns:a16="http://schemas.microsoft.com/office/drawing/2014/main" id="{B5C52EF0-DAA6-474C-9AFA-A8565CD6009A}"/>
              </a:ext>
            </a:extLst>
          </p:cNvPr>
          <p:cNvSpPr>
            <a:spLocks noGrp="1"/>
          </p:cNvSpPr>
          <p:nvPr>
            <p:ph type="body" sz="quarter" idx="12"/>
          </p:nvPr>
        </p:nvSpPr>
        <p:spPr/>
        <p:txBody>
          <a:bodyPr/>
          <a:lstStyle/>
          <a:p>
            <a:endParaRPr lang="en-US"/>
          </a:p>
        </p:txBody>
      </p:sp>
      <p:sp>
        <p:nvSpPr>
          <p:cNvPr id="4" name="Title 3">
            <a:extLst>
              <a:ext uri="{FF2B5EF4-FFF2-40B4-BE49-F238E27FC236}">
                <a16:creationId xmlns:a16="http://schemas.microsoft.com/office/drawing/2014/main" id="{FCDA186D-6E8E-4225-80D3-E6B38B9D45E7}"/>
              </a:ext>
            </a:extLst>
          </p:cNvPr>
          <p:cNvSpPr>
            <a:spLocks noGrp="1"/>
          </p:cNvSpPr>
          <p:nvPr>
            <p:ph type="title"/>
          </p:nvPr>
        </p:nvSpPr>
        <p:spPr/>
        <p:txBody>
          <a:bodyPr/>
          <a:lstStyle/>
          <a:p>
            <a:pPr algn="l"/>
            <a:r>
              <a:rPr lang="en-US" dirty="0" err="1"/>
              <a:t>ASSISTments</a:t>
            </a:r>
            <a:endParaRPr lang="en-US" dirty="0"/>
          </a:p>
        </p:txBody>
      </p:sp>
      <p:pic>
        <p:nvPicPr>
          <p:cNvPr id="5" name="Google Shape;235;p39">
            <a:extLst>
              <a:ext uri="{FF2B5EF4-FFF2-40B4-BE49-F238E27FC236}">
                <a16:creationId xmlns:a16="http://schemas.microsoft.com/office/drawing/2014/main" id="{CF2D1201-2FF2-4B7D-9E15-6A4AFAD90E9B}"/>
              </a:ext>
            </a:extLst>
          </p:cNvPr>
          <p:cNvPicPr preferRelativeResize="0"/>
          <p:nvPr/>
        </p:nvPicPr>
        <p:blipFill rotWithShape="1">
          <a:blip r:embed="rId2">
            <a:alphaModFix/>
          </a:blip>
          <a:srcRect l="37764" t="26477" r="4109" b="9164"/>
          <a:stretch/>
        </p:blipFill>
        <p:spPr>
          <a:xfrm>
            <a:off x="300787" y="1217218"/>
            <a:ext cx="8843212" cy="5523701"/>
          </a:xfrm>
          <a:prstGeom prst="rect">
            <a:avLst/>
          </a:prstGeom>
          <a:noFill/>
          <a:ln>
            <a:noFill/>
          </a:ln>
        </p:spPr>
      </p:pic>
    </p:spTree>
    <p:extLst>
      <p:ext uri="{BB962C8B-B14F-4D97-AF65-F5344CB8AC3E}">
        <p14:creationId xmlns:p14="http://schemas.microsoft.com/office/powerpoint/2010/main" val="10125205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err="1"/>
              <a:t>Inq</a:t>
            </a:r>
            <a:r>
              <a:rPr lang="en-US" dirty="0"/>
              <a:t>-Blotter</a:t>
            </a:r>
          </a:p>
        </p:txBody>
      </p:sp>
      <p:pic>
        <p:nvPicPr>
          <p:cNvPr id="6" name="Picture 5">
            <a:extLst>
              <a:ext uri="{FF2B5EF4-FFF2-40B4-BE49-F238E27FC236}">
                <a16:creationId xmlns:a16="http://schemas.microsoft.com/office/drawing/2014/main" id="{D11539D0-F366-483D-AA59-E7296D7F65DC}"/>
              </a:ext>
            </a:extLst>
          </p:cNvPr>
          <p:cNvPicPr>
            <a:picLocks noChangeAspect="1"/>
          </p:cNvPicPr>
          <p:nvPr/>
        </p:nvPicPr>
        <p:blipFill>
          <a:blip r:embed="rId2"/>
          <a:stretch>
            <a:fillRect/>
          </a:stretch>
        </p:blipFill>
        <p:spPr>
          <a:xfrm>
            <a:off x="76200" y="1905000"/>
            <a:ext cx="9168455" cy="4043362"/>
          </a:xfrm>
          <a:prstGeom prst="rect">
            <a:avLst/>
          </a:prstGeom>
        </p:spPr>
      </p:pic>
    </p:spTree>
    <p:extLst>
      <p:ext uri="{BB962C8B-B14F-4D97-AF65-F5344CB8AC3E}">
        <p14:creationId xmlns:p14="http://schemas.microsoft.com/office/powerpoint/2010/main" val="17363708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4F2F3CBB-5EC4-49BC-84D6-88956E87A809}"/>
              </a:ext>
            </a:extLst>
          </p:cNvPr>
          <p:cNvSpPr>
            <a:spLocks noGrp="1"/>
          </p:cNvSpPr>
          <p:nvPr>
            <p:ph type="pic" sz="quarter" idx="11"/>
          </p:nvPr>
        </p:nvSpPr>
        <p:spPr/>
        <p:txBody>
          <a:bodyPr/>
          <a:lstStyle/>
          <a:p>
            <a:endParaRPr lang="en-US"/>
          </a:p>
        </p:txBody>
      </p:sp>
      <p:sp>
        <p:nvSpPr>
          <p:cNvPr id="3" name="Text Placeholder 2">
            <a:extLst>
              <a:ext uri="{FF2B5EF4-FFF2-40B4-BE49-F238E27FC236}">
                <a16:creationId xmlns:a16="http://schemas.microsoft.com/office/drawing/2014/main" id="{5548C235-211C-4A3E-AB98-886A990D0BBF}"/>
              </a:ext>
            </a:extLst>
          </p:cNvPr>
          <p:cNvSpPr>
            <a:spLocks noGrp="1"/>
          </p:cNvSpPr>
          <p:nvPr>
            <p:ph type="body" sz="quarter" idx="12"/>
          </p:nvPr>
        </p:nvSpPr>
        <p:spPr/>
        <p:txBody>
          <a:bodyPr/>
          <a:lstStyle/>
          <a:p>
            <a:endParaRPr lang="en-US"/>
          </a:p>
        </p:txBody>
      </p:sp>
      <p:sp>
        <p:nvSpPr>
          <p:cNvPr id="4" name="Title 3">
            <a:extLst>
              <a:ext uri="{FF2B5EF4-FFF2-40B4-BE49-F238E27FC236}">
                <a16:creationId xmlns:a16="http://schemas.microsoft.com/office/drawing/2014/main" id="{9B15A340-4B48-4DB5-9C9E-9FDE75DE39F0}"/>
              </a:ext>
            </a:extLst>
          </p:cNvPr>
          <p:cNvSpPr>
            <a:spLocks noGrp="1"/>
          </p:cNvSpPr>
          <p:nvPr>
            <p:ph type="title"/>
          </p:nvPr>
        </p:nvSpPr>
        <p:spPr/>
        <p:txBody>
          <a:bodyPr/>
          <a:lstStyle/>
          <a:p>
            <a:pPr algn="l"/>
            <a:r>
              <a:rPr lang="en-US" dirty="0"/>
              <a:t>Wise &amp; Jung</a:t>
            </a:r>
          </a:p>
        </p:txBody>
      </p:sp>
      <p:pic>
        <p:nvPicPr>
          <p:cNvPr id="8" name="Picture 7">
            <a:extLst>
              <a:ext uri="{FF2B5EF4-FFF2-40B4-BE49-F238E27FC236}">
                <a16:creationId xmlns:a16="http://schemas.microsoft.com/office/drawing/2014/main" id="{578C680B-9A9B-458C-A02A-8E3F66E15771}"/>
              </a:ext>
            </a:extLst>
          </p:cNvPr>
          <p:cNvPicPr>
            <a:picLocks noChangeAspect="1"/>
          </p:cNvPicPr>
          <p:nvPr/>
        </p:nvPicPr>
        <p:blipFill>
          <a:blip r:embed="rId2"/>
          <a:stretch>
            <a:fillRect/>
          </a:stretch>
        </p:blipFill>
        <p:spPr>
          <a:xfrm>
            <a:off x="322590" y="1295400"/>
            <a:ext cx="8821410" cy="4618707"/>
          </a:xfrm>
          <a:prstGeom prst="rect">
            <a:avLst/>
          </a:prstGeom>
        </p:spPr>
      </p:pic>
    </p:spTree>
    <p:extLst>
      <p:ext uri="{BB962C8B-B14F-4D97-AF65-F5344CB8AC3E}">
        <p14:creationId xmlns:p14="http://schemas.microsoft.com/office/powerpoint/2010/main" val="1621168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4F2F3CBB-5EC4-49BC-84D6-88956E87A809}"/>
              </a:ext>
            </a:extLst>
          </p:cNvPr>
          <p:cNvSpPr>
            <a:spLocks noGrp="1"/>
          </p:cNvSpPr>
          <p:nvPr>
            <p:ph type="pic" sz="quarter" idx="11"/>
          </p:nvPr>
        </p:nvSpPr>
        <p:spPr/>
        <p:txBody>
          <a:bodyPr/>
          <a:lstStyle/>
          <a:p>
            <a:endParaRPr lang="en-US"/>
          </a:p>
        </p:txBody>
      </p:sp>
      <p:sp>
        <p:nvSpPr>
          <p:cNvPr id="3" name="Text Placeholder 2">
            <a:extLst>
              <a:ext uri="{FF2B5EF4-FFF2-40B4-BE49-F238E27FC236}">
                <a16:creationId xmlns:a16="http://schemas.microsoft.com/office/drawing/2014/main" id="{5548C235-211C-4A3E-AB98-886A990D0BBF}"/>
              </a:ext>
            </a:extLst>
          </p:cNvPr>
          <p:cNvSpPr>
            <a:spLocks noGrp="1"/>
          </p:cNvSpPr>
          <p:nvPr>
            <p:ph type="body" sz="quarter" idx="12"/>
          </p:nvPr>
        </p:nvSpPr>
        <p:spPr/>
        <p:txBody>
          <a:bodyPr/>
          <a:lstStyle/>
          <a:p>
            <a:endParaRPr lang="en-US"/>
          </a:p>
        </p:txBody>
      </p:sp>
      <p:sp>
        <p:nvSpPr>
          <p:cNvPr id="4" name="Title 3">
            <a:extLst>
              <a:ext uri="{FF2B5EF4-FFF2-40B4-BE49-F238E27FC236}">
                <a16:creationId xmlns:a16="http://schemas.microsoft.com/office/drawing/2014/main" id="{9B15A340-4B48-4DB5-9C9E-9FDE75DE39F0}"/>
              </a:ext>
            </a:extLst>
          </p:cNvPr>
          <p:cNvSpPr>
            <a:spLocks noGrp="1"/>
          </p:cNvSpPr>
          <p:nvPr>
            <p:ph type="title"/>
          </p:nvPr>
        </p:nvSpPr>
        <p:spPr/>
        <p:txBody>
          <a:bodyPr/>
          <a:lstStyle/>
          <a:p>
            <a:pPr algn="l"/>
            <a:r>
              <a:rPr lang="en-US" dirty="0"/>
              <a:t>Wise &amp; Jung</a:t>
            </a:r>
          </a:p>
        </p:txBody>
      </p:sp>
      <p:pic>
        <p:nvPicPr>
          <p:cNvPr id="6" name="Picture 5">
            <a:extLst>
              <a:ext uri="{FF2B5EF4-FFF2-40B4-BE49-F238E27FC236}">
                <a16:creationId xmlns:a16="http://schemas.microsoft.com/office/drawing/2014/main" id="{4409B0DE-7844-4147-9F3A-191CEEA62A32}"/>
              </a:ext>
            </a:extLst>
          </p:cNvPr>
          <p:cNvPicPr>
            <a:picLocks noChangeAspect="1"/>
          </p:cNvPicPr>
          <p:nvPr/>
        </p:nvPicPr>
        <p:blipFill>
          <a:blip r:embed="rId2"/>
          <a:stretch>
            <a:fillRect/>
          </a:stretch>
        </p:blipFill>
        <p:spPr>
          <a:xfrm>
            <a:off x="681037" y="1004887"/>
            <a:ext cx="7781925" cy="4848225"/>
          </a:xfrm>
          <a:prstGeom prst="rect">
            <a:avLst/>
          </a:prstGeom>
        </p:spPr>
      </p:pic>
    </p:spTree>
    <p:extLst>
      <p:ext uri="{BB962C8B-B14F-4D97-AF65-F5344CB8AC3E}">
        <p14:creationId xmlns:p14="http://schemas.microsoft.com/office/powerpoint/2010/main" val="10656565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Some tensions in report design</a:t>
            </a:r>
            <a:br>
              <a:rPr lang="en-US" dirty="0"/>
            </a:br>
            <a:r>
              <a:rPr lang="en-US" dirty="0"/>
              <a:t>(Duncan et al)</a:t>
            </a:r>
          </a:p>
        </p:txBody>
      </p:sp>
      <p:sp>
        <p:nvSpPr>
          <p:cNvPr id="3" name="Content Placeholder 2"/>
          <p:cNvSpPr>
            <a:spLocks noGrp="1"/>
          </p:cNvSpPr>
          <p:nvPr>
            <p:ph idx="1"/>
          </p:nvPr>
        </p:nvSpPr>
        <p:spPr/>
        <p:txBody>
          <a:bodyPr/>
          <a:lstStyle/>
          <a:p>
            <a:r>
              <a:rPr lang="en-US" dirty="0"/>
              <a:t>Detail versus big picture</a:t>
            </a:r>
          </a:p>
          <a:p>
            <a:r>
              <a:rPr lang="en-US" dirty="0"/>
              <a:t>Mastery versus progress</a:t>
            </a:r>
          </a:p>
          <a:p>
            <a:r>
              <a:rPr lang="en-US" dirty="0"/>
              <a:t>Benchmarking between students or with reference to a goal</a:t>
            </a:r>
          </a:p>
        </p:txBody>
      </p:sp>
    </p:spTree>
    <p:extLst>
      <p:ext uri="{BB962C8B-B14F-4D97-AF65-F5344CB8AC3E}">
        <p14:creationId xmlns:p14="http://schemas.microsoft.com/office/powerpoint/2010/main" val="9413789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txBody>
          <a:bodyPr/>
          <a:lstStyle/>
          <a:p>
            <a:endParaRPr lang="en-US"/>
          </a:p>
        </p:txBody>
      </p:sp>
      <p:sp>
        <p:nvSpPr>
          <p:cNvPr id="3" name="Text Placeholder 2"/>
          <p:cNvSpPr>
            <a:spLocks noGrp="1"/>
          </p:cNvSpPr>
          <p:nvPr>
            <p:ph type="body" sz="quarter" idx="12"/>
          </p:nvPr>
        </p:nvSpPr>
        <p:spPr/>
        <p:txBody>
          <a:bodyPr/>
          <a:lstStyle/>
          <a:p>
            <a:endParaRPr lang="en-US"/>
          </a:p>
        </p:txBody>
      </p:sp>
      <p:sp>
        <p:nvSpPr>
          <p:cNvPr id="4" name="Title 3"/>
          <p:cNvSpPr>
            <a:spLocks noGrp="1"/>
          </p:cNvSpPr>
          <p:nvPr>
            <p:ph type="title"/>
          </p:nvPr>
        </p:nvSpPr>
        <p:spPr/>
        <p:txBody>
          <a:bodyPr/>
          <a:lstStyle/>
          <a:p>
            <a:pPr algn="l"/>
            <a:r>
              <a:rPr lang="en-US" dirty="0"/>
              <a:t>Holstein et al</a:t>
            </a:r>
          </a:p>
        </p:txBody>
      </p:sp>
      <p:pic>
        <p:nvPicPr>
          <p:cNvPr id="5" name="Picture 4"/>
          <p:cNvPicPr>
            <a:picLocks noChangeAspect="1"/>
          </p:cNvPicPr>
          <p:nvPr/>
        </p:nvPicPr>
        <p:blipFill>
          <a:blip r:embed="rId2"/>
          <a:stretch>
            <a:fillRect/>
          </a:stretch>
        </p:blipFill>
        <p:spPr>
          <a:xfrm>
            <a:off x="690562" y="766762"/>
            <a:ext cx="7762875" cy="5324475"/>
          </a:xfrm>
          <a:prstGeom prst="rect">
            <a:avLst/>
          </a:prstGeom>
        </p:spPr>
      </p:pic>
    </p:spTree>
    <p:extLst>
      <p:ext uri="{BB962C8B-B14F-4D97-AF65-F5344CB8AC3E}">
        <p14:creationId xmlns:p14="http://schemas.microsoft.com/office/powerpoint/2010/main" val="26422078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F5D6B-845B-F6C3-2AAB-D3D971EB8ED1}"/>
              </a:ext>
            </a:extLst>
          </p:cNvPr>
          <p:cNvSpPr>
            <a:spLocks noGrp="1"/>
          </p:cNvSpPr>
          <p:nvPr>
            <p:ph type="title"/>
          </p:nvPr>
        </p:nvSpPr>
        <p:spPr/>
        <p:txBody>
          <a:bodyPr/>
          <a:lstStyle/>
          <a:p>
            <a:r>
              <a:rPr lang="en-US" dirty="0"/>
              <a:t>Teacher Control</a:t>
            </a:r>
          </a:p>
        </p:txBody>
      </p:sp>
      <p:sp>
        <p:nvSpPr>
          <p:cNvPr id="3" name="Content Placeholder 2">
            <a:extLst>
              <a:ext uri="{FF2B5EF4-FFF2-40B4-BE49-F238E27FC236}">
                <a16:creationId xmlns:a16="http://schemas.microsoft.com/office/drawing/2014/main" id="{2AB124E8-CCFC-BAAE-D83F-16A806DE7C06}"/>
              </a:ext>
            </a:extLst>
          </p:cNvPr>
          <p:cNvSpPr>
            <a:spLocks noGrp="1"/>
          </p:cNvSpPr>
          <p:nvPr>
            <p:ph idx="1"/>
          </p:nvPr>
        </p:nvSpPr>
        <p:spPr/>
        <p:txBody>
          <a:bodyPr/>
          <a:lstStyle/>
          <a:p>
            <a:r>
              <a:rPr lang="en-US" dirty="0"/>
              <a:t>Teachers often want to have control of system and student experience</a:t>
            </a:r>
          </a:p>
          <a:p>
            <a:endParaRPr lang="en-US" dirty="0"/>
          </a:p>
          <a:p>
            <a:r>
              <a:rPr lang="en-US" dirty="0"/>
              <a:t>For example, ability to re-order topics and advance a student who is not making progress</a:t>
            </a:r>
          </a:p>
        </p:txBody>
      </p:sp>
    </p:spTree>
    <p:extLst>
      <p:ext uri="{BB962C8B-B14F-4D97-AF65-F5344CB8AC3E}">
        <p14:creationId xmlns:p14="http://schemas.microsoft.com/office/powerpoint/2010/main" val="1307094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F5D6B-845B-F6C3-2AAB-D3D971EB8ED1}"/>
              </a:ext>
            </a:extLst>
          </p:cNvPr>
          <p:cNvSpPr>
            <a:spLocks noGrp="1"/>
          </p:cNvSpPr>
          <p:nvPr>
            <p:ph type="title"/>
          </p:nvPr>
        </p:nvSpPr>
        <p:spPr/>
        <p:txBody>
          <a:bodyPr/>
          <a:lstStyle/>
          <a:p>
            <a:r>
              <a:rPr lang="en-US" dirty="0"/>
              <a:t>Teacher Control</a:t>
            </a:r>
          </a:p>
        </p:txBody>
      </p:sp>
      <p:sp>
        <p:nvSpPr>
          <p:cNvPr id="3" name="Content Placeholder 2">
            <a:extLst>
              <a:ext uri="{FF2B5EF4-FFF2-40B4-BE49-F238E27FC236}">
                <a16:creationId xmlns:a16="http://schemas.microsoft.com/office/drawing/2014/main" id="{2AB124E8-CCFC-BAAE-D83F-16A806DE7C06}"/>
              </a:ext>
            </a:extLst>
          </p:cNvPr>
          <p:cNvSpPr>
            <a:spLocks noGrp="1"/>
          </p:cNvSpPr>
          <p:nvPr>
            <p:ph idx="1"/>
          </p:nvPr>
        </p:nvSpPr>
        <p:spPr/>
        <p:txBody>
          <a:bodyPr/>
          <a:lstStyle/>
          <a:p>
            <a:r>
              <a:rPr lang="en-US" dirty="0"/>
              <a:t>Teachers often want to have control of system and student experience</a:t>
            </a:r>
          </a:p>
          <a:p>
            <a:endParaRPr lang="en-US" dirty="0"/>
          </a:p>
          <a:p>
            <a:r>
              <a:rPr lang="en-US" dirty="0"/>
              <a:t>For example, ability to re-order topics and advance a student who is not making progress</a:t>
            </a:r>
          </a:p>
          <a:p>
            <a:endParaRPr lang="en-US" dirty="0"/>
          </a:p>
          <a:p>
            <a:r>
              <a:rPr lang="en-US" dirty="0"/>
              <a:t>Not allowing this can lead to de-adoption</a:t>
            </a:r>
          </a:p>
        </p:txBody>
      </p:sp>
    </p:spTree>
    <p:extLst>
      <p:ext uri="{BB962C8B-B14F-4D97-AF65-F5344CB8AC3E}">
        <p14:creationId xmlns:p14="http://schemas.microsoft.com/office/powerpoint/2010/main" val="26010165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F5D6B-845B-F6C3-2AAB-D3D971EB8ED1}"/>
              </a:ext>
            </a:extLst>
          </p:cNvPr>
          <p:cNvSpPr>
            <a:spLocks noGrp="1"/>
          </p:cNvSpPr>
          <p:nvPr>
            <p:ph type="title"/>
          </p:nvPr>
        </p:nvSpPr>
        <p:spPr/>
        <p:txBody>
          <a:bodyPr/>
          <a:lstStyle/>
          <a:p>
            <a:r>
              <a:rPr lang="en-US" dirty="0"/>
              <a:t>Teacher Control</a:t>
            </a:r>
          </a:p>
        </p:txBody>
      </p:sp>
      <p:sp>
        <p:nvSpPr>
          <p:cNvPr id="3" name="Content Placeholder 2">
            <a:extLst>
              <a:ext uri="{FF2B5EF4-FFF2-40B4-BE49-F238E27FC236}">
                <a16:creationId xmlns:a16="http://schemas.microsoft.com/office/drawing/2014/main" id="{2AB124E8-CCFC-BAAE-D83F-16A806DE7C06}"/>
              </a:ext>
            </a:extLst>
          </p:cNvPr>
          <p:cNvSpPr>
            <a:spLocks noGrp="1"/>
          </p:cNvSpPr>
          <p:nvPr>
            <p:ph idx="1"/>
          </p:nvPr>
        </p:nvSpPr>
        <p:spPr/>
        <p:txBody>
          <a:bodyPr/>
          <a:lstStyle/>
          <a:p>
            <a:r>
              <a:rPr lang="en-US" dirty="0"/>
              <a:t>These choices often lead to lower learning effectiveness (Sales et al., 2016; Ritter et al., 2016)</a:t>
            </a:r>
          </a:p>
        </p:txBody>
      </p:sp>
    </p:spTree>
    <p:extLst>
      <p:ext uri="{BB962C8B-B14F-4D97-AF65-F5344CB8AC3E}">
        <p14:creationId xmlns:p14="http://schemas.microsoft.com/office/powerpoint/2010/main" val="10354960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F5D6B-845B-F6C3-2AAB-D3D971EB8ED1}"/>
              </a:ext>
            </a:extLst>
          </p:cNvPr>
          <p:cNvSpPr>
            <a:spLocks noGrp="1"/>
          </p:cNvSpPr>
          <p:nvPr>
            <p:ph type="title"/>
          </p:nvPr>
        </p:nvSpPr>
        <p:spPr/>
        <p:txBody>
          <a:bodyPr/>
          <a:lstStyle/>
          <a:p>
            <a:r>
              <a:rPr lang="en-US" dirty="0"/>
              <a:t>Teacher Control</a:t>
            </a:r>
          </a:p>
        </p:txBody>
      </p:sp>
      <p:sp>
        <p:nvSpPr>
          <p:cNvPr id="3" name="Content Placeholder 2">
            <a:extLst>
              <a:ext uri="{FF2B5EF4-FFF2-40B4-BE49-F238E27FC236}">
                <a16:creationId xmlns:a16="http://schemas.microsoft.com/office/drawing/2014/main" id="{2AB124E8-CCFC-BAAE-D83F-16A806DE7C06}"/>
              </a:ext>
            </a:extLst>
          </p:cNvPr>
          <p:cNvSpPr>
            <a:spLocks noGrp="1"/>
          </p:cNvSpPr>
          <p:nvPr>
            <p:ph idx="1"/>
          </p:nvPr>
        </p:nvSpPr>
        <p:spPr/>
        <p:txBody>
          <a:bodyPr>
            <a:normAutofit/>
          </a:bodyPr>
          <a:lstStyle/>
          <a:p>
            <a:r>
              <a:rPr lang="en-US" dirty="0"/>
              <a:t>These choices often lead to lower learning effectiveness (Sales et al., 2016; Ritter et al., 2016)</a:t>
            </a:r>
          </a:p>
          <a:p>
            <a:endParaRPr lang="en-US" dirty="0"/>
          </a:p>
          <a:p>
            <a:r>
              <a:rPr lang="en-US" dirty="0"/>
              <a:t>Challenge: allowing choice but scaffolding and guiding teachers to make good choices</a:t>
            </a:r>
          </a:p>
        </p:txBody>
      </p:sp>
    </p:spTree>
    <p:extLst>
      <p:ext uri="{BB962C8B-B14F-4D97-AF65-F5344CB8AC3E}">
        <p14:creationId xmlns:p14="http://schemas.microsoft.com/office/powerpoint/2010/main" val="3451093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D158E-E13F-F948-08B8-37933C08DD77}"/>
              </a:ext>
            </a:extLst>
          </p:cNvPr>
          <p:cNvSpPr>
            <a:spLocks noGrp="1"/>
          </p:cNvSpPr>
          <p:nvPr>
            <p:ph type="title"/>
          </p:nvPr>
        </p:nvSpPr>
        <p:spPr/>
        <p:txBody>
          <a:bodyPr/>
          <a:lstStyle/>
          <a:p>
            <a:r>
              <a:rPr lang="en-US" dirty="0"/>
              <a:t>Teacher Preparation</a:t>
            </a:r>
          </a:p>
        </p:txBody>
      </p:sp>
      <p:sp>
        <p:nvSpPr>
          <p:cNvPr id="3" name="Content Placeholder 2">
            <a:extLst>
              <a:ext uri="{FF2B5EF4-FFF2-40B4-BE49-F238E27FC236}">
                <a16:creationId xmlns:a16="http://schemas.microsoft.com/office/drawing/2014/main" id="{AC4CB913-5EFF-CD2A-A8CD-69C2DB261FAB}"/>
              </a:ext>
            </a:extLst>
          </p:cNvPr>
          <p:cNvSpPr>
            <a:spLocks noGrp="1"/>
          </p:cNvSpPr>
          <p:nvPr>
            <p:ph idx="1"/>
          </p:nvPr>
        </p:nvSpPr>
        <p:spPr/>
        <p:txBody>
          <a:bodyPr>
            <a:normAutofit fontScale="92500" lnSpcReduction="10000"/>
          </a:bodyPr>
          <a:lstStyle/>
          <a:p>
            <a:r>
              <a:rPr lang="en-US" dirty="0"/>
              <a:t>Adaptive learning systems usually obtain better results in their second year of classroom use (Pane et al., 2014; </a:t>
            </a:r>
            <a:r>
              <a:rPr lang="en-US" dirty="0" err="1"/>
              <a:t>Roschelle</a:t>
            </a:r>
            <a:r>
              <a:rPr lang="en-US" dirty="0"/>
              <a:t> et al., 2016)</a:t>
            </a:r>
          </a:p>
          <a:p>
            <a:endParaRPr lang="en-US" dirty="0"/>
          </a:p>
          <a:p>
            <a:r>
              <a:rPr lang="en-US" dirty="0"/>
              <a:t>Teachers know how to use them more effectively</a:t>
            </a:r>
          </a:p>
          <a:p>
            <a:endParaRPr lang="en-US" dirty="0"/>
          </a:p>
          <a:p>
            <a:r>
              <a:rPr lang="en-US" dirty="0"/>
              <a:t>Challenge: supporting teachers in learning more quickly how to use systems effectively, to get better first-year performance</a:t>
            </a:r>
          </a:p>
        </p:txBody>
      </p:sp>
    </p:spTree>
    <p:extLst>
      <p:ext uri="{BB962C8B-B14F-4D97-AF65-F5344CB8AC3E}">
        <p14:creationId xmlns:p14="http://schemas.microsoft.com/office/powerpoint/2010/main" val="10187025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A7398-1652-11CE-D451-25238E30E9A4}"/>
              </a:ext>
            </a:extLst>
          </p:cNvPr>
          <p:cNvSpPr>
            <a:spLocks noGrp="1"/>
          </p:cNvSpPr>
          <p:nvPr>
            <p:ph type="title"/>
          </p:nvPr>
        </p:nvSpPr>
        <p:spPr/>
        <p:txBody>
          <a:bodyPr/>
          <a:lstStyle/>
          <a:p>
            <a:r>
              <a:rPr lang="en-US" dirty="0"/>
              <a:t>Key Take-aways</a:t>
            </a:r>
          </a:p>
        </p:txBody>
      </p:sp>
      <p:sp>
        <p:nvSpPr>
          <p:cNvPr id="3" name="Content Placeholder 2">
            <a:extLst>
              <a:ext uri="{FF2B5EF4-FFF2-40B4-BE49-F238E27FC236}">
                <a16:creationId xmlns:a16="http://schemas.microsoft.com/office/drawing/2014/main" id="{BC7CC82B-575A-3490-9FDA-07D396397733}"/>
              </a:ext>
            </a:extLst>
          </p:cNvPr>
          <p:cNvSpPr>
            <a:spLocks noGrp="1"/>
          </p:cNvSpPr>
          <p:nvPr>
            <p:ph idx="1"/>
          </p:nvPr>
        </p:nvSpPr>
        <p:spPr/>
        <p:txBody>
          <a:bodyPr/>
          <a:lstStyle/>
          <a:p>
            <a:r>
              <a:rPr lang="en-US" dirty="0"/>
              <a:t>Good classroom implementation is difficult!</a:t>
            </a:r>
          </a:p>
          <a:p>
            <a:r>
              <a:rPr lang="en-US" dirty="0"/>
              <a:t>But the technology won’t work without good classroom implementation</a:t>
            </a:r>
          </a:p>
          <a:p>
            <a:r>
              <a:rPr lang="en-US" dirty="0"/>
              <a:t>A lot of open questions and challenges – far more work has gone into the tech than the implementation</a:t>
            </a:r>
          </a:p>
        </p:txBody>
      </p:sp>
    </p:spTree>
    <p:extLst>
      <p:ext uri="{BB962C8B-B14F-4D97-AF65-F5344CB8AC3E}">
        <p14:creationId xmlns:p14="http://schemas.microsoft.com/office/powerpoint/2010/main" val="8445161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End</a:t>
            </a:r>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6789</TotalTime>
  <Words>967</Words>
  <Application>Microsoft Office PowerPoint</Application>
  <PresentationFormat>On-screen Show (4:3)</PresentationFormat>
  <Paragraphs>102</Paragraphs>
  <Slides>32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Avenir Black</vt:lpstr>
      <vt:lpstr>Avenir Book</vt:lpstr>
      <vt:lpstr>Arial</vt:lpstr>
      <vt:lpstr>Calibri</vt:lpstr>
      <vt:lpstr>Office Theme</vt:lpstr>
      <vt:lpstr>Adaptive Learning Systems</vt:lpstr>
      <vt:lpstr>Intelligent Tutors/Adaptive Learning Systems are used at scale</vt:lpstr>
      <vt:lpstr>Intelligent Tutors/Adaptive Learning Systems are used at scale</vt:lpstr>
      <vt:lpstr>Modalities</vt:lpstr>
      <vt:lpstr>Blended Learning</vt:lpstr>
      <vt:lpstr>Who here has seen one of these strategies being used in a classroom?</vt:lpstr>
      <vt:lpstr>ITS/AL design needs to be different for these use cases</vt:lpstr>
      <vt:lpstr>But design usually focuses on…</vt:lpstr>
      <vt:lpstr>That said…</vt:lpstr>
      <vt:lpstr>Off-Task Behavior</vt:lpstr>
      <vt:lpstr>What is the teacher doing?</vt:lpstr>
      <vt:lpstr>Proactive Remediation (Miller et al., 2015)</vt:lpstr>
      <vt:lpstr>Blended learning teaching practices Wise &amp; Jung (2019)</vt:lpstr>
      <vt:lpstr>Changing instruction</vt:lpstr>
      <vt:lpstr>Changing instruction</vt:lpstr>
      <vt:lpstr>Remote learning teaching practices (Dickler et al., 2021)</vt:lpstr>
      <vt:lpstr>Different challenges for classroom orchestration</vt:lpstr>
      <vt:lpstr>Information Resources Teachers Use</vt:lpstr>
      <vt:lpstr>ASSISTments</vt:lpstr>
      <vt:lpstr>ASSISTments</vt:lpstr>
      <vt:lpstr>Inq-Blotter</vt:lpstr>
      <vt:lpstr>Wise &amp; Jung</vt:lpstr>
      <vt:lpstr>Wise &amp; Jung</vt:lpstr>
      <vt:lpstr>Some tensions in report design (Duncan et al)</vt:lpstr>
      <vt:lpstr>Holstein et al</vt:lpstr>
      <vt:lpstr>Teacher Control</vt:lpstr>
      <vt:lpstr>Teacher Control</vt:lpstr>
      <vt:lpstr>Teacher Control</vt:lpstr>
      <vt:lpstr>Teacher Control</vt:lpstr>
      <vt:lpstr>Teacher Preparation</vt:lpstr>
      <vt:lpstr>Key Take-aways</vt:lpstr>
      <vt:lpstr>The End</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for the Learning Sciences</dc:title>
  <dc:creator>rsbaker</dc:creator>
  <cp:lastModifiedBy>Ryan</cp:lastModifiedBy>
  <cp:revision>1171</cp:revision>
  <dcterms:created xsi:type="dcterms:W3CDTF">2010-01-07T20:34:12Z</dcterms:created>
  <dcterms:modified xsi:type="dcterms:W3CDTF">2023-10-06T11:50:38Z</dcterms:modified>
</cp:coreProperties>
</file>