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557" r:id="rId3"/>
    <p:sldId id="608" r:id="rId4"/>
    <p:sldId id="537" r:id="rId5"/>
    <p:sldId id="539" r:id="rId6"/>
    <p:sldId id="540" r:id="rId7"/>
    <p:sldId id="544" r:id="rId8"/>
    <p:sldId id="610" r:id="rId9"/>
    <p:sldId id="609" r:id="rId10"/>
    <p:sldId id="597" r:id="rId11"/>
    <p:sldId id="611" r:id="rId12"/>
    <p:sldId id="612" r:id="rId13"/>
    <p:sldId id="613" r:id="rId14"/>
    <p:sldId id="614" r:id="rId15"/>
    <p:sldId id="538" r:id="rId16"/>
    <p:sldId id="595" r:id="rId17"/>
    <p:sldId id="30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3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78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35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81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9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0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71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6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9D4C0-ECDD-CE57-AE64-049E5825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E5020-5294-AB4D-D5DA-A8A33303E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the optional class session where we see who is </a:t>
            </a:r>
            <a:r>
              <a:rPr lang="en-US" b="1" i="1" dirty="0"/>
              <a:t>really</a:t>
            </a:r>
            <a:r>
              <a:rPr lang="en-US" dirty="0"/>
              <a:t> motivated about the course topic</a:t>
            </a:r>
          </a:p>
        </p:txBody>
      </p:sp>
    </p:spTree>
    <p:extLst>
      <p:ext uri="{BB962C8B-B14F-4D97-AF65-F5344CB8AC3E}">
        <p14:creationId xmlns:p14="http://schemas.microsoft.com/office/powerpoint/2010/main" val="67783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ASSISTments.org (2019) </a:t>
            </a:r>
            <a:r>
              <a:rPr lang="en-US" dirty="0" err="1"/>
              <a:t>ASSISTments</a:t>
            </a:r>
            <a:r>
              <a:rPr lang="en-US" dirty="0"/>
              <a:t> in my Classroom. Video at https://www.youtube.com/watch?v=kGxQsN0DBUU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This is a great video on how </a:t>
            </a:r>
            <a:r>
              <a:rPr lang="en-US" dirty="0" err="1"/>
              <a:t>ASSISTments</a:t>
            </a:r>
            <a:r>
              <a:rPr lang="en-US" dirty="0"/>
              <a:t> is used by teachers, and its impact on classroom practices/pedagogy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Xhakaj</a:t>
            </a:r>
            <a:r>
              <a:rPr lang="en-US" dirty="0"/>
              <a:t>, F., </a:t>
            </a:r>
            <a:r>
              <a:rPr lang="en-US" dirty="0" err="1"/>
              <a:t>Aleven</a:t>
            </a:r>
            <a:r>
              <a:rPr lang="en-US" dirty="0"/>
              <a:t>, V., &amp; McLaren, B. M. (2017). Effects of a teacher dashboard for an intelligent tutoring system on teacher knowledge, lesson planning, lessons and student learning. In European conference on technology enhanced learning (pp. 315-329).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Explicit study of how teachers use dashboards – one of the first such studies</a:t>
            </a:r>
          </a:p>
        </p:txBody>
      </p:sp>
    </p:spTree>
    <p:extLst>
      <p:ext uri="{BB962C8B-B14F-4D97-AF65-F5344CB8AC3E}">
        <p14:creationId xmlns:p14="http://schemas.microsoft.com/office/powerpoint/2010/main" val="99618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51656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Miller, W.L., Baker, R., Labrum, M., </a:t>
            </a:r>
            <a:r>
              <a:rPr lang="en-US" dirty="0" err="1"/>
              <a:t>Petsche</a:t>
            </a:r>
            <a:r>
              <a:rPr lang="en-US" dirty="0"/>
              <a:t>, K., Liu, Y-H., Wagner, A. (2015) Automated Detection of Proactive Remediation by Teachers in Reasoning Mind Classrooms. Proceedings of the 5th International Learning Analytics and Knowledge Conference, 290-294.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Proactive remediation is a very common practice in classrooms using adaptive learning systems, but it’s seldom formally documented</a:t>
            </a:r>
          </a:p>
          <a:p>
            <a:pPr lvl="1"/>
            <a:r>
              <a:rPr lang="en-US" dirty="0"/>
              <a:t>Use of proactive remediation linked here to teacher professional development</a:t>
            </a:r>
          </a:p>
          <a:p>
            <a:pPr lvl="1"/>
            <a:r>
              <a:rPr lang="en-US" dirty="0"/>
              <a:t>Proactive remediation can be detected (somewhat) solely using student data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Side note: We tried to get funding to study this more deeply but were repeatedly rejected</a:t>
            </a:r>
          </a:p>
        </p:txBody>
      </p:sp>
    </p:spTree>
    <p:extLst>
      <p:ext uri="{BB962C8B-B14F-4D97-AF65-F5344CB8AC3E}">
        <p14:creationId xmlns:p14="http://schemas.microsoft.com/office/powerpoint/2010/main" val="3597173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Holstein, K., McLaren, B. M., &amp; </a:t>
            </a:r>
            <a:r>
              <a:rPr lang="en-US" dirty="0" err="1"/>
              <a:t>Aleven</a:t>
            </a:r>
            <a:r>
              <a:rPr lang="en-US" dirty="0"/>
              <a:t>, V. (2019). Co-Designing a Real-Time Classroom Orchestration Tool to Support Teacher-AI Complementarity. Journal of Learning Analytics, 6(2), 27-52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Shows what is possible with advanced technology to support teachers</a:t>
            </a:r>
          </a:p>
          <a:p>
            <a:pPr lvl="1"/>
            <a:r>
              <a:rPr lang="en-US" dirty="0"/>
              <a:t>Good example of taking co-design seriously</a:t>
            </a:r>
          </a:p>
        </p:txBody>
      </p:sp>
    </p:spTree>
    <p:extLst>
      <p:ext uri="{BB962C8B-B14F-4D97-AF65-F5344CB8AC3E}">
        <p14:creationId xmlns:p14="http://schemas.microsoft.com/office/powerpoint/2010/main" val="224419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Feng, M., &amp; Heffernan, N. T. (2006). Informing teachers live about student learning: Reporting in the </a:t>
            </a:r>
            <a:r>
              <a:rPr lang="en-US" dirty="0" err="1"/>
              <a:t>assistment</a:t>
            </a:r>
            <a:r>
              <a:rPr lang="en-US" dirty="0"/>
              <a:t> system. Technology Instruction Cognition and Learning, 3(1/2), 63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Early and important (and still good) paper on dashboards for teachers</a:t>
            </a:r>
          </a:p>
        </p:txBody>
      </p:sp>
    </p:spTree>
    <p:extLst>
      <p:ext uri="{BB962C8B-B14F-4D97-AF65-F5344CB8AC3E}">
        <p14:creationId xmlns:p14="http://schemas.microsoft.com/office/powerpoint/2010/main" val="3517407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Sales, A. C., Wilks, A., &amp; Pane, J. F. (2016). Student Usage Predicts Treatment Effect Heterogeneity in the Cognitive Tutor Algebra I Program. Proceedings of the International Conference on Educational Data Mining.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Clear evidence of the importance of implementation choices for student 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2407668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Rockoff, J. E. (2015). Evaluation report on the School of One i3 expansion. Unpublished manuscript. New York, NY: Columbia University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School of One (now Teach to One) has an interesting and unusual implementation model that is poorly documented</a:t>
            </a:r>
          </a:p>
          <a:p>
            <a:pPr lvl="1"/>
            <a:r>
              <a:rPr lang="en-US" dirty="0"/>
              <a:t>I have an interesting personal story which I could share if anyone’s interested</a:t>
            </a:r>
          </a:p>
        </p:txBody>
      </p:sp>
    </p:spTree>
    <p:extLst>
      <p:ext uri="{BB962C8B-B14F-4D97-AF65-F5344CB8AC3E}">
        <p14:creationId xmlns:p14="http://schemas.microsoft.com/office/powerpoint/2010/main" val="382858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Karumbaiah</a:t>
            </a:r>
            <a:r>
              <a:rPr lang="en-US" dirty="0"/>
              <a:t>, S., Borchers, C., Shou, T., </a:t>
            </a:r>
            <a:r>
              <a:rPr lang="en-US" dirty="0" err="1"/>
              <a:t>Falhs</a:t>
            </a:r>
            <a:r>
              <a:rPr lang="en-US" dirty="0"/>
              <a:t>, A. C., Liu, P., Nagashima, T., </a:t>
            </a:r>
            <a:r>
              <a:rPr lang="en-US" dirty="0" err="1"/>
              <a:t>Rummel</a:t>
            </a:r>
            <a:r>
              <a:rPr lang="en-US" dirty="0"/>
              <a:t>, N., </a:t>
            </a:r>
            <a:r>
              <a:rPr lang="en-US" dirty="0" err="1"/>
              <a:t>Aleven</a:t>
            </a:r>
            <a:r>
              <a:rPr lang="en-US" dirty="0"/>
              <a:t>, V. (2023,). A Spatiotemporal Analysis of Teacher Practices in Supporting Student Learning and Engagement in an AI-Enabled Classroom. In International Conference on Artificial Intelligence in Education (pp. 450-462).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Interesting and unique study of which students teachers talk to during class use of adaptive learning system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470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46BF-A807-66A1-0A8B-F44327F5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a great semester!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2BE-74C4-42A5-A3EF-5CFD8816A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hope to see you all in future courses or collaborations</a:t>
            </a:r>
          </a:p>
          <a:p>
            <a:endParaRPr lang="en-US" dirty="0"/>
          </a:p>
          <a:p>
            <a:r>
              <a:rPr lang="en-US" dirty="0"/>
              <a:t>Or read about your impressive future accomplishments</a:t>
            </a:r>
          </a:p>
        </p:txBody>
      </p:sp>
    </p:spTree>
    <p:extLst>
      <p:ext uri="{BB962C8B-B14F-4D97-AF65-F5344CB8AC3E}">
        <p14:creationId xmlns:p14="http://schemas.microsoft.com/office/powerpoint/2010/main" val="134459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784</Words>
  <Application>Microsoft Office PowerPoint</Application>
  <PresentationFormat>On-screen Show (4:3)</PresentationFormat>
  <Paragraphs>95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Adaptive Learning Systems</vt:lpstr>
      <vt:lpstr>Today’s Google Doc</vt:lpstr>
      <vt:lpstr>Welcome!</vt:lpstr>
      <vt:lpstr>AMA</vt:lpstr>
      <vt:lpstr>Thoughts/Questions  on the videos?</vt:lpstr>
      <vt:lpstr>Thoughts/questions  on the readings?</vt:lpstr>
      <vt:lpstr>Readings (Week 10) (Core)</vt:lpstr>
      <vt:lpstr>Readings (Week 10) (Core)</vt:lpstr>
      <vt:lpstr>Readings (Week 10) (Core)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AMA</vt:lpstr>
      <vt:lpstr>Thanks for a great semester!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606</cp:revision>
  <dcterms:created xsi:type="dcterms:W3CDTF">2010-01-07T20:34:12Z</dcterms:created>
  <dcterms:modified xsi:type="dcterms:W3CDTF">2024-08-01T11:15:58Z</dcterms:modified>
</cp:coreProperties>
</file>