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1"/>
  </p:notesMasterIdLst>
  <p:sldIdLst>
    <p:sldId id="556" r:id="rId2"/>
    <p:sldId id="620" r:id="rId3"/>
    <p:sldId id="621" r:id="rId4"/>
    <p:sldId id="622" r:id="rId5"/>
    <p:sldId id="623" r:id="rId6"/>
    <p:sldId id="629" r:id="rId7"/>
    <p:sldId id="630" r:id="rId8"/>
    <p:sldId id="631" r:id="rId9"/>
    <p:sldId id="632" r:id="rId10"/>
    <p:sldId id="635" r:id="rId11"/>
    <p:sldId id="633" r:id="rId12"/>
    <p:sldId id="647" r:id="rId13"/>
    <p:sldId id="634" r:id="rId14"/>
    <p:sldId id="585" r:id="rId15"/>
    <p:sldId id="637" r:id="rId16"/>
    <p:sldId id="636" r:id="rId17"/>
    <p:sldId id="658" r:id="rId18"/>
    <p:sldId id="638" r:id="rId19"/>
    <p:sldId id="702" r:id="rId20"/>
    <p:sldId id="703" r:id="rId21"/>
    <p:sldId id="704" r:id="rId22"/>
    <p:sldId id="644" r:id="rId23"/>
    <p:sldId id="648" r:id="rId24"/>
    <p:sldId id="575" r:id="rId25"/>
    <p:sldId id="708" r:id="rId26"/>
    <p:sldId id="709" r:id="rId27"/>
    <p:sldId id="646" r:id="rId28"/>
    <p:sldId id="598" r:id="rId29"/>
    <p:sldId id="681" r:id="rId30"/>
    <p:sldId id="682" r:id="rId31"/>
    <p:sldId id="683" r:id="rId32"/>
    <p:sldId id="604" r:id="rId33"/>
    <p:sldId id="600" r:id="rId34"/>
    <p:sldId id="601" r:id="rId35"/>
    <p:sldId id="603" r:id="rId36"/>
    <p:sldId id="602" r:id="rId37"/>
    <p:sldId id="680" r:id="rId38"/>
    <p:sldId id="614" r:id="rId39"/>
    <p:sldId id="696" r:id="rId40"/>
    <p:sldId id="596" r:id="rId41"/>
    <p:sldId id="588" r:id="rId42"/>
    <p:sldId id="678" r:id="rId43"/>
    <p:sldId id="591" r:id="rId44"/>
    <p:sldId id="583" r:id="rId45"/>
    <p:sldId id="693" r:id="rId46"/>
    <p:sldId id="592" r:id="rId47"/>
    <p:sldId id="593" r:id="rId48"/>
    <p:sldId id="679" r:id="rId49"/>
    <p:sldId id="649" r:id="rId50"/>
    <p:sldId id="697" r:id="rId51"/>
    <p:sldId id="659" r:id="rId52"/>
    <p:sldId id="660" r:id="rId53"/>
    <p:sldId id="662" r:id="rId54"/>
    <p:sldId id="711" r:id="rId55"/>
    <p:sldId id="710" r:id="rId56"/>
    <p:sldId id="663" r:id="rId57"/>
    <p:sldId id="574" r:id="rId58"/>
    <p:sldId id="667" r:id="rId59"/>
    <p:sldId id="668" r:id="rId60"/>
    <p:sldId id="666" r:id="rId61"/>
    <p:sldId id="670" r:id="rId62"/>
    <p:sldId id="671" r:id="rId63"/>
    <p:sldId id="698" r:id="rId64"/>
    <p:sldId id="672" r:id="rId65"/>
    <p:sldId id="673" r:id="rId66"/>
    <p:sldId id="674" r:id="rId67"/>
    <p:sldId id="675" r:id="rId68"/>
    <p:sldId id="676" r:id="rId69"/>
    <p:sldId id="677" r:id="rId70"/>
    <p:sldId id="699" r:id="rId71"/>
    <p:sldId id="586" r:id="rId72"/>
    <p:sldId id="557" r:id="rId73"/>
    <p:sldId id="559" r:id="rId74"/>
    <p:sldId id="560" r:id="rId75"/>
    <p:sldId id="562" r:id="rId76"/>
    <p:sldId id="564" r:id="rId77"/>
    <p:sldId id="566" r:id="rId78"/>
    <p:sldId id="700" r:id="rId79"/>
    <p:sldId id="645" r:id="rId80"/>
    <p:sldId id="606" r:id="rId81"/>
    <p:sldId id="607" r:id="rId82"/>
    <p:sldId id="608" r:id="rId83"/>
    <p:sldId id="609" r:id="rId84"/>
    <p:sldId id="610" r:id="rId85"/>
    <p:sldId id="705" r:id="rId86"/>
    <p:sldId id="611" r:id="rId87"/>
    <p:sldId id="619" r:id="rId88"/>
    <p:sldId id="612" r:id="rId89"/>
    <p:sldId id="613" r:id="rId90"/>
    <p:sldId id="615" r:id="rId91"/>
    <p:sldId id="616" r:id="rId92"/>
    <p:sldId id="617" r:id="rId93"/>
    <p:sldId id="695" r:id="rId94"/>
    <p:sldId id="565" r:id="rId95"/>
    <p:sldId id="567" r:id="rId96"/>
    <p:sldId id="568" r:id="rId97"/>
    <p:sldId id="684" r:id="rId98"/>
    <p:sldId id="685" r:id="rId99"/>
    <p:sldId id="688" r:id="rId100"/>
    <p:sldId id="687" r:id="rId101"/>
    <p:sldId id="686" r:id="rId102"/>
    <p:sldId id="701" r:id="rId103"/>
    <p:sldId id="689" r:id="rId104"/>
    <p:sldId id="690" r:id="rId105"/>
    <p:sldId id="569" r:id="rId106"/>
    <p:sldId id="570" r:id="rId107"/>
    <p:sldId id="571" r:id="rId108"/>
    <p:sldId id="572" r:id="rId109"/>
    <p:sldId id="692" r:id="rId110"/>
    <p:sldId id="573" r:id="rId111"/>
    <p:sldId id="650" r:id="rId112"/>
    <p:sldId id="651" r:id="rId113"/>
    <p:sldId id="652" r:id="rId114"/>
    <p:sldId id="653" r:id="rId115"/>
    <p:sldId id="654" r:id="rId116"/>
    <p:sldId id="655" r:id="rId117"/>
    <p:sldId id="656" r:id="rId118"/>
    <p:sldId id="657" r:id="rId119"/>
    <p:sldId id="712" r:id="rId1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76803D05-322B-4BF4-A2F3-7E2FF5A67F2F}">
          <p14:sldIdLst>
            <p14:sldId id="556"/>
            <p14:sldId id="620"/>
            <p14:sldId id="621"/>
            <p14:sldId id="622"/>
            <p14:sldId id="623"/>
            <p14:sldId id="629"/>
            <p14:sldId id="630"/>
            <p14:sldId id="631"/>
            <p14:sldId id="632"/>
            <p14:sldId id="635"/>
            <p14:sldId id="633"/>
            <p14:sldId id="647"/>
            <p14:sldId id="634"/>
            <p14:sldId id="585"/>
            <p14:sldId id="637"/>
            <p14:sldId id="636"/>
            <p14:sldId id="658"/>
            <p14:sldId id="638"/>
            <p14:sldId id="702"/>
            <p14:sldId id="703"/>
            <p14:sldId id="704"/>
            <p14:sldId id="644"/>
            <p14:sldId id="648"/>
            <p14:sldId id="575"/>
            <p14:sldId id="708"/>
            <p14:sldId id="709"/>
            <p14:sldId id="646"/>
            <p14:sldId id="598"/>
            <p14:sldId id="681"/>
            <p14:sldId id="682"/>
            <p14:sldId id="683"/>
            <p14:sldId id="604"/>
            <p14:sldId id="600"/>
            <p14:sldId id="601"/>
            <p14:sldId id="603"/>
            <p14:sldId id="602"/>
            <p14:sldId id="680"/>
            <p14:sldId id="614"/>
            <p14:sldId id="696"/>
            <p14:sldId id="596"/>
            <p14:sldId id="588"/>
            <p14:sldId id="678"/>
            <p14:sldId id="591"/>
            <p14:sldId id="583"/>
            <p14:sldId id="693"/>
            <p14:sldId id="592"/>
            <p14:sldId id="593"/>
            <p14:sldId id="679"/>
            <p14:sldId id="649"/>
            <p14:sldId id="697"/>
            <p14:sldId id="659"/>
            <p14:sldId id="660"/>
            <p14:sldId id="662"/>
            <p14:sldId id="711"/>
            <p14:sldId id="710"/>
            <p14:sldId id="663"/>
            <p14:sldId id="574"/>
            <p14:sldId id="667"/>
            <p14:sldId id="668"/>
            <p14:sldId id="666"/>
            <p14:sldId id="670"/>
            <p14:sldId id="671"/>
            <p14:sldId id="698"/>
            <p14:sldId id="672"/>
            <p14:sldId id="673"/>
            <p14:sldId id="674"/>
            <p14:sldId id="675"/>
            <p14:sldId id="676"/>
            <p14:sldId id="677"/>
            <p14:sldId id="699"/>
            <p14:sldId id="586"/>
            <p14:sldId id="557"/>
            <p14:sldId id="559"/>
            <p14:sldId id="560"/>
            <p14:sldId id="562"/>
            <p14:sldId id="564"/>
            <p14:sldId id="566"/>
            <p14:sldId id="700"/>
            <p14:sldId id="645"/>
            <p14:sldId id="606"/>
            <p14:sldId id="607"/>
            <p14:sldId id="608"/>
            <p14:sldId id="609"/>
            <p14:sldId id="610"/>
            <p14:sldId id="705"/>
            <p14:sldId id="611"/>
            <p14:sldId id="619"/>
            <p14:sldId id="612"/>
            <p14:sldId id="613"/>
            <p14:sldId id="615"/>
            <p14:sldId id="616"/>
            <p14:sldId id="617"/>
            <p14:sldId id="695"/>
            <p14:sldId id="565"/>
            <p14:sldId id="567"/>
            <p14:sldId id="568"/>
            <p14:sldId id="684"/>
            <p14:sldId id="685"/>
            <p14:sldId id="688"/>
            <p14:sldId id="687"/>
            <p14:sldId id="686"/>
            <p14:sldId id="701"/>
            <p14:sldId id="689"/>
            <p14:sldId id="690"/>
            <p14:sldId id="569"/>
            <p14:sldId id="570"/>
            <p14:sldId id="571"/>
            <p14:sldId id="572"/>
            <p14:sldId id="692"/>
            <p14:sldId id="573"/>
            <p14:sldId id="650"/>
            <p14:sldId id="651"/>
            <p14:sldId id="652"/>
            <p14:sldId id="653"/>
            <p14:sldId id="654"/>
            <p14:sldId id="655"/>
            <p14:sldId id="656"/>
            <p14:sldId id="657"/>
            <p14:sldId id="71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AC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71" autoAdjust="0"/>
    <p:restoredTop sz="91867" autoAdjust="0"/>
  </p:normalViewPr>
  <p:slideViewPr>
    <p:cSldViewPr>
      <p:cViewPr varScale="1">
        <p:scale>
          <a:sx n="59" d="100"/>
          <a:sy n="59" d="100"/>
        </p:scale>
        <p:origin x="96" y="25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48" y="1456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564309-974F-4F59-AD17-DDE5EF6937F1}" type="datetimeFigureOut">
              <a:rPr lang="en-US" smtClean="0"/>
              <a:pPr/>
              <a:t>2/26/2019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B552A0-AB03-4551-8D05-597F6D7ED4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940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BCED3D-ED40-4C44-84F5-A09DF62E946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93198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766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8123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Number these once I have the whole list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7704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453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022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1216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award is… rifles through pockets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8305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award is… rifles through pockets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5320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B552A0-AB03-4551-8D05-597F6D7ED4F1}" type="slidenum">
              <a:rPr lang="en-US" smtClean="0"/>
              <a:pPr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3949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7E6-B224-41EA-925A-9CF50B2FB84C}" type="datetimeFigureOut">
              <a:rPr lang="en-US" smtClean="0"/>
              <a:pPr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495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7E6-B224-41EA-925A-9CF50B2FB84C}" type="datetimeFigureOut">
              <a:rPr lang="en-US" smtClean="0"/>
              <a:pPr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189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7E6-B224-41EA-925A-9CF50B2FB84C}" type="datetimeFigureOut">
              <a:rPr lang="en-US" smtClean="0"/>
              <a:pPr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360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7E6-B224-41EA-925A-9CF50B2FB84C}" type="datetimeFigureOut">
              <a:rPr lang="en-US" smtClean="0"/>
              <a:pPr/>
              <a:t>2/26/2019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7629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7E6-B224-41EA-925A-9CF50B2FB84C}" type="datetimeFigureOut">
              <a:rPr lang="en-US" smtClean="0"/>
              <a:pPr/>
              <a:t>2/26/2019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652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7E6-B224-41EA-925A-9CF50B2FB84C}" type="datetimeFigureOut">
              <a:rPr lang="en-US" smtClean="0"/>
              <a:pPr/>
              <a:t>2/26/2019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227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7E6-B224-41EA-925A-9CF50B2FB84C}" type="datetimeFigureOut">
              <a:rPr lang="en-US" smtClean="0"/>
              <a:pPr/>
              <a:t>2/26/2019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336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7E6-B224-41EA-925A-9CF50B2FB84C}" type="datetimeFigureOut">
              <a:rPr lang="en-US" smtClean="0"/>
              <a:pPr/>
              <a:t>2/26/2019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76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7E6-B224-41EA-925A-9CF50B2FB84C}" type="datetimeFigureOut">
              <a:rPr lang="en-US" smtClean="0"/>
              <a:pPr/>
              <a:t>2/26/2019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291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7E6-B224-41EA-925A-9CF50B2FB84C}" type="datetimeFigureOut">
              <a:rPr lang="en-US" smtClean="0"/>
              <a:pPr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089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817E6-B224-41EA-925A-9CF50B2FB84C}" type="datetimeFigureOut">
              <a:rPr lang="en-US" smtClean="0"/>
              <a:pPr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5165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0817E6-B224-41EA-925A-9CF50B2FB84C}" type="datetimeFigureOut">
              <a:rPr lang="en-US" smtClean="0"/>
              <a:pPr/>
              <a:t>2/26/2019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FAC463-BCF6-48EB-83B3-5C1B5FC25D1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397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752601"/>
            <a:ext cx="9144000" cy="1470025"/>
          </a:xfrm>
        </p:spPr>
        <p:txBody>
          <a:bodyPr>
            <a:normAutofit/>
          </a:bodyPr>
          <a:lstStyle/>
          <a:p>
            <a:r>
              <a:rPr lang="en-US" dirty="0"/>
              <a:t>Some challenges for the next 18 years of learning analytics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86200"/>
            <a:ext cx="9144000" cy="1752600"/>
          </a:xfrm>
        </p:spPr>
        <p:txBody>
          <a:bodyPr>
            <a:normAutofit/>
          </a:bodyPr>
          <a:lstStyle/>
          <a:p>
            <a:r>
              <a:rPr lang="en-US" dirty="0"/>
              <a:t>Ryan S. Baker</a:t>
            </a:r>
          </a:p>
          <a:p>
            <a:r>
              <a:rPr lang="en-US" sz="2200" dirty="0"/>
              <a:t>@</a:t>
            </a:r>
            <a:r>
              <a:rPr lang="en-US" sz="2200" dirty="0" err="1"/>
              <a:t>BakerEDMLab</a:t>
            </a:r>
            <a:endParaRPr lang="en-US" sz="22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7CDBE8-3578-42F3-9BE1-BD1FE774CE1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2" t="36042" r="1621" b="25834"/>
          <a:stretch/>
        </p:blipFill>
        <p:spPr>
          <a:xfrm>
            <a:off x="3234369" y="5311342"/>
            <a:ext cx="5723262" cy="154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23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93DBF-8A27-42E5-8F2F-F00C6799B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Learning Analytics </a:t>
            </a:r>
            <a:br>
              <a:rPr lang="en-US" dirty="0"/>
            </a:br>
            <a:r>
              <a:rPr lang="en-US" dirty="0"/>
              <a:t>has been really successful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C2404-0CA0-4FB0-90D8-02B45F8C1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just 9 short years since the first conference!</a:t>
            </a:r>
          </a:p>
        </p:txBody>
      </p:sp>
    </p:spTree>
    <p:extLst>
      <p:ext uri="{BB962C8B-B14F-4D97-AF65-F5344CB8AC3E}">
        <p14:creationId xmlns:p14="http://schemas.microsoft.com/office/powerpoint/2010/main" val="122589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93DBF-8A27-42E5-8F2F-F00C6799B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Learning Analytics </a:t>
            </a:r>
            <a:br>
              <a:rPr lang="en-US" dirty="0"/>
            </a:br>
            <a:r>
              <a:rPr lang="en-US" dirty="0"/>
              <a:t>has been really successful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C2404-0CA0-4FB0-90D8-02B45F8C1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Student at-risk prediction systems now used at scale in higher ed and K-12, and making a difference</a:t>
            </a:r>
          </a:p>
          <a:p>
            <a:r>
              <a:rPr lang="en-US" dirty="0"/>
              <a:t>Adaptive learning systems now used at scale in higher ed and K-12, and making a difference</a:t>
            </a:r>
          </a:p>
        </p:txBody>
      </p:sp>
    </p:spTree>
    <p:extLst>
      <p:ext uri="{BB962C8B-B14F-4D97-AF65-F5344CB8AC3E}">
        <p14:creationId xmlns:p14="http://schemas.microsoft.com/office/powerpoint/2010/main" val="2835096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993DBF-8A27-42E5-8F2F-F00C6799B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Learning Analytics </a:t>
            </a:r>
            <a:br>
              <a:rPr lang="en-US" dirty="0"/>
            </a:br>
            <a:r>
              <a:rPr lang="en-US" dirty="0"/>
              <a:t>has been really successful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C2404-0CA0-4FB0-90D8-02B45F8C1F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steady stream of discoveries and models in a range of once-difficult areas to study</a:t>
            </a:r>
          </a:p>
          <a:p>
            <a:pPr lvl="1"/>
            <a:r>
              <a:rPr lang="en-US" dirty="0"/>
              <a:t>Collaborative learning</a:t>
            </a:r>
          </a:p>
          <a:p>
            <a:pPr lvl="1"/>
            <a:r>
              <a:rPr lang="en-US" dirty="0"/>
              <a:t>Classroom participation and online connections</a:t>
            </a:r>
          </a:p>
          <a:p>
            <a:pPr lvl="1"/>
            <a:r>
              <a:rPr lang="en-US" dirty="0"/>
              <a:t>Motivation and engagement</a:t>
            </a:r>
          </a:p>
          <a:p>
            <a:pPr lvl="1"/>
            <a:r>
              <a:rPr lang="en-US" dirty="0"/>
              <a:t>Meta-cognition and self-regulated learning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893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25448-0ACC-4779-8EAC-B6D95F954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 could give a talk about that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19F90-A9EB-4FDB-BF2F-1CE8F3A17B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Full of praise and shout-outs</a:t>
            </a:r>
          </a:p>
        </p:txBody>
      </p:sp>
    </p:spTree>
    <p:extLst>
      <p:ext uri="{BB962C8B-B14F-4D97-AF65-F5344CB8AC3E}">
        <p14:creationId xmlns:p14="http://schemas.microsoft.com/office/powerpoint/2010/main" val="2679678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94290-2E63-45C4-9A3B-BD1EF153C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of warm fuzzies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1B0D3-42D8-43E0-8F9C-C10D009EC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821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94290-2E63-45C4-9A3B-BD1EF153C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Full of warm fuzzies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A1B0D3-42D8-43E0-8F9C-C10D009EC6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 we’d all forget it by tomorrow afternoon</a:t>
            </a:r>
          </a:p>
        </p:txBody>
      </p:sp>
    </p:spTree>
    <p:extLst>
      <p:ext uri="{BB962C8B-B14F-4D97-AF65-F5344CB8AC3E}">
        <p14:creationId xmlns:p14="http://schemas.microsoft.com/office/powerpoint/2010/main" val="3079682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0CCAA-79AD-4CC0-BEAD-7FEA25C9C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E1704-90EE-4C2F-957C-1A1DB62589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I’d like to talk about the next 18 years instead</a:t>
            </a:r>
          </a:p>
          <a:p>
            <a:endParaRPr lang="en-US" dirty="0"/>
          </a:p>
          <a:p>
            <a:r>
              <a:rPr lang="en-US" dirty="0"/>
              <a:t>Twice as long as the history of LAK so far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2881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D7A79-6CA6-4647-A419-4CA7FBDD4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 first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9760D-6D48-40D9-BDC6-C93A9B5AA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I’d like to say a word about David Hilbert</a:t>
            </a:r>
          </a:p>
        </p:txBody>
      </p:sp>
      <p:pic>
        <p:nvPicPr>
          <p:cNvPr id="1026" name="Picture 2" descr="https://upload.wikimedia.org/wikipedia/commons/thumb/7/79/Hilbert.jpg/220px-Hilbert.jpg">
            <a:extLst>
              <a:ext uri="{FF2B5EF4-FFF2-40B4-BE49-F238E27FC236}">
                <a16:creationId xmlns:a16="http://schemas.microsoft.com/office/drawing/2014/main" id="{8F330A41-62D1-4E2B-8151-1ACCF11B8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65378"/>
            <a:ext cx="3162300" cy="4283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4237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D7A79-6CA6-4647-A419-4CA7FBDD4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Who here has heard of David Hilbert?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9760D-6D48-40D9-BDC6-C93A9B5AA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s://upload.wikimedia.org/wikipedia/commons/thumb/7/79/Hilbert.jpg/220px-Hilbert.jpg">
            <a:extLst>
              <a:ext uri="{FF2B5EF4-FFF2-40B4-BE49-F238E27FC236}">
                <a16:creationId xmlns:a16="http://schemas.microsoft.com/office/drawing/2014/main" id="{8F330A41-62D1-4E2B-8151-1ACCF11B8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65378"/>
            <a:ext cx="3162300" cy="4283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7244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D7A79-6CA6-4647-A419-4CA7FBDD4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David Hilbert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9760D-6D48-40D9-BDC6-C93A9B5AA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https://upload.wikimedia.org/wikipedia/commons/thumb/7/79/Hilbert.jpg/220px-Hilbert.jpg">
            <a:extLst>
              <a:ext uri="{FF2B5EF4-FFF2-40B4-BE49-F238E27FC236}">
                <a16:creationId xmlns:a16="http://schemas.microsoft.com/office/drawing/2014/main" id="{8F330A41-62D1-4E2B-8151-1ACCF11B8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65378"/>
            <a:ext cx="3162300" cy="4283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840604-0711-4ACB-9243-4665A6B98FAA}"/>
              </a:ext>
            </a:extLst>
          </p:cNvPr>
          <p:cNvSpPr txBox="1"/>
          <p:nvPr/>
        </p:nvSpPr>
        <p:spPr>
          <a:xfrm>
            <a:off x="1891284" y="3321673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Mathematician</a:t>
            </a:r>
          </a:p>
        </p:txBody>
      </p:sp>
    </p:spTree>
    <p:extLst>
      <p:ext uri="{BB962C8B-B14F-4D97-AF65-F5344CB8AC3E}">
        <p14:creationId xmlns:p14="http://schemas.microsoft.com/office/powerpoint/2010/main" val="2096154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7/79/Hilbert.jpg/220px-Hilbert.jpg">
            <a:extLst>
              <a:ext uri="{FF2B5EF4-FFF2-40B4-BE49-F238E27FC236}">
                <a16:creationId xmlns:a16="http://schemas.microsoft.com/office/drawing/2014/main" id="{8F330A41-62D1-4E2B-8151-1ACCF11B8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65378"/>
            <a:ext cx="3162300" cy="4283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840604-0711-4ACB-9243-4665A6B98FAA}"/>
              </a:ext>
            </a:extLst>
          </p:cNvPr>
          <p:cNvSpPr txBox="1"/>
          <p:nvPr/>
        </p:nvSpPr>
        <p:spPr>
          <a:xfrm>
            <a:off x="1891284" y="3321673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Mathematician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21EFD3-ABBF-401B-8B25-DAA06884F2EA}"/>
              </a:ext>
            </a:extLst>
          </p:cNvPr>
          <p:cNvSpPr txBox="1"/>
          <p:nvPr/>
        </p:nvSpPr>
        <p:spPr>
          <a:xfrm>
            <a:off x="1707642" y="5864553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Visionary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909BD4D-9423-4E20-9F5B-1DC413EE99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5341056-67A8-4CB5-834B-9BDEE69F5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/>
          <a:lstStyle/>
          <a:p>
            <a:r>
              <a:rPr lang="en-US" dirty="0"/>
              <a:t>David Hilbert</a:t>
            </a:r>
          </a:p>
        </p:txBody>
      </p:sp>
    </p:spTree>
    <p:extLst>
      <p:ext uri="{BB962C8B-B14F-4D97-AF65-F5344CB8AC3E}">
        <p14:creationId xmlns:p14="http://schemas.microsoft.com/office/powerpoint/2010/main" val="41840501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pload.wikimedia.org/wikipedia/commons/thumb/7/79/Hilbert.jpg/220px-Hilbert.jpg">
            <a:extLst>
              <a:ext uri="{FF2B5EF4-FFF2-40B4-BE49-F238E27FC236}">
                <a16:creationId xmlns:a16="http://schemas.microsoft.com/office/drawing/2014/main" id="{8F330A41-62D1-4E2B-8151-1ACCF11B81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565378"/>
            <a:ext cx="3162300" cy="4283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840604-0711-4ACB-9243-4665A6B98FAA}"/>
              </a:ext>
            </a:extLst>
          </p:cNvPr>
          <p:cNvSpPr txBox="1"/>
          <p:nvPr/>
        </p:nvSpPr>
        <p:spPr>
          <a:xfrm>
            <a:off x="1891284" y="3321673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Mathematician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21EFD3-ABBF-401B-8B25-DAA06884F2EA}"/>
              </a:ext>
            </a:extLst>
          </p:cNvPr>
          <p:cNvSpPr txBox="1"/>
          <p:nvPr/>
        </p:nvSpPr>
        <p:spPr>
          <a:xfrm>
            <a:off x="1707642" y="5864553"/>
            <a:ext cx="2667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Visionary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1662EF1-DA44-486D-8E9B-435CE2990763}"/>
              </a:ext>
            </a:extLst>
          </p:cNvPr>
          <p:cNvSpPr txBox="1"/>
          <p:nvPr/>
        </p:nvSpPr>
        <p:spPr>
          <a:xfrm>
            <a:off x="7809738" y="4303694"/>
            <a:ext cx="2667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Wearer of </a:t>
            </a:r>
            <a:br>
              <a:rPr lang="en-US" sz="2800" dirty="0"/>
            </a:br>
            <a:r>
              <a:rPr lang="en-US" sz="2800" dirty="0"/>
              <a:t>Spiffy Hats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A7F25F4-E97A-4160-988C-4DBF6B2FF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1143000"/>
          </a:xfrm>
        </p:spPr>
        <p:txBody>
          <a:bodyPr/>
          <a:lstStyle/>
          <a:p>
            <a:r>
              <a:rPr lang="en-US" dirty="0"/>
              <a:t>David Hilbert</a:t>
            </a:r>
          </a:p>
        </p:txBody>
      </p:sp>
    </p:spTree>
    <p:extLst>
      <p:ext uri="{BB962C8B-B14F-4D97-AF65-F5344CB8AC3E}">
        <p14:creationId xmlns:p14="http://schemas.microsoft.com/office/powerpoint/2010/main" val="38469887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6256C-8B2F-4D68-B1D5-74A7BDE86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1900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51D2B-46CA-40A1-9EF4-E100B12A8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Hilbert gave a talk at the International Congress of Mathematicians</a:t>
            </a:r>
          </a:p>
          <a:p>
            <a:endParaRPr lang="en-US" dirty="0"/>
          </a:p>
          <a:p>
            <a:r>
              <a:rPr lang="en-US" dirty="0"/>
              <a:t>At this talk, he outlined the some problems that he thought would be particularly important for mathematicians over the following years</a:t>
            </a:r>
          </a:p>
        </p:txBody>
      </p:sp>
    </p:spTree>
    <p:extLst>
      <p:ext uri="{BB962C8B-B14F-4D97-AF65-F5344CB8AC3E}">
        <p14:creationId xmlns:p14="http://schemas.microsoft.com/office/powerpoint/2010/main" val="4238626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6256C-8B2F-4D68-B1D5-74A7BDE86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This talk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51D2B-46CA-40A1-9EF4-E100B12A8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of the most eloquent scientific speeches of all time – I encourage you to read it</a:t>
            </a:r>
          </a:p>
          <a:p>
            <a:r>
              <a:rPr lang="en-US" dirty="0"/>
              <a:t>https://mathcs.clarku.edu/~djoyce/hilbert/problems.html</a:t>
            </a:r>
          </a:p>
        </p:txBody>
      </p:sp>
    </p:spTree>
    <p:extLst>
      <p:ext uri="{BB962C8B-B14F-4D97-AF65-F5344CB8AC3E}">
        <p14:creationId xmlns:p14="http://schemas.microsoft.com/office/powerpoint/2010/main" val="69131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6256C-8B2F-4D68-B1D5-74A7BDE86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Hilbert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51D2B-46CA-40A1-9EF4-E100B12A8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Framed problems concretely</a:t>
            </a:r>
          </a:p>
          <a:p>
            <a:endParaRPr lang="en-US" dirty="0"/>
          </a:p>
          <a:p>
            <a:r>
              <a:rPr lang="en-US" dirty="0"/>
              <a:t>Discussed what it would take to solve these problems </a:t>
            </a:r>
          </a:p>
          <a:p>
            <a:endParaRPr lang="en-US" dirty="0"/>
          </a:p>
          <a:p>
            <a:r>
              <a:rPr lang="en-US" dirty="0"/>
              <a:t>And listed what would be necessary to demonstrate that these problems had been solved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8058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B6760-DDEF-43C3-98AB-6A6895963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 problems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69595-F00C-4F2C-940F-814ECA50E3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Only 10 of 23 have been solved as of right now</a:t>
            </a:r>
          </a:p>
        </p:txBody>
      </p:sp>
    </p:spTree>
    <p:extLst>
      <p:ext uri="{BB962C8B-B14F-4D97-AF65-F5344CB8AC3E}">
        <p14:creationId xmlns:p14="http://schemas.microsoft.com/office/powerpoint/2010/main" val="3439107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DE022-DBA4-4250-A1CE-0BC381807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the years since…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335A3-0010-4318-B909-E48A3CF65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There have been many lists of problems or grand challenges, including several in our field</a:t>
            </a:r>
          </a:p>
          <a:p>
            <a:endParaRPr lang="en-US" dirty="0"/>
          </a:p>
          <a:p>
            <a:r>
              <a:rPr lang="en-US" dirty="0"/>
              <a:t>And yet few have been anywhere near as influential as Hilbert’s Problems</a:t>
            </a:r>
          </a:p>
          <a:p>
            <a:endParaRPr lang="en-US" dirty="0"/>
          </a:p>
          <a:p>
            <a:r>
              <a:rPr lang="en-US" dirty="0"/>
              <a:t>Most of them just list big, difficult, vague problems</a:t>
            </a:r>
          </a:p>
          <a:p>
            <a:pPr lvl="1"/>
            <a:r>
              <a:rPr lang="en-US" dirty="0"/>
              <a:t>Very different from Hilbert</a:t>
            </a: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328F2D4-B193-4372-B1F8-A231EABF2BDB}"/>
              </a:ext>
            </a:extLst>
          </p:cNvPr>
          <p:cNvSpPr txBox="1">
            <a:spLocks/>
          </p:cNvSpPr>
          <p:nvPr/>
        </p:nvSpPr>
        <p:spPr>
          <a:xfrm>
            <a:off x="1981200" y="6366271"/>
            <a:ext cx="8229600" cy="43418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(But of course the Turing Test/</a:t>
            </a:r>
            <a:r>
              <a:rPr lang="en-US" sz="2400" dirty="0" err="1"/>
              <a:t>Loebner</a:t>
            </a:r>
            <a:r>
              <a:rPr lang="en-US" sz="2400" dirty="0"/>
              <a:t> Prize, </a:t>
            </a:r>
            <a:r>
              <a:rPr lang="en-US" sz="2400" dirty="0" err="1"/>
              <a:t>Millenium</a:t>
            </a:r>
            <a:r>
              <a:rPr lang="en-US" sz="2400" dirty="0"/>
              <a:t> Prize…)</a:t>
            </a:r>
          </a:p>
        </p:txBody>
      </p:sp>
    </p:spTree>
    <p:extLst>
      <p:ext uri="{BB962C8B-B14F-4D97-AF65-F5344CB8AC3E}">
        <p14:creationId xmlns:p14="http://schemas.microsoft.com/office/powerpoint/2010/main" val="6865361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DE022-DBA4-4250-A1CE-0BC381807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Today, I’d like to suggest a list of problems to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335A3-0010-4318-B909-E48A3CF65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1232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DE022-DBA4-4250-A1CE-0BC381807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Today, I’d like to suggest a list of problems to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335A3-0010-4318-B909-E48A3CF65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Though I know I am no Hilbert…</a:t>
            </a:r>
          </a:p>
        </p:txBody>
      </p:sp>
    </p:spTree>
    <p:extLst>
      <p:ext uri="{BB962C8B-B14F-4D97-AF65-F5344CB8AC3E}">
        <p14:creationId xmlns:p14="http://schemas.microsoft.com/office/powerpoint/2010/main" val="10632570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DE022-DBA4-4250-A1CE-0BC381807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Today, I’d like to suggest a list of problems to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335A3-0010-4318-B909-E48A3CF65D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Though I know I am no Hilbert…</a:t>
            </a:r>
          </a:p>
          <a:p>
            <a:endParaRPr lang="en-US" dirty="0"/>
          </a:p>
          <a:p>
            <a:r>
              <a:rPr lang="en-US" dirty="0"/>
              <a:t>Though I </a:t>
            </a:r>
            <a:r>
              <a:rPr lang="en-US" b="1" i="1" dirty="0"/>
              <a:t>do</a:t>
            </a:r>
            <a:r>
              <a:rPr lang="en-US" dirty="0"/>
              <a:t> like spiffy hats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884594-304F-48E3-9129-55561BADF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1" y="1809750"/>
            <a:ext cx="4562475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307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D0A-0791-4A45-BA18-E04E2B426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And learning analytics isn’t mathematics…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4D34-EEBB-4329-877F-FD0C1C9BF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5097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CDD0A-0791-4A45-BA18-E04E2B426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 I hope you will give me a few moments of your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4D34-EEBB-4329-877F-FD0C1C9BF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 discuss what I see as some of the bigger upcoming challenges in our field (not necessarily new to this talk)</a:t>
            </a:r>
          </a:p>
          <a:p>
            <a:endParaRPr lang="en-US" dirty="0"/>
          </a:p>
          <a:p>
            <a:r>
              <a:rPr lang="en-US" dirty="0"/>
              <a:t>With a conscious attempt to emulate Hilbert by trying to frame specific problems</a:t>
            </a:r>
          </a:p>
          <a:p>
            <a:endParaRPr lang="en-US" dirty="0"/>
          </a:p>
          <a:p>
            <a:r>
              <a:rPr lang="en-US" dirty="0"/>
              <a:t>With conditions for how we know we will have made concrete progress towards solving them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52157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42FF4-5D34-466D-8F74-E615A3B57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I’ve been lucky enough to get feedback on these ideas from some of the brightest people in the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B0D84-EF4D-4204-AA0A-7566A7825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Alex Bowers</a:t>
            </a:r>
          </a:p>
          <a:p>
            <a:r>
              <a:rPr lang="en-US" dirty="0"/>
              <a:t>Christopher Brooks</a:t>
            </a:r>
          </a:p>
          <a:p>
            <a:r>
              <a:rPr lang="en-US" dirty="0" err="1"/>
              <a:t>Heeryung</a:t>
            </a:r>
            <a:r>
              <a:rPr lang="en-US" dirty="0"/>
              <a:t> Choi</a:t>
            </a:r>
          </a:p>
          <a:p>
            <a:r>
              <a:rPr lang="en-US" dirty="0"/>
              <a:t>Neil Heffernan</a:t>
            </a:r>
          </a:p>
          <a:p>
            <a:r>
              <a:rPr lang="en-US" dirty="0" err="1"/>
              <a:t>Shamya</a:t>
            </a:r>
            <a:r>
              <a:rPr lang="en-US" dirty="0"/>
              <a:t> </a:t>
            </a:r>
            <a:r>
              <a:rPr lang="en-US" dirty="0" err="1"/>
              <a:t>Karumbaiah</a:t>
            </a:r>
            <a:endParaRPr lang="en-US" dirty="0"/>
          </a:p>
          <a:p>
            <a:r>
              <a:rPr lang="en-US" dirty="0"/>
              <a:t>Yoon Jeon Kim</a:t>
            </a:r>
          </a:p>
          <a:p>
            <a:r>
              <a:rPr lang="en-US" dirty="0"/>
              <a:t>Richard Scruggs</a:t>
            </a:r>
          </a:p>
          <a:p>
            <a:r>
              <a:rPr lang="en-US" dirty="0"/>
              <a:t>Stephanie Teasley</a:t>
            </a:r>
          </a:p>
        </p:txBody>
      </p:sp>
    </p:spTree>
    <p:extLst>
      <p:ext uri="{BB962C8B-B14F-4D97-AF65-F5344CB8AC3E}">
        <p14:creationId xmlns:p14="http://schemas.microsoft.com/office/powerpoint/2010/main" val="26018096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42FF4-5D34-466D-8F74-E615A3B57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1143000"/>
          </a:xfrm>
        </p:spPr>
        <p:txBody>
          <a:bodyPr>
            <a:normAutofit/>
          </a:bodyPr>
          <a:lstStyle/>
          <a:p>
            <a:r>
              <a:rPr lang="en-US" dirty="0"/>
              <a:t>All the bad ideas are wholly mine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B0D84-EF4D-4204-AA0A-7566A7825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099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42FF4-5D34-466D-8F74-E615A3B57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1143000"/>
          </a:xfrm>
        </p:spPr>
        <p:txBody>
          <a:bodyPr>
            <a:normAutofit/>
          </a:bodyPr>
          <a:lstStyle/>
          <a:p>
            <a:r>
              <a:rPr lang="en-US" dirty="0"/>
              <a:t>All the bad ideas are wholly mine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FB0D84-EF4D-4204-AA0A-7566A7825B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5ADD6F-CDF4-44DF-9132-60C9CF2AEA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1809750"/>
            <a:ext cx="4562475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9383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72D13-B65A-4B8D-B599-F53C53D94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1. Transferability: </a:t>
            </a:r>
            <a:br>
              <a:rPr lang="en-US" dirty="0"/>
            </a:br>
            <a:r>
              <a:rPr lang="en-US" dirty="0"/>
              <a:t>The (learning system) Wall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22FF07-701B-4F34-9182-071E9F7DEA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Image result for assistments">
            <a:extLst>
              <a:ext uri="{FF2B5EF4-FFF2-40B4-BE49-F238E27FC236}">
                <a16:creationId xmlns:a16="http://schemas.microsoft.com/office/drawing/2014/main" id="{27D6B228-3756-49A3-89A5-9D57A6612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208" y="1429817"/>
            <a:ext cx="3212592" cy="544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Image result for cognitive tutor">
            <a:extLst>
              <a:ext uri="{FF2B5EF4-FFF2-40B4-BE49-F238E27FC236}">
                <a16:creationId xmlns:a16="http://schemas.microsoft.com/office/drawing/2014/main" id="{A29DFB31-E21E-4269-A86D-F3F1380E89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946" y="2348906"/>
            <a:ext cx="4533254" cy="2954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Image result for the wall">
            <a:extLst>
              <a:ext uri="{FF2B5EF4-FFF2-40B4-BE49-F238E27FC236}">
                <a16:creationId xmlns:a16="http://schemas.microsoft.com/office/drawing/2014/main" id="{A45E7735-923C-4026-9C99-2F95A3534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113" y="1480542"/>
            <a:ext cx="203835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Image result for the wall">
            <a:extLst>
              <a:ext uri="{FF2B5EF4-FFF2-40B4-BE49-F238E27FC236}">
                <a16:creationId xmlns:a16="http://schemas.microsoft.com/office/drawing/2014/main" id="{2F593517-69FC-48D4-9133-294A4D9236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3429000"/>
            <a:ext cx="203835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Image result for the wall">
            <a:extLst>
              <a:ext uri="{FF2B5EF4-FFF2-40B4-BE49-F238E27FC236}">
                <a16:creationId xmlns:a16="http://schemas.microsoft.com/office/drawing/2014/main" id="{0346B0EC-9E9C-43C6-AA97-65A9F0073A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3450" y="4743450"/>
            <a:ext cx="2038350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47673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6C257-A35A-45C4-97B5-7AF58B397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FF9C2-43AC-4177-8E8D-6BE120648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Learning systems learn so much about a student…</a:t>
            </a:r>
          </a:p>
          <a:p>
            <a:endParaRPr lang="en-US" dirty="0"/>
          </a:p>
          <a:p>
            <a:r>
              <a:rPr lang="en-US" dirty="0"/>
              <a:t>But the next learning system starts from scratch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4153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6C257-A35A-45C4-97B5-7AF58B397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DCED281-1F5B-4324-B720-32885966DC25}"/>
              </a:ext>
            </a:extLst>
          </p:cNvPr>
          <p:cNvSpPr txBox="1">
            <a:spLocks/>
          </p:cNvSpPr>
          <p:nvPr/>
        </p:nvSpPr>
        <p:spPr>
          <a:xfrm>
            <a:off x="609600" y="1600201"/>
            <a:ext cx="10972800" cy="4648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 student might use </a:t>
            </a:r>
            <a:r>
              <a:rPr lang="en-US" dirty="0" err="1"/>
              <a:t>Dreambox</a:t>
            </a:r>
            <a:r>
              <a:rPr lang="en-US" dirty="0"/>
              <a:t> one year, Cognitive Tutor a couple years later, ALEKS a couple years after that</a:t>
            </a:r>
          </a:p>
          <a:p>
            <a:pPr lvl="1"/>
            <a:r>
              <a:rPr lang="en-US" dirty="0"/>
              <a:t>Each system learns a lot about the student</a:t>
            </a:r>
          </a:p>
          <a:p>
            <a:pPr lvl="1"/>
            <a:r>
              <a:rPr lang="en-US" dirty="0"/>
              <a:t>Which is forgotten the second they move on</a:t>
            </a:r>
          </a:p>
          <a:p>
            <a:pPr lvl="1"/>
            <a:endParaRPr lang="en-US" dirty="0"/>
          </a:p>
          <a:p>
            <a:r>
              <a:rPr lang="en-US" dirty="0"/>
              <a:t>A student might use </a:t>
            </a:r>
            <a:r>
              <a:rPr lang="en-US" dirty="0" err="1"/>
              <a:t>Dreambox</a:t>
            </a:r>
            <a:r>
              <a:rPr lang="en-US" dirty="0"/>
              <a:t> for some lessons, and Khan Academy for others</a:t>
            </a:r>
          </a:p>
          <a:p>
            <a:pPr lvl="1"/>
            <a:r>
              <a:rPr lang="en-US" dirty="0"/>
              <a:t>Each system has to discover the exact same thing about the student</a:t>
            </a:r>
          </a:p>
        </p:txBody>
      </p:sp>
    </p:spTree>
    <p:extLst>
      <p:ext uri="{BB962C8B-B14F-4D97-AF65-F5344CB8AC3E}">
        <p14:creationId xmlns:p14="http://schemas.microsoft.com/office/powerpoint/2010/main" val="42364245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6C257-A35A-45C4-97B5-7AF58B397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D4F7184-828E-4AFA-99EC-E6ECB4DBBE2B}"/>
              </a:ext>
            </a:extLst>
          </p:cNvPr>
          <p:cNvSpPr txBox="1">
            <a:spLocks/>
          </p:cNvSpPr>
          <p:nvPr/>
        </p:nvSpPr>
        <p:spPr>
          <a:xfrm>
            <a:off x="609600" y="1600201"/>
            <a:ext cx="10972800" cy="4648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It’s like there is a wall between learning systems</a:t>
            </a:r>
          </a:p>
          <a:p>
            <a:endParaRPr lang="en-US" dirty="0"/>
          </a:p>
          <a:p>
            <a:r>
              <a:rPr lang="en-US" dirty="0"/>
              <a:t>And no information can get in or out</a:t>
            </a:r>
          </a:p>
        </p:txBody>
      </p:sp>
    </p:spTree>
    <p:extLst>
      <p:ext uri="{BB962C8B-B14F-4D97-AF65-F5344CB8AC3E}">
        <p14:creationId xmlns:p14="http://schemas.microsoft.com/office/powerpoint/2010/main" val="30407183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6C257-A35A-45C4-97B5-7AF58B397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7B3A835-A6C5-4F8A-BCDC-6DD802382F5F}"/>
              </a:ext>
            </a:extLst>
          </p:cNvPr>
          <p:cNvSpPr txBox="1">
            <a:spLocks/>
          </p:cNvSpPr>
          <p:nvPr/>
        </p:nvSpPr>
        <p:spPr>
          <a:xfrm>
            <a:off x="609600" y="1600201"/>
            <a:ext cx="10972800" cy="4648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It’s like there is a wall between learning systems</a:t>
            </a:r>
          </a:p>
          <a:p>
            <a:endParaRPr lang="en-US" dirty="0"/>
          </a:p>
          <a:p>
            <a:r>
              <a:rPr lang="en-US" dirty="0"/>
              <a:t>And no information can get in or out</a:t>
            </a:r>
          </a:p>
          <a:p>
            <a:endParaRPr lang="en-US" dirty="0"/>
          </a:p>
          <a:p>
            <a:r>
              <a:rPr lang="en-US" dirty="0"/>
              <a:t>“If you seek better learning for students, tear down this wall!”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7552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6C257-A35A-45C4-97B5-7AF58B397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FF9C2-43AC-4177-8E8D-6BE120648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Not just a between-system problem</a:t>
            </a:r>
          </a:p>
          <a:p>
            <a:endParaRPr lang="en-US" dirty="0"/>
          </a:p>
          <a:p>
            <a:r>
              <a:rPr lang="en-US" dirty="0"/>
              <a:t>Even between lessons</a:t>
            </a:r>
          </a:p>
          <a:p>
            <a:endParaRPr lang="en-US" dirty="0"/>
          </a:p>
          <a:p>
            <a:r>
              <a:rPr lang="en-US" dirty="0"/>
              <a:t>A student’s struggle or rapid success in one lesson usually does not influence estimation in later lessons</a:t>
            </a:r>
          </a:p>
        </p:txBody>
      </p:sp>
    </p:spTree>
    <p:extLst>
      <p:ext uri="{BB962C8B-B14F-4D97-AF65-F5344CB8AC3E}">
        <p14:creationId xmlns:p14="http://schemas.microsoft.com/office/powerpoint/2010/main" val="11115702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77FDA-449B-4465-A826-1CCE70121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246EC0-B401-4BB8-8843-54A084207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Eagle et al. (2016) have shown that there could be better student models if we transferred information between lessons within a student and a platform</a:t>
            </a:r>
          </a:p>
          <a:p>
            <a:endParaRPr lang="en-US" dirty="0"/>
          </a:p>
          <a:p>
            <a:r>
              <a:rPr lang="en-US" dirty="0"/>
              <a:t>But it was just a secondary data analysis on 3 lessons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917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EDEF0-AEC2-427A-9642-E6454B0B3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Contest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BA033E5-1A79-4233-885A-42AD21F37BCD}"/>
              </a:ext>
            </a:extLst>
          </p:cNvPr>
          <p:cNvSpPr txBox="1">
            <a:spLocks/>
          </p:cNvSpPr>
          <p:nvPr/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Take a student model developed using interaction data from one learning system</a:t>
            </a:r>
          </a:p>
          <a:p>
            <a:r>
              <a:rPr lang="en-US" dirty="0"/>
              <a:t>Take model inferences from a student “Maria” who has used that system</a:t>
            </a:r>
          </a:p>
          <a:p>
            <a:r>
              <a:rPr lang="en-US" dirty="0"/>
              <a:t>Take a second learning system developed by a different team</a:t>
            </a:r>
          </a:p>
          <a:p>
            <a:r>
              <a:rPr lang="en-US" dirty="0"/>
              <a:t>Use system 1’s model inference to change system 2’s model inference for Maria </a:t>
            </a:r>
            <a:r>
              <a:rPr lang="en-US" b="1" i="1" dirty="0"/>
              <a:t>and</a:t>
            </a:r>
            <a:r>
              <a:rPr lang="en-US" dirty="0"/>
              <a:t> system 2’s behavior for Maria</a:t>
            </a:r>
          </a:p>
        </p:txBody>
      </p:sp>
    </p:spTree>
    <p:extLst>
      <p:ext uri="{BB962C8B-B14F-4D97-AF65-F5344CB8AC3E}">
        <p14:creationId xmlns:p14="http://schemas.microsoft.com/office/powerpoint/2010/main" val="22452339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EDEF0-AEC2-427A-9642-E6454B0B3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Contest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C26F0A4-22D9-42A8-B399-51D231AB460B}"/>
              </a:ext>
            </a:extLst>
          </p:cNvPr>
          <p:cNvSpPr txBox="1">
            <a:spLocks/>
          </p:cNvSpPr>
          <p:nvPr/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dirty="0"/>
              <a:t>The change</a:t>
            </a:r>
          </a:p>
          <a:p>
            <a:pPr lvl="1"/>
            <a:r>
              <a:rPr lang="en-US" sz="3200" dirty="0"/>
              <a:t>Could be different content the student starts with</a:t>
            </a:r>
          </a:p>
          <a:p>
            <a:pPr lvl="1"/>
            <a:r>
              <a:rPr lang="en-US" sz="3200" dirty="0"/>
              <a:t>Could be different learning rate (e.g. Liu &amp; Koedinger, 2015)</a:t>
            </a:r>
          </a:p>
          <a:p>
            <a:pPr lvl="1"/>
            <a:r>
              <a:rPr lang="en-US" sz="3200" dirty="0"/>
              <a:t>Could be different interpretation of incorrect answers or other behavior</a:t>
            </a:r>
          </a:p>
        </p:txBody>
      </p:sp>
    </p:spTree>
    <p:extLst>
      <p:ext uri="{BB962C8B-B14F-4D97-AF65-F5344CB8AC3E}">
        <p14:creationId xmlns:p14="http://schemas.microsoft.com/office/powerpoint/2010/main" val="27147594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EDEF0-AEC2-427A-9642-E6454B0B3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Contest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4BB2BA2-EE0E-4631-AF80-3A2417D39804}"/>
              </a:ext>
            </a:extLst>
          </p:cNvPr>
          <p:cNvSpPr txBox="1">
            <a:spLocks/>
          </p:cNvSpPr>
          <p:nvPr/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original model for the second system must be a “good model” for that construct </a:t>
            </a:r>
          </a:p>
          <a:p>
            <a:pPr lvl="1"/>
            <a:r>
              <a:rPr lang="en-US" dirty="0"/>
              <a:t>With goodness metrics on held-out data that are good enough to be published on their own in LAK, JLA, EDM, JEDM after 2015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i.e. AUC = 0.75 for behavioral disengagement, 0.65 for affect, 0.65 for latent knowledge estimation…</a:t>
            </a:r>
          </a:p>
          <a:p>
            <a:pPr lvl="1"/>
            <a:r>
              <a:rPr lang="en-US" dirty="0"/>
              <a:t>Publication in one of those venues after 2015 is also good enough!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1173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EDEF0-AEC2-427A-9642-E6454B0B3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21606-6641-43F7-A2F9-2D42D5C55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new model for the second system must be able to take entirely new set of students</a:t>
            </a:r>
          </a:p>
          <a:p>
            <a:endParaRPr lang="en-US" dirty="0"/>
          </a:p>
          <a:p>
            <a:r>
              <a:rPr lang="en-US" dirty="0"/>
              <a:t>And achieve better prediction than the original model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54916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AEDEF0-AEC2-427A-9642-E6454B0B3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21606-6641-43F7-A2F9-2D42D5C55F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And the system behavior change must be able to actually run in the two systems</a:t>
            </a:r>
          </a:p>
          <a:p>
            <a:pPr lvl="1"/>
            <a:r>
              <a:rPr lang="en-US" dirty="0"/>
              <a:t>i.e. the two systems are actually connected; this is not just an analysis for the sake of publishing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6471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E8B34-3465-4F32-8F20-08D0960EC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D72BC-4B9D-4E64-B43E-FA9A66E86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6485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6F70F-DBD3-494A-9107-23BAF60F4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50096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2. Effectiveness: </a:t>
            </a:r>
            <a:br>
              <a:rPr lang="en-US" dirty="0"/>
            </a:br>
            <a:r>
              <a:rPr lang="en-US" sz="4000" dirty="0"/>
              <a:t>Differentiating Interventions and Changing Lives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C4F65-0E13-4DE6-9D1B-B30539F297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0"/>
            <a:ext cx="8229600" cy="5257800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“Assignment deadline reminders for some, </a:t>
            </a:r>
            <a:br>
              <a:rPr lang="en-US" dirty="0"/>
            </a:br>
            <a:r>
              <a:rPr lang="en-US" dirty="0"/>
              <a:t>                                     tiny American flags for others.”</a:t>
            </a:r>
          </a:p>
        </p:txBody>
      </p:sp>
      <p:pic>
        <p:nvPicPr>
          <p:cNvPr id="8194" name="Picture 2" descr="Image result for kang and kodos">
            <a:extLst>
              <a:ext uri="{FF2B5EF4-FFF2-40B4-BE49-F238E27FC236}">
                <a16:creationId xmlns:a16="http://schemas.microsoft.com/office/drawing/2014/main" id="{7EA78EEF-6C0D-46D5-942B-493156C07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193096"/>
            <a:ext cx="6248400" cy="406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00608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0343-74AD-4EB3-B30E-E5D9D8F06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99D0367-AD5B-47B1-91D5-11B1A889433E}"/>
              </a:ext>
            </a:extLst>
          </p:cNvPr>
          <p:cNvSpPr txBox="1">
            <a:spLocks/>
          </p:cNvSpPr>
          <p:nvPr/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 have many platforms that infer which students are at-risk on the basis of learning analytics on LMS or other university/K-12 data</a:t>
            </a:r>
          </a:p>
          <a:p>
            <a:endParaRPr lang="en-US" dirty="0"/>
          </a:p>
          <a:p>
            <a:r>
              <a:rPr lang="en-US" dirty="0"/>
              <a:t>Used by instructors and other school personnel to make decisions about how to better support students, including selecting students for targeted interventions </a:t>
            </a:r>
          </a:p>
          <a:p>
            <a:pPr marL="0" indent="0">
              <a:buFont typeface="Arial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29873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2B0343-74AD-4EB3-B30E-E5D9D8F060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CD49A5A-E371-4E6D-B713-39D44A143CE6}"/>
              </a:ext>
            </a:extLst>
          </p:cNvPr>
          <p:cNvSpPr txBox="1">
            <a:spLocks/>
          </p:cNvSpPr>
          <p:nvPr/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Some evidence that these systems lead to better outcomes for students (e.g. Arnold &amp; </a:t>
            </a:r>
            <a:r>
              <a:rPr lang="en-US" dirty="0" err="1"/>
              <a:t>Pistilli</a:t>
            </a:r>
            <a:r>
              <a:rPr lang="en-US" dirty="0"/>
              <a:t>, 2012; </a:t>
            </a:r>
            <a:r>
              <a:rPr lang="en-US" dirty="0" err="1"/>
              <a:t>Miliron</a:t>
            </a:r>
            <a:r>
              <a:rPr lang="en-US" dirty="0"/>
              <a:t>, Malcolm, &amp; </a:t>
            </a:r>
            <a:r>
              <a:rPr lang="en-US" dirty="0" err="1"/>
              <a:t>Kil</a:t>
            </a:r>
            <a:r>
              <a:rPr lang="en-US" dirty="0"/>
              <a:t>, 2014)</a:t>
            </a:r>
          </a:p>
          <a:p>
            <a:endParaRPr lang="en-US" dirty="0"/>
          </a:p>
          <a:p>
            <a:r>
              <a:rPr lang="en-US" dirty="0"/>
              <a:t>But also ongoing debate as to how substantial the effect is (</a:t>
            </a:r>
            <a:r>
              <a:rPr lang="en-US" dirty="0" err="1"/>
              <a:t>Sonderlund</a:t>
            </a:r>
            <a:r>
              <a:rPr lang="en-US" dirty="0"/>
              <a:t>, Hughes, &amp; Smith, 2018)</a:t>
            </a:r>
          </a:p>
          <a:p>
            <a:pPr marL="0" indent="0">
              <a:buFont typeface="Arial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99328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A9DF8-5A0D-46A7-8ECB-A8B6EBACE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 beyond that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239F6A-4A83-4430-A625-CD8AB27E0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Are we really changing lives, or are we patching short-term problems?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5038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284CC-C552-47B0-930A-C8E2B4182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Contest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FE45516-EE77-462C-AD0E-F5AEE290CD26}"/>
              </a:ext>
            </a:extLst>
          </p:cNvPr>
          <p:cNvSpPr txBox="1">
            <a:spLocks/>
          </p:cNvSpPr>
          <p:nvPr/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Take a group of undergraduates enrolled at accredited university (whatever that means in the local context)</a:t>
            </a:r>
          </a:p>
          <a:p>
            <a:endParaRPr lang="en-US" dirty="0"/>
          </a:p>
          <a:p>
            <a:r>
              <a:rPr lang="en-US" dirty="0"/>
              <a:t>Randomly assign students to condition with intervention (E) or no intervention (C); OR establish equivalence for quasi-experiment where model based on prior achievement and demographics cannot find significant differences between conditions E and C</a:t>
            </a:r>
          </a:p>
          <a:p>
            <a:endParaRPr lang="en-US" dirty="0"/>
          </a:p>
          <a:p>
            <a:r>
              <a:rPr lang="en-US" dirty="0"/>
              <a:t>Condition can last up to a year long</a:t>
            </a:r>
          </a:p>
          <a:p>
            <a:endParaRPr lang="en-US" dirty="0"/>
          </a:p>
          <a:p>
            <a:pPr marL="0" indent="0">
              <a:buFont typeface="Arial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9690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284CC-C552-47B0-930A-C8E2B4182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Contest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4600E09-B0DA-4F8D-B197-9C5DA3FE607C}"/>
              </a:ext>
            </a:extLst>
          </p:cNvPr>
          <p:cNvSpPr txBox="1">
            <a:spLocks/>
          </p:cNvSpPr>
          <p:nvPr/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Assign learning analytics-based intervention to subset of students in condition E, where model/criterion determines which students actually receive intervention, and 10-50% of students in E receive intervention</a:t>
            </a:r>
          </a:p>
          <a:p>
            <a:endParaRPr lang="en-US" dirty="0"/>
          </a:p>
          <a:p>
            <a:r>
              <a:rPr lang="en-US" dirty="0"/>
              <a:t>Publish or publicly declare the model/criterion</a:t>
            </a:r>
          </a:p>
          <a:p>
            <a:endParaRPr lang="en-US" dirty="0"/>
          </a:p>
          <a:p>
            <a:pPr marL="0" indent="0">
              <a:buFont typeface="Arial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69189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284CC-C552-47B0-930A-C8E2B4182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DDC3B-DF16-4B36-9C78-A90887A5B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Identify in advance, with documentation 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6CC3589-E52A-4A98-8566-2AB7D07F9625}"/>
              </a:ext>
            </a:extLst>
          </p:cNvPr>
          <p:cNvGraphicFramePr>
            <a:graphicFrameLocks noGrp="1"/>
          </p:cNvGraphicFramePr>
          <p:nvPr/>
        </p:nvGraphicFramePr>
        <p:xfrm>
          <a:off x="1981200" y="2752726"/>
          <a:ext cx="8229600" cy="3559386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413051061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46340743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966413961"/>
                    </a:ext>
                  </a:extLst>
                </a:gridCol>
              </a:tblGrid>
              <a:tr h="1185333"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/>
                        <a:t>Experimental Condition (E)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0" dirty="0"/>
                        <a:t>Control Condition (C)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429901"/>
                  </a:ext>
                </a:extLst>
              </a:tr>
              <a:tr h="1185333">
                <a:tc>
                  <a:txBody>
                    <a:bodyPr/>
                    <a:lstStyle/>
                    <a:p>
                      <a:r>
                        <a:rPr lang="en-US" sz="2400" dirty="0"/>
                        <a:t>Model thinks should receive intervention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E*: Receives intervention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C*: Does not receive intervention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461018"/>
                  </a:ext>
                </a:extLst>
              </a:tr>
              <a:tr h="1185333">
                <a:tc>
                  <a:txBody>
                    <a:bodyPr/>
                    <a:lstStyle/>
                    <a:p>
                      <a:r>
                        <a:rPr lang="en-US" sz="2400" dirty="0"/>
                        <a:t>Model does not think should receive intervention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E&amp;: Does not receive intervention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C&amp;: Does not receive intervention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1759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339894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284CC-C552-47B0-930A-C8E2B4182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DDC3B-DF16-4B36-9C78-A90887A5B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At least three years after intervention</a:t>
            </a:r>
          </a:p>
          <a:p>
            <a:r>
              <a:rPr lang="en-US" sz="3600" dirty="0"/>
              <a:t>Collect success outcome such as</a:t>
            </a:r>
          </a:p>
          <a:p>
            <a:pPr lvl="1"/>
            <a:r>
              <a:rPr lang="en-US" sz="3200" dirty="0"/>
              <a:t>Standardized test score</a:t>
            </a:r>
          </a:p>
          <a:p>
            <a:pPr lvl="1"/>
            <a:r>
              <a:rPr lang="en-US" sz="3200" dirty="0"/>
              <a:t>Attendance of graduate school</a:t>
            </a:r>
          </a:p>
          <a:p>
            <a:pPr lvl="1"/>
            <a:r>
              <a:rPr lang="en-US" sz="3200" dirty="0"/>
              <a:t>Employment in field</a:t>
            </a:r>
          </a:p>
          <a:p>
            <a:pPr lvl="1"/>
            <a:r>
              <a:rPr lang="en-US" sz="3200" dirty="0"/>
              <a:t>Personal income</a:t>
            </a:r>
          </a:p>
          <a:p>
            <a:pPr lvl="1"/>
            <a:r>
              <a:rPr lang="en-US" sz="3200" dirty="0"/>
              <a:t>Personal happiness</a:t>
            </a:r>
          </a:p>
          <a:p>
            <a:pPr marL="457200" lvl="1" indent="0">
              <a:buNone/>
            </a:pPr>
            <a:endParaRPr lang="en-US" sz="32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9838415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284CC-C552-47B0-930A-C8E2B4182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5DDC3B-DF16-4B36-9C78-A90887A5B8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Demonstrate that E* performs statistically significantly better than C*, with effect size of Cohen’s </a:t>
            </a:r>
            <a:r>
              <a:rPr lang="en-US" i="1" dirty="0"/>
              <a:t>d</a:t>
            </a:r>
            <a:r>
              <a:rPr lang="en-US" dirty="0"/>
              <a:t> &gt; 0.3 (or equivalent)</a:t>
            </a:r>
          </a:p>
          <a:p>
            <a:r>
              <a:rPr lang="en-US" dirty="0"/>
              <a:t>Demonstrate that E&amp; does not perform statistically significantly better than C&amp;, with effect size of Cohen’s </a:t>
            </a:r>
            <a:r>
              <a:rPr lang="en-US" i="1" dirty="0"/>
              <a:t>d </a:t>
            </a:r>
            <a:r>
              <a:rPr lang="en-US" dirty="0"/>
              <a:t>&lt; 0.3 (or equivalent)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383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EE3F6-2C38-4B95-9721-2E7EBE796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real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5B2A6C-C693-4F27-A54B-E18C368122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Pashler</a:t>
            </a:r>
            <a:r>
              <a:rPr lang="en-US" dirty="0"/>
              <a:t>, McDaniel, Rohrer, &amp; Bjork (2009) proposed a similar test to visualizer/verbalizer learning styles, and found that all of the research they found failed this test</a:t>
            </a:r>
          </a:p>
        </p:txBody>
      </p:sp>
    </p:spTree>
    <p:extLst>
      <p:ext uri="{BB962C8B-B14F-4D97-AF65-F5344CB8AC3E}">
        <p14:creationId xmlns:p14="http://schemas.microsoft.com/office/powerpoint/2010/main" val="9218494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85D7DE-13A6-4F61-B430-106E3C1FD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BBA8D-4895-46C6-B52A-8950A70C15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6762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B5010-293C-443C-A839-2AA2389F9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3. Interpretability: </a:t>
            </a:r>
            <a:br>
              <a:rPr lang="en-US" dirty="0"/>
            </a:br>
            <a:r>
              <a:rPr lang="en-US" dirty="0"/>
              <a:t>Instructors speak Spanish, </a:t>
            </a:r>
            <a:br>
              <a:rPr lang="en-US" dirty="0"/>
            </a:br>
            <a:r>
              <a:rPr lang="en-US" dirty="0"/>
              <a:t>Algorithms speak Swahili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AC2C3-6AFD-4EA3-999C-CB1EAD235E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A63F1E-6EB6-4052-B98D-C09A00DD64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801" y="2286000"/>
            <a:ext cx="5922727" cy="333375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3C7C44E-C622-4D9F-B6A7-136F65D1C81D}"/>
              </a:ext>
            </a:extLst>
          </p:cNvPr>
          <p:cNvCxnSpPr/>
          <p:nvPr/>
        </p:nvCxnSpPr>
        <p:spPr>
          <a:xfrm>
            <a:off x="6553200" y="3124200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447394-28D3-487D-8071-E5C29D9E44B0}"/>
              </a:ext>
            </a:extLst>
          </p:cNvPr>
          <p:cNvCxnSpPr/>
          <p:nvPr/>
        </p:nvCxnSpPr>
        <p:spPr>
          <a:xfrm flipV="1">
            <a:off x="6553200" y="3048000"/>
            <a:ext cx="76200" cy="762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341234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F3FA6-733E-4A92-90F9-D58D3C693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FAD13-DCEC-432C-9CAF-88B021AFB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put a ton of effort into building models of important phenomena</a:t>
            </a:r>
          </a:p>
          <a:p>
            <a:endParaRPr lang="en-US" dirty="0"/>
          </a:p>
          <a:p>
            <a:r>
              <a:rPr lang="en-US" dirty="0"/>
              <a:t>We craft the perfect recurrent neural network and validate that it has brilliant predictive performance</a:t>
            </a:r>
          </a:p>
        </p:txBody>
      </p:sp>
    </p:spTree>
    <p:extLst>
      <p:ext uri="{BB962C8B-B14F-4D97-AF65-F5344CB8AC3E}">
        <p14:creationId xmlns:p14="http://schemas.microsoft.com/office/powerpoint/2010/main" val="731601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F3FA6-733E-4A92-90F9-D58D3C693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FAD13-DCEC-432C-9CAF-88B021AFB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 then it makes a prediction that a user – an instructor, for instance – finds non-intuitive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2683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F3FA6-733E-4A92-90F9-D58D3C693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FAD13-DCEC-432C-9CAF-88B021AFB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 then it makes a prediction that a user – an instructor, for instance – finds non-intuitive </a:t>
            </a:r>
          </a:p>
          <a:p>
            <a:endParaRPr lang="en-US" dirty="0"/>
          </a:p>
          <a:p>
            <a:r>
              <a:rPr lang="en-US" dirty="0"/>
              <a:t>And we can’t explain 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20294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F3FA6-733E-4A92-90F9-D58D3C693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FAD13-DCEC-432C-9CAF-88B021AFB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 then it makes a prediction that a user – an instructor, for instance – finds non-intuitive </a:t>
            </a:r>
          </a:p>
          <a:p>
            <a:endParaRPr lang="en-US" dirty="0"/>
          </a:p>
          <a:p>
            <a:r>
              <a:rPr lang="en-US" dirty="0"/>
              <a:t>And we can’t explain it</a:t>
            </a:r>
          </a:p>
          <a:p>
            <a:endParaRPr lang="en-US" dirty="0"/>
          </a:p>
          <a:p>
            <a:r>
              <a:rPr lang="en-US" dirty="0"/>
              <a:t>And the instructor – reasonably enough – doesn’t trust it</a:t>
            </a:r>
          </a:p>
        </p:txBody>
      </p:sp>
    </p:spTree>
    <p:extLst>
      <p:ext uri="{BB962C8B-B14F-4D97-AF65-F5344CB8AC3E}">
        <p14:creationId xmlns:p14="http://schemas.microsoft.com/office/powerpoint/2010/main" val="164935180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F3FA6-733E-4A92-90F9-D58D3C693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FAD13-DCEC-432C-9CAF-88B021AFB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 then </a:t>
            </a:r>
            <a:r>
              <a:rPr lang="en-US" i="1" dirty="0"/>
              <a:t>they don’t use it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42551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74361-3160-43E4-8817-B112FC72C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A8D65-DA51-4868-AE12-BD50BD092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Make the decision-making processes of deep learning or a comparable advanced algorithm understandable for an instructor (or other similar stakeholder, such as an academic advisor) without technical background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59835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8DC99-5447-4BB1-9150-9C6AD8B08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C6780-DB00-4975-B6BA-35B2EB8F6C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 a model that predicts a learner success outcome</a:t>
            </a:r>
          </a:p>
          <a:p>
            <a:pPr lvl="1"/>
            <a:r>
              <a:rPr lang="en-US" dirty="0"/>
              <a:t>High school dropout</a:t>
            </a:r>
          </a:p>
          <a:p>
            <a:pPr lvl="1"/>
            <a:r>
              <a:rPr lang="en-US" dirty="0"/>
              <a:t>College course failure</a:t>
            </a:r>
          </a:p>
          <a:p>
            <a:pPr lvl="1"/>
            <a:endParaRPr lang="en-US" dirty="0"/>
          </a:p>
          <a:p>
            <a:r>
              <a:rPr lang="en-US" dirty="0"/>
              <a:t>Using an “advanced algorithm” with at least 100 parameters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3903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8DC99-5447-4BB1-9150-9C6AD8B08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C6780-DB00-4975-B6BA-35B2EB8F6C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model must be a “good model” for that construct </a:t>
            </a:r>
          </a:p>
          <a:p>
            <a:pPr lvl="1"/>
            <a:r>
              <a:rPr lang="en-US" dirty="0"/>
              <a:t>With goodness metrics on held-out data that are good enough to be published on their own in LAK, JLA, EDM, JEDM after 2015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24795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74361-3160-43E4-8817-B112FC72C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A8D65-DA51-4868-AE12-BD50BD092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Find 5 data scientists and 5 instructors who were not on the original development team</a:t>
            </a:r>
          </a:p>
          <a:p>
            <a:r>
              <a:rPr lang="en-US" dirty="0"/>
              <a:t>Design an explanation of how the algorithm works – visualization, video, text, interactivity are fine, but no human to answer questions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32690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74361-3160-43E4-8817-B112FC72C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A8D65-DA51-4868-AE12-BD50BD092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Give them 5 case-studies/examples of specific students</a:t>
            </a:r>
          </a:p>
          <a:p>
            <a:endParaRPr lang="en-US" dirty="0"/>
          </a:p>
          <a:p>
            <a:r>
              <a:rPr lang="en-US" dirty="0"/>
              <a:t>Ask them to tell you what decision the algorithm will make for each student, and explain why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4448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74361-3160-43E4-8817-B112FC72C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1A8D65-DA51-4868-AE12-BD50BD0920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 the instructors agree with the data scientists at least 80% of the time</a:t>
            </a:r>
          </a:p>
          <a:p>
            <a:endParaRPr lang="en-US" dirty="0"/>
          </a:p>
          <a:p>
            <a:r>
              <a:rPr lang="en-US" dirty="0"/>
              <a:t>In terms of both final decision and reasons for it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Coded with Kappa &gt; 0.6 by two independent researchers with a psychology background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63809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DD49-BADF-46AC-ADF7-C161D6CF8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8E9A5-DBED-4FAC-B06C-61E139BF1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36283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loud 12">
            <a:extLst>
              <a:ext uri="{FF2B5EF4-FFF2-40B4-BE49-F238E27FC236}">
                <a16:creationId xmlns:a16="http://schemas.microsoft.com/office/drawing/2014/main" id="{8711B209-CB6C-4048-80C5-E37E22D67864}"/>
              </a:ext>
            </a:extLst>
          </p:cNvPr>
          <p:cNvSpPr/>
          <p:nvPr/>
        </p:nvSpPr>
        <p:spPr>
          <a:xfrm>
            <a:off x="7487839" y="2735165"/>
            <a:ext cx="2362200" cy="1564648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Cloud 11">
            <a:extLst>
              <a:ext uri="{FF2B5EF4-FFF2-40B4-BE49-F238E27FC236}">
                <a16:creationId xmlns:a16="http://schemas.microsoft.com/office/drawing/2014/main" id="{C5500FEF-C67C-437C-BFDE-36C7A457D1A2}"/>
              </a:ext>
            </a:extLst>
          </p:cNvPr>
          <p:cNvSpPr/>
          <p:nvPr/>
        </p:nvSpPr>
        <p:spPr>
          <a:xfrm>
            <a:off x="5495972" y="1828032"/>
            <a:ext cx="2362200" cy="1564648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F426A4-2C17-4B47-BBFB-E2951652E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4. Applicability: </a:t>
            </a:r>
            <a:br>
              <a:rPr lang="en-US" dirty="0"/>
            </a:br>
            <a:r>
              <a:rPr lang="en-US" dirty="0"/>
              <a:t>Knowledge Tracing Beyond the Screen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293577-0591-4FBE-ABB0-CC89FD14A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0488" y="3270186"/>
            <a:ext cx="4391025" cy="3276600"/>
          </a:xfrm>
          <a:prstGeom prst="rect">
            <a:avLst/>
          </a:prstGeom>
        </p:spPr>
      </p:pic>
      <p:sp>
        <p:nvSpPr>
          <p:cNvPr id="11" name="Cloud 10">
            <a:extLst>
              <a:ext uri="{FF2B5EF4-FFF2-40B4-BE49-F238E27FC236}">
                <a16:creationId xmlns:a16="http://schemas.microsoft.com/office/drawing/2014/main" id="{D2DF7AC4-D0E4-498C-B7BF-0155F1A49E3F}"/>
              </a:ext>
            </a:extLst>
          </p:cNvPr>
          <p:cNvSpPr/>
          <p:nvPr/>
        </p:nvSpPr>
        <p:spPr>
          <a:xfrm>
            <a:off x="3733800" y="2438400"/>
            <a:ext cx="2362200" cy="1564648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DD82B9-55AC-4D64-979F-51EA924FF7F0}"/>
              </a:ext>
            </a:extLst>
          </p:cNvPr>
          <p:cNvSpPr txBox="1"/>
          <p:nvPr/>
        </p:nvSpPr>
        <p:spPr>
          <a:xfrm>
            <a:off x="3429001" y="6546786"/>
            <a:ext cx="5333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Image adapted from Martinez-Maldonado et al., 2011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0B13E9-7928-496C-88C9-82ABE49282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0488" y="2629912"/>
            <a:ext cx="1781175" cy="9154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FF3C09-49B2-4427-AF1E-9899BEE38E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2888" y="2782312"/>
            <a:ext cx="1781175" cy="9154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E276C4-59AB-428B-8EC7-834135F359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9775" y="2172199"/>
            <a:ext cx="1781175" cy="9154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B749D2-A785-4AA3-8AA4-E6C4CA11B7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08119" y="3087624"/>
            <a:ext cx="1781175" cy="91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86864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EBF78-0EA5-4202-A72B-083817A8C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62618-77B6-45C5-9300-1E64BEF8F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have been reasonably successful at producing models that can infer learner knowledge – or at least predict immediate correctness – in computer-based learning environments</a:t>
            </a:r>
          </a:p>
          <a:p>
            <a:r>
              <a:rPr lang="en-US" dirty="0"/>
              <a:t>But mostly, these environments involve one student sitting at one computer and providing textual input: numbers, multiple choice responses, etc.</a:t>
            </a:r>
          </a:p>
        </p:txBody>
      </p:sp>
    </p:spTree>
    <p:extLst>
      <p:ext uri="{BB962C8B-B14F-4D97-AF65-F5344CB8AC3E}">
        <p14:creationId xmlns:p14="http://schemas.microsoft.com/office/powerpoint/2010/main" val="8117024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EBF78-0EA5-4202-A72B-083817A8C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62618-77B6-45C5-9300-1E64BEF8F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Most learning still doesn’t take place with one student sitting at one computer</a:t>
            </a:r>
          </a:p>
          <a:p>
            <a:endParaRPr lang="en-US" dirty="0"/>
          </a:p>
          <a:p>
            <a:r>
              <a:rPr lang="en-US" dirty="0"/>
              <a:t>There’s collaborative project work</a:t>
            </a:r>
          </a:p>
          <a:p>
            <a:r>
              <a:rPr lang="en-US" dirty="0"/>
              <a:t>And discussion forum-based learning</a:t>
            </a:r>
          </a:p>
          <a:p>
            <a:r>
              <a:rPr lang="en-US" dirty="0"/>
              <a:t>And classrooms where teachers and students talk to each other</a:t>
            </a:r>
          </a:p>
        </p:txBody>
      </p:sp>
    </p:spTree>
    <p:extLst>
      <p:ext uri="{BB962C8B-B14F-4D97-AF65-F5344CB8AC3E}">
        <p14:creationId xmlns:p14="http://schemas.microsoft.com/office/powerpoint/2010/main" val="379762685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EBF78-0EA5-4202-A72B-083817A8C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62618-77B6-45C5-9300-1E64BEF8F1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Can we detect student knowledge in these contexts as well?</a:t>
            </a:r>
          </a:p>
        </p:txBody>
      </p:sp>
    </p:spTree>
    <p:extLst>
      <p:ext uri="{BB962C8B-B14F-4D97-AF65-F5344CB8AC3E}">
        <p14:creationId xmlns:p14="http://schemas.microsoft.com/office/powerpoint/2010/main" val="16512598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0DAEB-71A3-421B-8A78-50399FD25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EB9EF-A395-43FC-84E5-33F23EB7B3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Take audio, visual, and/or physical data on learning</a:t>
            </a:r>
          </a:p>
          <a:p>
            <a:r>
              <a:rPr lang="en-US" dirty="0"/>
              <a:t>From a setting where there are at least 4 students engaged in the same activity at the same time</a:t>
            </a:r>
          </a:p>
          <a:p>
            <a:endParaRPr lang="en-US" dirty="0"/>
          </a:p>
          <a:p>
            <a:r>
              <a:rPr lang="en-US" dirty="0"/>
              <a:t>Build a model that can infer at least 4 distinct skills or knowledge components for each student</a:t>
            </a:r>
          </a:p>
        </p:txBody>
      </p:sp>
    </p:spTree>
    <p:extLst>
      <p:ext uri="{BB962C8B-B14F-4D97-AF65-F5344CB8AC3E}">
        <p14:creationId xmlns:p14="http://schemas.microsoft.com/office/powerpoint/2010/main" val="63417766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0DAEB-71A3-421B-8A78-50399FD25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EB9EF-A395-43FC-84E5-33F23EB7B3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model must be able to predict immediate future performance on these skills</a:t>
            </a:r>
          </a:p>
          <a:p>
            <a:endParaRPr lang="en-US" dirty="0"/>
          </a:p>
          <a:p>
            <a:r>
              <a:rPr lang="en-US" dirty="0"/>
              <a:t>And, for a sample of at least 60 students not used to train the model</a:t>
            </a:r>
          </a:p>
          <a:p>
            <a:endParaRPr lang="en-US" dirty="0"/>
          </a:p>
          <a:p>
            <a:r>
              <a:rPr lang="en-US" dirty="0"/>
              <a:t>The model must achieve AUC ROC greater than 0.65</a:t>
            </a:r>
          </a:p>
        </p:txBody>
      </p:sp>
    </p:spTree>
    <p:extLst>
      <p:ext uri="{BB962C8B-B14F-4D97-AF65-F5344CB8AC3E}">
        <p14:creationId xmlns:p14="http://schemas.microsoft.com/office/powerpoint/2010/main" val="284280039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41E1C-E1AB-49D2-B531-423C5D001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671C9-160D-49EB-8A25-B900147D1A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578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86AAA-7C4E-4EB8-86BF-FBB9BF19D2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5. Generalizability: </a:t>
            </a:r>
            <a:br>
              <a:rPr lang="en-US" dirty="0"/>
            </a:br>
            <a:r>
              <a:rPr lang="en-US" dirty="0"/>
              <a:t>The General-Purpose Boredom Detector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7930AB-A0CB-4158-B1A0-F4838B344C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2987320"/>
            <a:ext cx="3505200" cy="26186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16B8860-B664-4992-9C70-A4C6E6F280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1678004"/>
            <a:ext cx="3505200" cy="26186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364A3F-39AB-4FAE-8B97-E382BEF362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5859" y="2987319"/>
            <a:ext cx="3505200" cy="261863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F72B97B-2D54-435E-B95D-8E212E68A1B7}"/>
              </a:ext>
            </a:extLst>
          </p:cNvPr>
          <p:cNvSpPr txBox="1"/>
          <p:nvPr/>
        </p:nvSpPr>
        <p:spPr>
          <a:xfrm>
            <a:off x="2133600" y="3733801"/>
            <a:ext cx="19812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SIM</a:t>
            </a:r>
            <a:br>
              <a:rPr lang="en-US" sz="2400" b="1" dirty="0">
                <a:solidFill>
                  <a:srgbClr val="FF0000"/>
                </a:solidFill>
              </a:rPr>
            </a:br>
            <a:r>
              <a:rPr lang="en-US" sz="2400" b="1" dirty="0">
                <a:solidFill>
                  <a:srgbClr val="FF0000"/>
                </a:solidFill>
              </a:rPr>
              <a:t>Microworld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97F835-FA6C-4969-9F11-346FE5744960}"/>
              </a:ext>
            </a:extLst>
          </p:cNvPr>
          <p:cNvSpPr txBox="1"/>
          <p:nvPr/>
        </p:nvSpPr>
        <p:spPr>
          <a:xfrm>
            <a:off x="4354289" y="2340988"/>
            <a:ext cx="1262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Clever</a:t>
            </a:r>
          </a:p>
          <a:p>
            <a:r>
              <a:rPr lang="en-US" sz="2400" b="1" dirty="0">
                <a:solidFill>
                  <a:srgbClr val="FF0000"/>
                </a:solidFill>
              </a:rPr>
              <a:t>Tutor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6BC815-B85B-469C-88DC-6DA262AC7551}"/>
              </a:ext>
            </a:extLst>
          </p:cNvPr>
          <p:cNvSpPr txBox="1"/>
          <p:nvPr/>
        </p:nvSpPr>
        <p:spPr>
          <a:xfrm>
            <a:off x="6553203" y="3790070"/>
            <a:ext cx="1981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FF0000"/>
                </a:solidFill>
              </a:rPr>
              <a:t>Adapty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38458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56E2E-4C61-4575-BB13-2B6EB5D45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 by several research groups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C1035E8-4B3F-4B61-98E0-FA530D76C485}"/>
              </a:ext>
            </a:extLst>
          </p:cNvPr>
          <p:cNvSpPr txBox="1">
            <a:spLocks/>
          </p:cNvSpPr>
          <p:nvPr/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Detect academic emotion/affect solely from interactions</a:t>
            </a:r>
          </a:p>
          <a:p>
            <a:pPr lvl="1"/>
            <a:r>
              <a:rPr lang="en-US" dirty="0"/>
              <a:t>Boredom</a:t>
            </a:r>
          </a:p>
          <a:p>
            <a:pPr lvl="1"/>
            <a:r>
              <a:rPr lang="en-US" dirty="0"/>
              <a:t>Engaged Concentration</a:t>
            </a:r>
          </a:p>
          <a:p>
            <a:pPr lvl="1"/>
            <a:r>
              <a:rPr lang="en-US" dirty="0"/>
              <a:t>Frustration</a:t>
            </a:r>
          </a:p>
          <a:p>
            <a:pPr lvl="1"/>
            <a:r>
              <a:rPr lang="en-US" dirty="0"/>
              <a:t>Confusion</a:t>
            </a:r>
          </a:p>
          <a:p>
            <a:pPr lvl="1"/>
            <a:r>
              <a:rPr lang="en-US" dirty="0"/>
              <a:t>Delight/Joy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854698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CC41A-C840-493F-ACC2-15E73318C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632153E-6B82-44CE-B799-A07F7B52AAEE}"/>
              </a:ext>
            </a:extLst>
          </p:cNvPr>
          <p:cNvSpPr txBox="1">
            <a:spLocks/>
          </p:cNvSpPr>
          <p:nvPr/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Current models are not generalizable</a:t>
            </a:r>
          </a:p>
          <a:p>
            <a:endParaRPr lang="en-US" dirty="0"/>
          </a:p>
          <a:p>
            <a:r>
              <a:rPr lang="en-US" dirty="0"/>
              <a:t>They have to be rebuilt almost from scratch for new learning platforms</a:t>
            </a:r>
          </a:p>
          <a:p>
            <a:pPr lvl="1"/>
            <a:r>
              <a:rPr lang="en-US" dirty="0"/>
              <a:t>Some common tools for field observation, data synchronization</a:t>
            </a:r>
          </a:p>
          <a:p>
            <a:pPr lvl="1"/>
            <a:r>
              <a:rPr lang="en-US" dirty="0"/>
              <a:t>Some experience in feature engineering that generalizes</a:t>
            </a:r>
          </a:p>
          <a:p>
            <a:pPr lvl="1"/>
            <a:r>
              <a:rPr lang="en-US" dirty="0"/>
              <a:t>But still a lot of work – around $75K (Hollands &amp; </a:t>
            </a:r>
            <a:r>
              <a:rPr lang="en-US" dirty="0" err="1"/>
              <a:t>Bakir</a:t>
            </a:r>
            <a:r>
              <a:rPr lang="en-US" dirty="0"/>
              <a:t>, 2015)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84562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CC41A-C840-493F-ACC2-15E73318C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C76AFF-194D-41F1-B8D8-DDA43AD92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It’s not clear what changes to a learning system cause them to break down</a:t>
            </a:r>
          </a:p>
          <a:p>
            <a:endParaRPr lang="en-US" dirty="0"/>
          </a:p>
          <a:p>
            <a:r>
              <a:rPr lang="en-US" dirty="0"/>
              <a:t>My colleagues and I have seen that gaming the system models break down when hints are removed from learning system, but not when affective agent is added</a:t>
            </a:r>
          </a:p>
        </p:txBody>
      </p:sp>
    </p:spTree>
    <p:extLst>
      <p:ext uri="{BB962C8B-B14F-4D97-AF65-F5344CB8AC3E}">
        <p14:creationId xmlns:p14="http://schemas.microsoft.com/office/powerpoint/2010/main" val="176290063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745BA-FA6C-4E96-BAFA-BCAA0234F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Contest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92981D4-1881-4A1B-97DC-E412A8C1792B}"/>
              </a:ext>
            </a:extLst>
          </p:cNvPr>
          <p:cNvSpPr txBox="1">
            <a:spLocks/>
          </p:cNvSpPr>
          <p:nvPr/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Build a model of student boredom using interaction data from one or more learning systems</a:t>
            </a:r>
          </a:p>
          <a:p>
            <a:r>
              <a:rPr lang="en-US" dirty="0"/>
              <a:t>Apply it to data from an entirely new system built by a different development team, where the interaction is not broadly identical</a:t>
            </a:r>
          </a:p>
          <a:p>
            <a:pPr lvl="1"/>
            <a:r>
              <a:rPr lang="en-US" dirty="0"/>
              <a:t>i.e. not just a different topic or area in the same learning system </a:t>
            </a:r>
          </a:p>
          <a:p>
            <a:pPr lvl="1"/>
            <a:r>
              <a:rPr lang="en-US" dirty="0"/>
              <a:t>i.e. </a:t>
            </a:r>
            <a:r>
              <a:rPr lang="en-US" dirty="0" err="1"/>
              <a:t>ASSISTments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Cognitive Tutor is OK</a:t>
            </a:r>
          </a:p>
          <a:p>
            <a:r>
              <a:rPr lang="en-US" dirty="0"/>
              <a:t>Apply model with no tweaking or re-fitting or modifications</a:t>
            </a:r>
          </a:p>
          <a:p>
            <a:pPr lvl="1"/>
            <a:r>
              <a:rPr lang="en-US" dirty="0"/>
              <a:t>Features must be defined the same way or in some way that is general across systems (i.e. OK to define 1 SD slower than mean speed in terms of each system’s speed)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31602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745BA-FA6C-4E96-BAFA-BCAA0234F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37CA1-D31E-4207-AA10-9495F960C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Collect ground truth</a:t>
            </a:r>
          </a:p>
          <a:p>
            <a:pPr lvl="1"/>
            <a:r>
              <a:rPr lang="en-US" dirty="0"/>
              <a:t>Binary or categorial self-report</a:t>
            </a:r>
          </a:p>
          <a:p>
            <a:pPr lvl="1"/>
            <a:r>
              <a:rPr lang="en-US" dirty="0"/>
              <a:t>Field observations or video coding where Kappa &gt; 0.6</a:t>
            </a:r>
          </a:p>
          <a:p>
            <a:pPr lvl="1"/>
            <a:endParaRPr lang="en-US" dirty="0"/>
          </a:p>
          <a:p>
            <a:r>
              <a:rPr lang="en-US" dirty="0"/>
              <a:t>Demonstrate that model achieves AUC ROC greater than 0.65 in the new system</a:t>
            </a:r>
          </a:p>
        </p:txBody>
      </p:sp>
    </p:spTree>
    <p:extLst>
      <p:ext uri="{BB962C8B-B14F-4D97-AF65-F5344CB8AC3E}">
        <p14:creationId xmlns:p14="http://schemas.microsoft.com/office/powerpoint/2010/main" val="402449216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999EB-79D1-4F85-9611-EA0062336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Early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7A8F-236B-40A5-A598-098E5B3A7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Paquette et al. (2015) </a:t>
            </a:r>
          </a:p>
          <a:p>
            <a:pPr lvl="1"/>
            <a:r>
              <a:rPr lang="en-US" dirty="0"/>
              <a:t>interaction-based detector of gaming the system </a:t>
            </a:r>
          </a:p>
          <a:p>
            <a:pPr lvl="1"/>
            <a:r>
              <a:rPr lang="en-US" dirty="0"/>
              <a:t>built on Cognitive Tutor data </a:t>
            </a:r>
          </a:p>
          <a:p>
            <a:pPr lvl="1"/>
            <a:r>
              <a:rPr lang="en-US" dirty="0"/>
              <a:t>validated in </a:t>
            </a:r>
            <a:r>
              <a:rPr lang="en-US" dirty="0" err="1"/>
              <a:t>ASSISTments</a:t>
            </a:r>
            <a:endParaRPr lang="en-US" dirty="0"/>
          </a:p>
          <a:p>
            <a:endParaRPr lang="en-US" dirty="0"/>
          </a:p>
          <a:p>
            <a:r>
              <a:rPr lang="en-US" dirty="0"/>
              <a:t>Hutt et al. (2019) </a:t>
            </a:r>
          </a:p>
          <a:p>
            <a:pPr lvl="1"/>
            <a:r>
              <a:rPr lang="en-US" dirty="0"/>
              <a:t>interaction-based detector of affect </a:t>
            </a:r>
          </a:p>
          <a:p>
            <a:pPr lvl="1"/>
            <a:r>
              <a:rPr lang="en-US" dirty="0"/>
              <a:t>built for Algebra course in Algebra Nation</a:t>
            </a:r>
          </a:p>
          <a:p>
            <a:pPr lvl="1"/>
            <a:r>
              <a:rPr lang="en-US" dirty="0"/>
              <a:t>validated in Geometry course in Algebra Nation</a:t>
            </a:r>
          </a:p>
        </p:txBody>
      </p:sp>
    </p:spTree>
    <p:extLst>
      <p:ext uri="{BB962C8B-B14F-4D97-AF65-F5344CB8AC3E}">
        <p14:creationId xmlns:p14="http://schemas.microsoft.com/office/powerpoint/2010/main" val="372442792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BB8BF-0B01-4CAA-B0EC-C71851C45D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C50934-C3E5-4D09-A7EA-7BC507C06A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7651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Image result for marfa">
            <a:extLst>
              <a:ext uri="{FF2B5EF4-FFF2-40B4-BE49-F238E27FC236}">
                <a16:creationId xmlns:a16="http://schemas.microsoft.com/office/drawing/2014/main" id="{B906F41B-01A9-400B-BCB5-317344006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733403"/>
            <a:ext cx="4572000" cy="3048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471229-8860-4D58-A99B-BCCAADD9A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6. Generalizability: </a:t>
            </a:r>
            <a:br>
              <a:rPr lang="en-US" dirty="0"/>
            </a:br>
            <a:r>
              <a:rPr lang="en-US" dirty="0"/>
              <a:t>The New York City and Marfa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F87D2-3CA8-4BA6-A5B4-081CEDCDD3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Image result for nyc">
            <a:extLst>
              <a:ext uri="{FF2B5EF4-FFF2-40B4-BE49-F238E27FC236}">
                <a16:creationId xmlns:a16="http://schemas.microsoft.com/office/drawing/2014/main" id="{9E0C5418-51A3-4BAD-B712-21E236BDC7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1600200"/>
            <a:ext cx="5249333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826801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A3A3-880E-4AF6-8079-09C052A29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1E569-CC42-4405-916D-9CC29EBBC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Models are built mostly on the samples that are ready at hand</a:t>
            </a:r>
          </a:p>
          <a:p>
            <a:endParaRPr lang="en-US" dirty="0"/>
          </a:p>
          <a:p>
            <a:r>
              <a:rPr lang="en-US" dirty="0"/>
              <a:t>Current population of university students</a:t>
            </a:r>
          </a:p>
          <a:p>
            <a:r>
              <a:rPr lang="en-US" dirty="0"/>
              <a:t>Current user base of adaptive learning system</a:t>
            </a:r>
          </a:p>
          <a:p>
            <a:r>
              <a:rPr lang="en-US" dirty="0"/>
              <a:t>Students who are relatively easy to survey or observe</a:t>
            </a:r>
          </a:p>
        </p:txBody>
      </p:sp>
    </p:spTree>
    <p:extLst>
      <p:ext uri="{BB962C8B-B14F-4D97-AF65-F5344CB8AC3E}">
        <p14:creationId xmlns:p14="http://schemas.microsoft.com/office/powerpoint/2010/main" val="1885810954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A3A3-880E-4AF6-8079-09C052A290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1E569-CC42-4405-916D-9CC29EBBC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What happens when your population changes?</a:t>
            </a:r>
          </a:p>
          <a:p>
            <a:endParaRPr lang="en-US" dirty="0"/>
          </a:p>
          <a:p>
            <a:r>
              <a:rPr lang="en-US" dirty="0"/>
              <a:t>Your university starts taking in a lot of transfer students from Nevada</a:t>
            </a:r>
          </a:p>
          <a:p>
            <a:r>
              <a:rPr lang="en-US" dirty="0"/>
              <a:t>Your learning system in adopted in Alaska</a:t>
            </a:r>
          </a:p>
          <a:p>
            <a:r>
              <a:rPr lang="en-US" dirty="0"/>
              <a:t>You need to use your model for students different than the ones you surveyed or observed</a:t>
            </a:r>
          </a:p>
          <a:p>
            <a:endParaRPr lang="en-US" dirty="0"/>
          </a:p>
          <a:p>
            <a:r>
              <a:rPr lang="en-US" dirty="0"/>
              <a:t>A challenge for inclusion</a:t>
            </a:r>
          </a:p>
        </p:txBody>
      </p:sp>
    </p:spTree>
    <p:extLst>
      <p:ext uri="{BB962C8B-B14F-4D97-AF65-F5344CB8AC3E}">
        <p14:creationId xmlns:p14="http://schemas.microsoft.com/office/powerpoint/2010/main" val="316737546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2A3A3-880E-4AF6-8079-09C052A290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The “New York City and Marfa problem”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1E569-CC42-4405-916D-9CC29EBBC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Hard to collect data and do research in New York City because of very restrictive rules</a:t>
            </a:r>
          </a:p>
          <a:p>
            <a:r>
              <a:rPr lang="en-US" dirty="0"/>
              <a:t>Hard to collect data and do research in Marfa, TX because it’s 194 miles from El Paso International Airport, which is not exactly a huge airport itself</a:t>
            </a:r>
          </a:p>
          <a:p>
            <a:endParaRPr lang="en-US" dirty="0"/>
          </a:p>
          <a:p>
            <a:r>
              <a:rPr lang="en-US" dirty="0"/>
              <a:t>But we want our analytics to be just as valid for these students as for students who are easier to research</a:t>
            </a:r>
          </a:p>
        </p:txBody>
      </p:sp>
    </p:spTree>
    <p:extLst>
      <p:ext uri="{BB962C8B-B14F-4D97-AF65-F5344CB8AC3E}">
        <p14:creationId xmlns:p14="http://schemas.microsoft.com/office/powerpoint/2010/main" val="236983298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74B99-93D8-4E8D-83F0-F4B2EAAC7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One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9DEBC-E6BE-4FF2-9E6A-CC0D761F0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Collect data from all the populations you want the model to work on, and then try to validate your model on these populations (e.g. </a:t>
            </a:r>
            <a:r>
              <a:rPr lang="en-US" dirty="0" err="1"/>
              <a:t>Ocumpaugh</a:t>
            </a:r>
            <a:r>
              <a:rPr lang="en-US" dirty="0"/>
              <a:t> et al., 2014)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1415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74B99-93D8-4E8D-83F0-F4B2EAAC7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One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9DEBC-E6BE-4FF2-9E6A-CC0D761F0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Collect data from all the populations you want the model to work on, and then try to validate your model on these populations (e.g. </a:t>
            </a:r>
            <a:r>
              <a:rPr lang="en-US" dirty="0" err="1"/>
              <a:t>Ocumpaugh</a:t>
            </a:r>
            <a:r>
              <a:rPr lang="en-US" dirty="0"/>
              <a:t> et al., 2014)</a:t>
            </a:r>
          </a:p>
          <a:p>
            <a:endParaRPr lang="en-US" dirty="0"/>
          </a:p>
          <a:p>
            <a:r>
              <a:rPr lang="en-US" dirty="0"/>
              <a:t>Both sensible and impractical</a:t>
            </a:r>
          </a:p>
        </p:txBody>
      </p:sp>
    </p:spTree>
    <p:extLst>
      <p:ext uri="{BB962C8B-B14F-4D97-AF65-F5344CB8AC3E}">
        <p14:creationId xmlns:p14="http://schemas.microsoft.com/office/powerpoint/2010/main" val="146341077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74B99-93D8-4E8D-83F0-F4B2EAAC7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One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9DEBC-E6BE-4FF2-9E6A-CC0D761F0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Collect data from all the populations you want the model to work on, and then try to validate your model on these populations (e.g. </a:t>
            </a:r>
            <a:r>
              <a:rPr lang="en-US" dirty="0" err="1"/>
              <a:t>Ocumpaugh</a:t>
            </a:r>
            <a:r>
              <a:rPr lang="en-US" dirty="0"/>
              <a:t> et al., 2014)</a:t>
            </a:r>
          </a:p>
          <a:p>
            <a:endParaRPr lang="en-US" dirty="0"/>
          </a:p>
          <a:p>
            <a:r>
              <a:rPr lang="en-US" dirty="0"/>
              <a:t>Both sensible and impractical</a:t>
            </a:r>
          </a:p>
          <a:p>
            <a:endParaRPr lang="en-US" dirty="0"/>
          </a:p>
          <a:p>
            <a:r>
              <a:rPr lang="en-US" dirty="0"/>
              <a:t>More feasible to collect “all the data” in MOOCs than blended learning systems, for example</a:t>
            </a:r>
          </a:p>
        </p:txBody>
      </p:sp>
    </p:spTree>
    <p:extLst>
      <p:ext uri="{BB962C8B-B14F-4D97-AF65-F5344CB8AC3E}">
        <p14:creationId xmlns:p14="http://schemas.microsoft.com/office/powerpoint/2010/main" val="2144529396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74B99-93D8-4E8D-83F0-F4B2EAAC7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One 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9DEBC-E6BE-4FF2-9E6A-CC0D761F0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Collect data from all the populations you want the model to work on, and then try to validate your model on these populations (e.g. </a:t>
            </a:r>
            <a:r>
              <a:rPr lang="en-US" dirty="0" err="1"/>
              <a:t>Ocumpaugh</a:t>
            </a:r>
            <a:r>
              <a:rPr lang="en-US" dirty="0"/>
              <a:t> et al., 2014)</a:t>
            </a:r>
          </a:p>
          <a:p>
            <a:endParaRPr lang="en-US" dirty="0"/>
          </a:p>
          <a:p>
            <a:r>
              <a:rPr lang="en-US" dirty="0"/>
              <a:t>Both sensible and impractical</a:t>
            </a:r>
          </a:p>
          <a:p>
            <a:endParaRPr lang="en-US" dirty="0"/>
          </a:p>
          <a:p>
            <a:r>
              <a:rPr lang="en-US" dirty="0"/>
              <a:t>But even in MOOCs, we don’t even know what the relevant populations are!</a:t>
            </a:r>
          </a:p>
        </p:txBody>
      </p:sp>
    </p:spTree>
    <p:extLst>
      <p:ext uri="{BB962C8B-B14F-4D97-AF65-F5344CB8AC3E}">
        <p14:creationId xmlns:p14="http://schemas.microsoft.com/office/powerpoint/2010/main" val="144033658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74B99-93D8-4E8D-83F0-F4B2EAAC7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39DEBC-E6BE-4FF2-9E6A-CC0D761F0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 a model that “just works” for </a:t>
            </a:r>
            <a:r>
              <a:rPr lang="en-US"/>
              <a:t>new population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69471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8DC99-5447-4BB1-9150-9C6AD8B08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C6780-DB00-4975-B6BA-35B2EB8F6C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 a model of one of the following constructs</a:t>
            </a:r>
          </a:p>
          <a:p>
            <a:pPr lvl="1"/>
            <a:r>
              <a:rPr lang="en-US" dirty="0"/>
              <a:t>High school dropout</a:t>
            </a:r>
          </a:p>
          <a:p>
            <a:pPr lvl="1"/>
            <a:r>
              <a:rPr lang="en-US" dirty="0"/>
              <a:t>College course failure</a:t>
            </a:r>
          </a:p>
          <a:p>
            <a:pPr lvl="1"/>
            <a:r>
              <a:rPr lang="en-US" dirty="0"/>
              <a:t>Affect</a:t>
            </a:r>
          </a:p>
          <a:p>
            <a:pPr lvl="1"/>
            <a:r>
              <a:rPr lang="en-US" dirty="0"/>
              <a:t>Disengaged Behavior</a:t>
            </a:r>
          </a:p>
          <a:p>
            <a:pPr lvl="1"/>
            <a:r>
              <a:rPr lang="en-US" dirty="0"/>
              <a:t>Learning Strategy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62220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8DC99-5447-4BB1-9150-9C6AD8B08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C6780-DB00-4975-B6BA-35B2EB8F6C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model must be a “good model” for that construct </a:t>
            </a:r>
          </a:p>
          <a:p>
            <a:pPr lvl="1"/>
            <a:r>
              <a:rPr lang="en-US" dirty="0"/>
              <a:t>With goodness metrics on held-out data that are good enough to be published on their own in LAK, JLA, EDM, JEDM after 2015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80745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8DC99-5447-4BB1-9150-9C6AD8B08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C6780-DB00-4975-B6BA-35B2EB8F6C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Collect data for a population that is “substantially different” than the original population</a:t>
            </a:r>
          </a:p>
          <a:p>
            <a:pPr lvl="1"/>
            <a:r>
              <a:rPr lang="en-US" dirty="0"/>
              <a:t>Data not available when original model developed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970990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8DC99-5447-4BB1-9150-9C6AD8B08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C6780-DB00-4975-B6BA-35B2EB8F6C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Substantially different: population is more than 50% belonging to group that was under 10% present in original training set, where group differs from original training set in terms of:</a:t>
            </a:r>
          </a:p>
          <a:p>
            <a:pPr lvl="1"/>
            <a:r>
              <a:rPr lang="en-US" dirty="0"/>
              <a:t>Degree of urbanicity (rural versus non-rural)</a:t>
            </a:r>
          </a:p>
          <a:p>
            <a:pPr lvl="1"/>
            <a:r>
              <a:rPr lang="en-US" dirty="0"/>
              <a:t>Race (Nationally recognized census category)</a:t>
            </a:r>
          </a:p>
          <a:p>
            <a:pPr lvl="1"/>
            <a:r>
              <a:rPr lang="en-US" dirty="0"/>
              <a:t>Ethnic group (Nationally recognized census category)</a:t>
            </a:r>
          </a:p>
          <a:p>
            <a:pPr lvl="1"/>
            <a:r>
              <a:rPr lang="en-US" dirty="0"/>
              <a:t>Native language</a:t>
            </a:r>
          </a:p>
          <a:p>
            <a:pPr lvl="1"/>
            <a:r>
              <a:rPr lang="en-US" dirty="0"/>
              <a:t>Nationality (Citizenship)</a:t>
            </a:r>
          </a:p>
          <a:p>
            <a:pPr lvl="1"/>
            <a:r>
              <a:rPr lang="en-US" dirty="0"/>
              <a:t>Poverty (using nationally appropriate and common category)</a:t>
            </a:r>
          </a:p>
        </p:txBody>
      </p:sp>
    </p:spTree>
    <p:extLst>
      <p:ext uri="{BB962C8B-B14F-4D97-AF65-F5344CB8AC3E}">
        <p14:creationId xmlns:p14="http://schemas.microsoft.com/office/powerpoint/2010/main" val="401106269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8DC99-5447-4BB1-9150-9C6AD8B08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C6780-DB00-4975-B6BA-35B2EB8F6C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Prediction for new population must:</a:t>
            </a:r>
          </a:p>
          <a:p>
            <a:pPr lvl="1"/>
            <a:r>
              <a:rPr lang="en-US" dirty="0"/>
              <a:t>Have degradation of less than 0.1 in AUC ROC or Pearson/Spearman correlation</a:t>
            </a:r>
          </a:p>
          <a:p>
            <a:pPr lvl="1"/>
            <a:r>
              <a:rPr lang="en-US" dirty="0"/>
              <a:t>Remain better than chance in AUC ROC or Pearson/Spearman correlation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64447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59458-6F2A-456C-94E0-59B55A7D9F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6FBB4F-A2A8-4951-9509-22796BA98F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8699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174DC-56D7-42C2-9878-BEADE396E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Challenges: A Reprise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039DD1-660D-4A32-B5C0-D696E0C79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Transferability: The (learning system) Wall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Effectiveness: Differentiating Interventions and </a:t>
            </a:r>
            <a:br>
              <a:rPr lang="en-US" dirty="0"/>
            </a:br>
            <a:r>
              <a:rPr lang="en-US" dirty="0"/>
              <a:t>Changing Lives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Interpretability: Instructors speak Spanish, Algorithms speak Swahili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Applicability: Knowledge Tracing Beyond the Screen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Generalizability: The General-Purpose Boredom Detector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Generalizability: The NYC and Marfa problem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291770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6A999-ECC4-4572-9B00-CD96CC2E4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 Incentive for Solving These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DCF66-E911-462E-89FE-54FF828AD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35201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6A999-ECC4-4572-9B00-CD96CC2E4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 Incentive for Solving These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DCF66-E911-462E-89FE-54FF828AD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I’d like to announce a prize that will go to the teams that are first to solve each of these challenges</a:t>
            </a:r>
          </a:p>
        </p:txBody>
      </p:sp>
    </p:spTree>
    <p:extLst>
      <p:ext uri="{BB962C8B-B14F-4D97-AF65-F5344CB8AC3E}">
        <p14:creationId xmlns:p14="http://schemas.microsoft.com/office/powerpoint/2010/main" val="345795871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C6078-EF2C-434A-B2E0-3E94E1ECB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But first, a word on how this prize was established…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7CE4F-6097-4383-96B5-0BDDF23E1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90185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C6078-EF2C-434A-B2E0-3E94E1ECB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 all know…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7CE4F-6097-4383-96B5-0BDDF23E1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08624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C6078-EF2C-434A-B2E0-3E94E1ECB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 all know…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7CE4F-6097-4383-96B5-0BDDF23E1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That there are many generous billionaires out there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26636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C6078-EF2C-434A-B2E0-3E94E1ECB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 all know…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7CE4F-6097-4383-96B5-0BDDF23E1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That there are many generous billionaires out there</a:t>
            </a:r>
          </a:p>
          <a:p>
            <a:endParaRPr lang="en-US" dirty="0"/>
          </a:p>
          <a:p>
            <a:r>
              <a:rPr lang="en-US" dirty="0"/>
              <a:t>Who strive to give back to the world from what they have earned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09158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C6078-EF2C-434A-B2E0-3E94E1ECB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 all know…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7CE4F-6097-4383-96B5-0BDDF23E1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That there are many generous billionaires out there</a:t>
            </a:r>
          </a:p>
          <a:p>
            <a:endParaRPr lang="en-US" dirty="0"/>
          </a:p>
          <a:p>
            <a:r>
              <a:rPr lang="en-US" dirty="0"/>
              <a:t>Who strive to give back to the world from what they have earned</a:t>
            </a:r>
          </a:p>
          <a:p>
            <a:endParaRPr lang="en-US" dirty="0"/>
          </a:p>
          <a:p>
            <a:r>
              <a:rPr lang="en-US" dirty="0"/>
              <a:t>Who yearn to better support education however they can</a:t>
            </a:r>
          </a:p>
        </p:txBody>
      </p:sp>
    </p:spTree>
    <p:extLst>
      <p:ext uri="{BB962C8B-B14F-4D97-AF65-F5344CB8AC3E}">
        <p14:creationId xmlns:p14="http://schemas.microsoft.com/office/powerpoint/2010/main" val="284696782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C6078-EF2C-434A-B2E0-3E94E1ECB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 all know…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7CE4F-6097-4383-96B5-0BDDF23E1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That there are many generous billionaires out there</a:t>
            </a:r>
          </a:p>
          <a:p>
            <a:endParaRPr lang="en-US" dirty="0"/>
          </a:p>
          <a:p>
            <a:r>
              <a:rPr lang="en-US" dirty="0"/>
              <a:t>Who strive to give back to the world from what they have earned</a:t>
            </a:r>
          </a:p>
          <a:p>
            <a:endParaRPr lang="en-US" dirty="0"/>
          </a:p>
          <a:p>
            <a:r>
              <a:rPr lang="en-US" dirty="0"/>
              <a:t>Who yearn to better support education however they can</a:t>
            </a:r>
          </a:p>
          <a:p>
            <a:endParaRPr lang="en-US" dirty="0"/>
          </a:p>
          <a:p>
            <a:r>
              <a:rPr lang="en-US" dirty="0"/>
              <a:t>And for whom $45,000 is the merest of pocket change, not even worth picking up if it fell on the street</a:t>
            </a:r>
          </a:p>
        </p:txBody>
      </p:sp>
    </p:spTree>
    <p:extLst>
      <p:ext uri="{BB962C8B-B14F-4D97-AF65-F5344CB8AC3E}">
        <p14:creationId xmlns:p14="http://schemas.microsoft.com/office/powerpoint/2010/main" val="134775932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C6078-EF2C-434A-B2E0-3E94E1ECB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7CE4F-6097-4383-96B5-0BDDF23E1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86895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C6078-EF2C-434A-B2E0-3E94E1ECB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C7CE4F-6097-4383-96B5-0BDDF23E1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8962FB7-99FA-4F0F-8E90-626E1032BAC5}"/>
              </a:ext>
            </a:extLst>
          </p:cNvPr>
          <p:cNvSpPr txBox="1">
            <a:spLocks/>
          </p:cNvSpPr>
          <p:nvPr/>
        </p:nvSpPr>
        <p:spPr>
          <a:xfrm>
            <a:off x="762000" y="17526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None of them will take my calls</a:t>
            </a:r>
          </a:p>
        </p:txBody>
      </p:sp>
    </p:spTree>
    <p:extLst>
      <p:ext uri="{BB962C8B-B14F-4D97-AF65-F5344CB8AC3E}">
        <p14:creationId xmlns:p14="http://schemas.microsoft.com/office/powerpoint/2010/main" val="3002321371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6A999-ECC4-4572-9B00-CD96CC2E4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DCF66-E911-462E-89FE-54FF828AD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619755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6A999-ECC4-4572-9B00-CD96CC2E4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Announcing…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DCF66-E911-462E-89FE-54FF828AD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Baker Learning Analytics Prizes</a:t>
            </a:r>
          </a:p>
        </p:txBody>
      </p:sp>
    </p:spTree>
    <p:extLst>
      <p:ext uri="{BB962C8B-B14F-4D97-AF65-F5344CB8AC3E}">
        <p14:creationId xmlns:p14="http://schemas.microsoft.com/office/powerpoint/2010/main" val="78612500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6A999-ECC4-4572-9B00-CD96CC2E4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Announcing…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DCF66-E911-462E-89FE-54FF828AD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Baker Learning Analytics Prizes</a:t>
            </a:r>
          </a:p>
          <a:p>
            <a:r>
              <a:rPr lang="en-US" dirty="0"/>
              <a:t>BLAP</a:t>
            </a:r>
          </a:p>
        </p:txBody>
      </p:sp>
    </p:spTree>
    <p:extLst>
      <p:ext uri="{BB962C8B-B14F-4D97-AF65-F5344CB8AC3E}">
        <p14:creationId xmlns:p14="http://schemas.microsoft.com/office/powerpoint/2010/main" val="400951908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6A999-ECC4-4572-9B00-CD96CC2E4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an award of…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DCF66-E911-462E-89FE-54FF828AD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57178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6A999-ECC4-4572-9B00-CD96CC2E4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With an award of…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DCF66-E911-462E-89FE-54FF828AD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Drum roll please</a:t>
            </a:r>
          </a:p>
        </p:txBody>
      </p:sp>
    </p:spTree>
    <p:extLst>
      <p:ext uri="{BB962C8B-B14F-4D97-AF65-F5344CB8AC3E}">
        <p14:creationId xmlns:p14="http://schemas.microsoft.com/office/powerpoint/2010/main" val="2466417771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6A999-ECC4-4572-9B00-CD96CC2E4C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BDCF66-E911-462E-89FE-54FF828ADD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9900" dirty="0"/>
              <a:t>$1</a:t>
            </a:r>
          </a:p>
        </p:txBody>
      </p:sp>
    </p:spTree>
    <p:extLst>
      <p:ext uri="{BB962C8B-B14F-4D97-AF65-F5344CB8AC3E}">
        <p14:creationId xmlns:p14="http://schemas.microsoft.com/office/powerpoint/2010/main" val="2625453853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A59FA-0929-4CF4-80DE-9C98D2C34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Concluding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8CD03-F689-4BCD-94DC-821749EC0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this talk, I’ve proposed a few challenges that I think would bring our field forward, and some conditions under which we would know there has been progress</a:t>
            </a:r>
          </a:p>
          <a:p>
            <a:endParaRPr lang="en-US" dirty="0"/>
          </a:p>
          <a:p>
            <a:r>
              <a:rPr lang="en-US" dirty="0"/>
              <a:t>I hope you’ve found them compelling</a:t>
            </a:r>
          </a:p>
        </p:txBody>
      </p:sp>
    </p:spTree>
    <p:extLst>
      <p:ext uri="{BB962C8B-B14F-4D97-AF65-F5344CB8AC3E}">
        <p14:creationId xmlns:p14="http://schemas.microsoft.com/office/powerpoint/2010/main" val="941490036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9A59FA-0929-4CF4-80DE-9C98D2C34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Concluding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B8CD03-F689-4BCD-94DC-821749EC02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this talk, I’ve proposed a few challenges that I think would bring our field forward, and some conditions under which we would know there has been progress</a:t>
            </a:r>
          </a:p>
          <a:p>
            <a:endParaRPr lang="en-US" dirty="0"/>
          </a:p>
          <a:p>
            <a:r>
              <a:rPr lang="en-US" dirty="0"/>
              <a:t>I hope you’ve found them compelling</a:t>
            </a:r>
          </a:p>
          <a:p>
            <a:r>
              <a:rPr lang="en-US" dirty="0"/>
              <a:t>Or at least thought-provoking</a:t>
            </a:r>
          </a:p>
        </p:txBody>
      </p:sp>
    </p:spTree>
    <p:extLst>
      <p:ext uri="{BB962C8B-B14F-4D97-AF65-F5344CB8AC3E}">
        <p14:creationId xmlns:p14="http://schemas.microsoft.com/office/powerpoint/2010/main" val="421099777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DF39E-2823-4342-83BC-C87A0E66C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Concluding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A3969-C3CA-4729-AA07-FFED94775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Ultimately, a field moves forward if it takes on big goals that make a difference</a:t>
            </a:r>
          </a:p>
        </p:txBody>
      </p:sp>
    </p:spTree>
    <p:extLst>
      <p:ext uri="{BB962C8B-B14F-4D97-AF65-F5344CB8AC3E}">
        <p14:creationId xmlns:p14="http://schemas.microsoft.com/office/powerpoint/2010/main" val="3072576643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DF39E-2823-4342-83BC-C87A0E66C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Concluding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A3969-C3CA-4729-AA07-FFED94775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One of the things we have to watch out for is becoming obsessed with tiny optimizations on small problems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66473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DF39E-2823-4342-83BC-C87A0E66C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Concluding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A3969-C3CA-4729-AA07-FFED94775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I’ve presented today might not be the right big goals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779752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DF39E-2823-4342-83BC-C87A0E66C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Concluding Thoughts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A3969-C3CA-4729-AA07-FFED94775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I’ve presented today might not be the right big goals</a:t>
            </a:r>
          </a:p>
          <a:p>
            <a:endParaRPr lang="en-US" dirty="0"/>
          </a:p>
          <a:p>
            <a:r>
              <a:rPr lang="en-US" dirty="0"/>
              <a:t>But at minimum I hope I’ve provoked you to think about what the right big goals would then be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58448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DF39E-2823-4342-83BC-C87A0E66C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See you in 2037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A3969-C3CA-4729-AA07-FFED94775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When – I hope – we will have achieved all of these goals</a:t>
            </a:r>
          </a:p>
          <a:p>
            <a:endParaRPr lang="en-US" dirty="0"/>
          </a:p>
          <a:p>
            <a:r>
              <a:rPr lang="en-US" dirty="0"/>
              <a:t>Or will have generally agreed that they are wrong-headed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46671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DF39E-2823-4342-83BC-C87A0E66C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A3969-C3CA-4729-AA07-FFED94775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598776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05798-F5D0-4856-94FB-ECF9C3CFA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PCLA @ LAK2019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88D2B0-75EB-4412-8E7F-F8E970EEB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Gardner, J., Brooks, C., Baker, R. Evaluating the Fairness of Predictive Student Models Through Slicing Analysis. </a:t>
            </a:r>
            <a:r>
              <a:rPr lang="en-US" b="1" dirty="0"/>
              <a:t>[Nominated for Best Paper Award] THURSDAY 1030am</a:t>
            </a:r>
          </a:p>
          <a:p>
            <a:endParaRPr lang="en-US" b="1" dirty="0"/>
          </a:p>
          <a:p>
            <a:r>
              <a:rPr lang="en-US" dirty="0"/>
              <a:t>Andres, J.M.A.L., </a:t>
            </a:r>
            <a:r>
              <a:rPr lang="en-US" dirty="0" err="1"/>
              <a:t>Ocumpaugh</a:t>
            </a:r>
            <a:r>
              <a:rPr lang="en-US" dirty="0"/>
              <a:t>, J., Baker, R., Slater, S., Paquette, S., Jiang, Y., Bosch, N., Munshi, A., Moore, A., Biswas, G. Affect Sequences and Learning in Betty's Brain.  </a:t>
            </a:r>
            <a:r>
              <a:rPr lang="en-US" b="1" dirty="0"/>
              <a:t>THURSDAY 4pm</a:t>
            </a:r>
          </a:p>
          <a:p>
            <a:endParaRPr lang="en-US" dirty="0"/>
          </a:p>
          <a:p>
            <a:r>
              <a:rPr lang="en-US" dirty="0" err="1"/>
              <a:t>Molenaar</a:t>
            </a:r>
            <a:r>
              <a:rPr lang="en-US" dirty="0"/>
              <a:t>, I., </a:t>
            </a:r>
            <a:r>
              <a:rPr lang="en-US" dirty="0" err="1"/>
              <a:t>Horvers</a:t>
            </a:r>
            <a:r>
              <a:rPr lang="en-US" dirty="0"/>
              <a:t>, A., Dijkstra, R., Baker, R. Towards Hybrid Human-System Regulation: Understanding Children' SRL Support Needs in Blended Classrooms.  </a:t>
            </a:r>
            <a:r>
              <a:rPr lang="en-US" b="1" dirty="0"/>
              <a:t>FRIDAY 1130am</a:t>
            </a:r>
          </a:p>
          <a:p>
            <a:endParaRPr lang="en-US" dirty="0"/>
          </a:p>
          <a:p>
            <a:r>
              <a:rPr lang="en-US" dirty="0"/>
              <a:t>Anderson, H., </a:t>
            </a:r>
            <a:r>
              <a:rPr lang="en-US" dirty="0" err="1"/>
              <a:t>Boodhwani</a:t>
            </a:r>
            <a:r>
              <a:rPr lang="en-US" dirty="0"/>
              <a:t>, A., Baker, R. Predicting Graduation at a Public R1 University.  Poster.</a:t>
            </a:r>
          </a:p>
          <a:p>
            <a:endParaRPr lang="en-US" dirty="0"/>
          </a:p>
          <a:p>
            <a:r>
              <a:rPr lang="en-US" dirty="0" err="1"/>
              <a:t>Karumbaiah</a:t>
            </a:r>
            <a:r>
              <a:rPr lang="en-US" dirty="0"/>
              <a:t>, S., </a:t>
            </a:r>
            <a:r>
              <a:rPr lang="en-US" dirty="0" err="1"/>
              <a:t>Ocumpaugh</a:t>
            </a:r>
            <a:r>
              <a:rPr lang="en-US" dirty="0"/>
              <a:t>, J., Labrum, M.J., Baker, R.S. Temporally Rich Features Capture Variable Performance Associated with Elementary Students' Lower Math Self-concept. Workshop.</a:t>
            </a:r>
          </a:p>
          <a:p>
            <a:endParaRPr lang="en-US" dirty="0"/>
          </a:p>
          <a:p>
            <a:r>
              <a:rPr lang="en-US" dirty="0" err="1"/>
              <a:t>Molenaar</a:t>
            </a:r>
            <a:r>
              <a:rPr lang="en-US" dirty="0"/>
              <a:t>, I., </a:t>
            </a:r>
            <a:r>
              <a:rPr lang="en-US" dirty="0" err="1"/>
              <a:t>Horvers</a:t>
            </a:r>
            <a:r>
              <a:rPr lang="en-US" dirty="0"/>
              <a:t>, A., Dijkstra, R., Baker, R. Designing Dashboards to support learners’ Self-Regulated Learning. Workshop</a:t>
            </a:r>
          </a:p>
        </p:txBody>
      </p:sp>
    </p:spTree>
    <p:extLst>
      <p:ext uri="{BB962C8B-B14F-4D97-AF65-F5344CB8AC3E}">
        <p14:creationId xmlns:p14="http://schemas.microsoft.com/office/powerpoint/2010/main" val="19691570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11763</TotalTime>
  <Words>3295</Words>
  <Application>Microsoft Office PowerPoint</Application>
  <PresentationFormat>Widescreen</PresentationFormat>
  <Paragraphs>475</Paragraphs>
  <Slides>119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119</vt:i4>
      </vt:variant>
    </vt:vector>
  </HeadingPairs>
  <TitlesOfParts>
    <vt:vector size="123" baseType="lpstr">
      <vt:lpstr>Arial</vt:lpstr>
      <vt:lpstr>Calibri</vt:lpstr>
      <vt:lpstr>Wingdings</vt:lpstr>
      <vt:lpstr>Office Theme</vt:lpstr>
      <vt:lpstr>Some challenges for the next 18 years of learning analytics</vt:lpstr>
      <vt:lpstr>Learning Analytics  has been really successful</vt:lpstr>
      <vt:lpstr>Learning Analytics  has been really successful</vt:lpstr>
      <vt:lpstr>Learning Analytics  has been really successful</vt:lpstr>
      <vt:lpstr>I could give a talk about that</vt:lpstr>
      <vt:lpstr>Full of warm fuzzies</vt:lpstr>
      <vt:lpstr>Full of warm fuzzies</vt:lpstr>
      <vt:lpstr>So…</vt:lpstr>
      <vt:lpstr>But first</vt:lpstr>
      <vt:lpstr>Who here has heard of David Hilbert?</vt:lpstr>
      <vt:lpstr>David Hilbert</vt:lpstr>
      <vt:lpstr>David Hilbert</vt:lpstr>
      <vt:lpstr>David Hilbert</vt:lpstr>
      <vt:lpstr>In 1900</vt:lpstr>
      <vt:lpstr>This talk</vt:lpstr>
      <vt:lpstr>Hilbert</vt:lpstr>
      <vt:lpstr>Hard problems</vt:lpstr>
      <vt:lpstr>In the years since…</vt:lpstr>
      <vt:lpstr>Today, I’d like to suggest a list of problems to you</vt:lpstr>
      <vt:lpstr>Today, I’d like to suggest a list of problems to you</vt:lpstr>
      <vt:lpstr>Today, I’d like to suggest a list of problems to you</vt:lpstr>
      <vt:lpstr>And learning analytics isn’t mathematics…</vt:lpstr>
      <vt:lpstr>But I hope you will give me a few moments of your time</vt:lpstr>
      <vt:lpstr>I’ve been lucky enough to get feedback on these ideas from some of the brightest people in the world</vt:lpstr>
      <vt:lpstr>All the bad ideas are wholly mine</vt:lpstr>
      <vt:lpstr>All the bad ideas are wholly mine</vt:lpstr>
      <vt:lpstr>1. Transferability:  The (learning system) Wall</vt:lpstr>
      <vt:lpstr>Challenge</vt:lpstr>
      <vt:lpstr>Challenge</vt:lpstr>
      <vt:lpstr>Challenge</vt:lpstr>
      <vt:lpstr>Challenge</vt:lpstr>
      <vt:lpstr>Challenge</vt:lpstr>
      <vt:lpstr>Early progress</vt:lpstr>
      <vt:lpstr>Contest</vt:lpstr>
      <vt:lpstr>Contest</vt:lpstr>
      <vt:lpstr>Contest</vt:lpstr>
      <vt:lpstr>Contest</vt:lpstr>
      <vt:lpstr>Contest</vt:lpstr>
      <vt:lpstr>PowerPoint Presentation</vt:lpstr>
      <vt:lpstr>2. Effectiveness:  Differentiating Interventions and Changing Lives</vt:lpstr>
      <vt:lpstr>Today</vt:lpstr>
      <vt:lpstr>Today</vt:lpstr>
      <vt:lpstr>And beyond that</vt:lpstr>
      <vt:lpstr>Contest</vt:lpstr>
      <vt:lpstr>Contest</vt:lpstr>
      <vt:lpstr>Contest</vt:lpstr>
      <vt:lpstr>Contest</vt:lpstr>
      <vt:lpstr>Contest</vt:lpstr>
      <vt:lpstr>A real challenge</vt:lpstr>
      <vt:lpstr>PowerPoint Presentation</vt:lpstr>
      <vt:lpstr>3. Interpretability:  Instructors speak Spanish,  Algorithms speak Swahili</vt:lpstr>
      <vt:lpstr>Challenge</vt:lpstr>
      <vt:lpstr>Challenge</vt:lpstr>
      <vt:lpstr>Challenge</vt:lpstr>
      <vt:lpstr>Challenge</vt:lpstr>
      <vt:lpstr>Challenge</vt:lpstr>
      <vt:lpstr>Challenge</vt:lpstr>
      <vt:lpstr>Challenge</vt:lpstr>
      <vt:lpstr>Contest</vt:lpstr>
      <vt:lpstr>Contest</vt:lpstr>
      <vt:lpstr>Contest</vt:lpstr>
      <vt:lpstr>Contest</vt:lpstr>
      <vt:lpstr>PowerPoint Presentation</vt:lpstr>
      <vt:lpstr>4. Applicability:  Knowledge Tracing Beyond the Screen</vt:lpstr>
      <vt:lpstr>Challenge</vt:lpstr>
      <vt:lpstr>Challenge</vt:lpstr>
      <vt:lpstr>Challenge</vt:lpstr>
      <vt:lpstr>Contest</vt:lpstr>
      <vt:lpstr>Contest</vt:lpstr>
      <vt:lpstr>PowerPoint Presentation</vt:lpstr>
      <vt:lpstr>5. Generalizability:  The General-Purpose Boredom Detector</vt:lpstr>
      <vt:lpstr>Success by several research groups</vt:lpstr>
      <vt:lpstr>Challenge</vt:lpstr>
      <vt:lpstr>Challenge</vt:lpstr>
      <vt:lpstr>Contest</vt:lpstr>
      <vt:lpstr>Contest</vt:lpstr>
      <vt:lpstr>Early Progress</vt:lpstr>
      <vt:lpstr>PowerPoint Presentation</vt:lpstr>
      <vt:lpstr>6. Generalizability:  The New York City and Marfa problem</vt:lpstr>
      <vt:lpstr>Challenge</vt:lpstr>
      <vt:lpstr>Challenge</vt:lpstr>
      <vt:lpstr>The “New York City and Marfa problem”</vt:lpstr>
      <vt:lpstr>One solution</vt:lpstr>
      <vt:lpstr>One solution</vt:lpstr>
      <vt:lpstr>One solution</vt:lpstr>
      <vt:lpstr>One solution</vt:lpstr>
      <vt:lpstr>Challenge</vt:lpstr>
      <vt:lpstr>Contest</vt:lpstr>
      <vt:lpstr>Contest</vt:lpstr>
      <vt:lpstr>Contest</vt:lpstr>
      <vt:lpstr>Contest</vt:lpstr>
      <vt:lpstr>Contest</vt:lpstr>
      <vt:lpstr>PowerPoint Presentation</vt:lpstr>
      <vt:lpstr>Challenges: A Reprise</vt:lpstr>
      <vt:lpstr>An Incentive for Solving These Challenges</vt:lpstr>
      <vt:lpstr>An Incentive for Solving These Challenges</vt:lpstr>
      <vt:lpstr>But first, a word on how this prize was established…</vt:lpstr>
      <vt:lpstr>We all know…</vt:lpstr>
      <vt:lpstr>We all know…</vt:lpstr>
      <vt:lpstr>We all know…</vt:lpstr>
      <vt:lpstr>We all know…</vt:lpstr>
      <vt:lpstr>We all know…</vt:lpstr>
      <vt:lpstr>And…</vt:lpstr>
      <vt:lpstr>And…</vt:lpstr>
      <vt:lpstr>So…</vt:lpstr>
      <vt:lpstr>Announcing…</vt:lpstr>
      <vt:lpstr>Announcing…</vt:lpstr>
      <vt:lpstr>With an award of…</vt:lpstr>
      <vt:lpstr>With an award of…</vt:lpstr>
      <vt:lpstr>PowerPoint Presentation</vt:lpstr>
      <vt:lpstr>Concluding Thoughts</vt:lpstr>
      <vt:lpstr>Concluding Thoughts</vt:lpstr>
      <vt:lpstr>Concluding Thoughts</vt:lpstr>
      <vt:lpstr>Concluding Thoughts</vt:lpstr>
      <vt:lpstr>Concluding Thoughts</vt:lpstr>
      <vt:lpstr>Concluding Thoughts</vt:lpstr>
      <vt:lpstr>See you in 2037</vt:lpstr>
      <vt:lpstr>Thank you!</vt:lpstr>
      <vt:lpstr>PCLA @ LAK2019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Envisioning the  Future of Cyberlearning</dc:title>
  <dc:creator>Baker, Ryan Shaun</dc:creator>
  <cp:lastModifiedBy>Baker, Ryan S</cp:lastModifiedBy>
  <cp:revision>456</cp:revision>
  <dcterms:created xsi:type="dcterms:W3CDTF">2013-06-18T15:18:35Z</dcterms:created>
  <dcterms:modified xsi:type="dcterms:W3CDTF">2019-02-26T19:42:33Z</dcterms:modified>
</cp:coreProperties>
</file>